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6" r:id="rId6"/>
    <p:sldId id="273" r:id="rId7"/>
    <p:sldId id="259" r:id="rId8"/>
    <p:sldId id="260" r:id="rId9"/>
    <p:sldId id="261" r:id="rId10"/>
    <p:sldId id="262" r:id="rId11"/>
    <p:sldId id="263"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eloper.mozilla.org/zh-CN/docs/Web/CSS/CSS_Grid_Layout/Relationship_of_Grid_Layou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a:t>
            </a:r>
            <a:r>
              <a:rPr lang="en-US" altLang="zh-CN"/>
              <a:t>CSS</a:t>
            </a:r>
            <a:r>
              <a:rPr lang="zh-CN" altLang="en-US"/>
              <a:t>布局</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en-US" altLang="zh-CN">
                <a:sym typeface="+mn-ea"/>
              </a:rPr>
              <a:t>position: absolute </a:t>
            </a:r>
            <a:r>
              <a:rPr lang="zh-CN" altLang="en-US">
                <a:sym typeface="+mn-ea"/>
              </a:rPr>
              <a:t>的相对特性</a:t>
            </a:r>
            <a:br>
              <a:rPr lang="zh-CN" altLang="en-US">
                <a:sym typeface="+mn-ea"/>
              </a:rPr>
            </a:br>
            <a:endParaRPr lang="zh-CN" altLang="en-US"/>
          </a:p>
        </p:txBody>
      </p:sp>
      <p:sp>
        <p:nvSpPr>
          <p:cNvPr id="3" name="内容占位符 2"/>
          <p:cNvSpPr>
            <a:spLocks noGrp="1"/>
          </p:cNvSpPr>
          <p:nvPr>
            <p:ph idx="1"/>
          </p:nvPr>
        </p:nvSpPr>
        <p:spPr/>
        <p:txBody>
          <a:bodyPr/>
          <a:p>
            <a:r>
              <a:rPr lang="zh-CN" altLang="en-US" sz="1400">
                <a:latin typeface="+mn-ea"/>
              </a:rPr>
              <a:t>问题：</a:t>
            </a:r>
            <a:endParaRPr lang="zh-CN" altLang="en-US" sz="1400">
              <a:latin typeface="+mn-ea"/>
            </a:endParaRPr>
          </a:p>
          <a:p>
            <a:pPr lvl="1">
              <a:buAutoNum type="arabicPeriod"/>
            </a:pPr>
            <a:r>
              <a:rPr lang="zh-CN" altLang="en-US" sz="1200">
                <a:latin typeface="+mn-ea"/>
              </a:rPr>
              <a:t>一个绝对定位元素，没有任何 left/top/right/bottom 属性设置，并且其祖先元素全部都是非定位元素，其位置在哪里？（</a:t>
            </a:r>
            <a:r>
              <a:rPr lang="en-US" altLang="zh-CN" sz="1200">
                <a:latin typeface="+mn-ea"/>
                <a:sym typeface="+mn-ea"/>
              </a:rPr>
              <a:t>demo-2</a:t>
            </a:r>
            <a:r>
              <a:rPr lang="zh-CN" altLang="en-US" sz="1200">
                <a:latin typeface="+mn-ea"/>
                <a:sym typeface="+mn-ea"/>
              </a:rPr>
              <a:t>，</a:t>
            </a:r>
            <a:r>
              <a:rPr lang="en-US" altLang="zh-CN" sz="1200">
                <a:latin typeface="+mn-ea"/>
                <a:sym typeface="+mn-ea"/>
              </a:rPr>
              <a:t>demo-3</a:t>
            </a:r>
            <a:r>
              <a:rPr lang="zh-CN" altLang="en-US" sz="1200">
                <a:latin typeface="+mn-ea"/>
              </a:rPr>
              <a:t>）</a:t>
            </a:r>
            <a:endParaRPr lang="zh-CN" altLang="en-US" sz="1200">
              <a:latin typeface="+mn-ea"/>
            </a:endParaRPr>
          </a:p>
          <a:p>
            <a:pPr lvl="1">
              <a:buAutoNum type="arabicPeriod"/>
            </a:pPr>
            <a:r>
              <a:rPr lang="zh-CN" altLang="en-US" sz="1200">
                <a:latin typeface="+mn-ea"/>
                <a:sym typeface="+mn-ea"/>
              </a:rPr>
              <a:t>绝对定位元素，其祖先元素全部都是非定位元素，其位置在哪里？（</a:t>
            </a:r>
            <a:r>
              <a:rPr lang="en-US" altLang="zh-CN" sz="1200">
                <a:latin typeface="+mn-ea"/>
                <a:sym typeface="+mn-ea"/>
              </a:rPr>
              <a:t>demo-4</a:t>
            </a:r>
            <a:r>
              <a:rPr lang="zh-CN" altLang="en-US" sz="1200">
                <a:latin typeface="+mn-ea"/>
                <a:sym typeface="+mn-ea"/>
              </a:rPr>
              <a:t>）</a:t>
            </a:r>
            <a:endParaRPr lang="zh-CN" altLang="en-US" sz="1200">
              <a:latin typeface="+mn-ea"/>
              <a:sym typeface="+mn-ea"/>
            </a:endParaRPr>
          </a:p>
          <a:p>
            <a:pPr lvl="0"/>
            <a:r>
              <a:rPr lang="zh-CN" altLang="en-US" sz="1400">
                <a:latin typeface="+mn-ea"/>
                <a:sym typeface="+mn-ea"/>
              </a:rPr>
              <a:t>static</a:t>
            </a:r>
            <a:endParaRPr lang="zh-CN" altLang="en-US" sz="1400">
              <a:latin typeface="+mn-ea"/>
              <a:sym typeface="+mn-ea"/>
            </a:endParaRPr>
          </a:p>
          <a:p>
            <a:pPr marL="0" lvl="0" indent="0">
              <a:buNone/>
            </a:pPr>
            <a:r>
              <a:rPr lang="zh-CN" altLang="en-US" sz="1200">
                <a:latin typeface="+mn-ea"/>
                <a:sym typeface="+mn-ea"/>
              </a:rPr>
              <a:t>    盒是个常规盒，根据常规流布局。'top'，'right'，'bottom'和'left'属性失效</a:t>
            </a:r>
            <a:endParaRPr lang="zh-CN" altLang="en-US" sz="1200">
              <a:latin typeface="+mn-ea"/>
              <a:sym typeface="+mn-ea"/>
            </a:endParaRPr>
          </a:p>
          <a:p>
            <a:pPr lvl="0"/>
            <a:r>
              <a:rPr lang="zh-CN" altLang="en-US" sz="1400">
                <a:latin typeface="+mn-ea"/>
                <a:sym typeface="+mn-ea"/>
              </a:rPr>
              <a:t>relative</a:t>
            </a:r>
            <a:endParaRPr lang="zh-CN" altLang="en-US" sz="1400">
              <a:latin typeface="+mn-ea"/>
              <a:sym typeface="+mn-ea"/>
            </a:endParaRPr>
          </a:p>
          <a:p>
            <a:pPr marL="0" lvl="0" indent="0">
              <a:buNone/>
            </a:pPr>
            <a:r>
              <a:rPr lang="zh-CN" altLang="en-US" sz="1200">
                <a:latin typeface="+mn-ea"/>
                <a:sym typeface="+mn-ea"/>
              </a:rPr>
              <a:t>    盒的位置是根据常规流计算的（被称为常规流中的位置），然后盒相对于其常规位置偏移。当盒B为相对定位时，后面的盒的位置仍按照B没有偏移量来计算</a:t>
            </a:r>
            <a:endParaRPr lang="zh-CN" altLang="en-US" sz="1200">
              <a:latin typeface="+mn-ea"/>
              <a:sym typeface="+mn-ea"/>
            </a:endParaRPr>
          </a:p>
          <a:p>
            <a:pPr lvl="0"/>
            <a:r>
              <a:rPr lang="zh-CN" altLang="en-US" sz="1400">
                <a:latin typeface="+mn-ea"/>
                <a:sym typeface="+mn-ea"/>
              </a:rPr>
              <a:t>absolute</a:t>
            </a:r>
            <a:endParaRPr lang="zh-CN" altLang="en-US" sz="1400">
              <a:latin typeface="+mn-ea"/>
              <a:sym typeface="+mn-ea"/>
            </a:endParaRPr>
          </a:p>
          <a:p>
            <a:pPr marL="0" lvl="0" indent="0">
              <a:buNone/>
            </a:pPr>
            <a:r>
              <a:rPr lang="zh-CN" altLang="en-US" sz="1400">
                <a:latin typeface="+mn-ea"/>
                <a:sym typeface="+mn-ea"/>
              </a:rPr>
              <a:t>   </a:t>
            </a:r>
            <a:r>
              <a:rPr lang="zh-CN" altLang="en-US" sz="1200">
                <a:latin typeface="+mn-ea"/>
                <a:sym typeface="+mn-ea"/>
              </a:rPr>
              <a:t>盒的位置（及可能的大小）由'top'，'right'，'bottom'和'left'属性指定，这些属性指定了相对于盒的包含块的偏移量。绝对定位的盒脱离了常规流，意味着它们不会影响后面兄弟元素的布局，而且，虽然绝对定位的盒有外边距，但它们不会与任何其它外边距合并</a:t>
            </a:r>
            <a:endParaRPr lang="zh-CN" altLang="en-US" sz="1200">
              <a:latin typeface="+mn-ea"/>
              <a:sym typeface="+mn-ea"/>
            </a:endParaRPr>
          </a:p>
          <a:p>
            <a:pPr lvl="0"/>
            <a:r>
              <a:rPr lang="zh-CN" altLang="en-US" sz="1400">
                <a:latin typeface="+mn-ea"/>
                <a:sym typeface="+mn-ea"/>
              </a:rPr>
              <a:t>具有相对特性的无依赖absolute绝对定位   </a:t>
            </a:r>
            <a:r>
              <a:rPr lang="en-US" altLang="zh-CN" sz="1400">
                <a:latin typeface="+mn-ea"/>
                <a:sym typeface="+mn-ea"/>
              </a:rPr>
              <a:t>- </a:t>
            </a:r>
            <a:r>
              <a:rPr lang="zh-CN" altLang="en-US" sz="1400">
                <a:latin typeface="+mn-ea"/>
                <a:sym typeface="+mn-ea"/>
              </a:rPr>
              <a:t>《</a:t>
            </a:r>
            <a:r>
              <a:rPr lang="en-US" altLang="zh-CN" sz="1400">
                <a:latin typeface="+mn-ea"/>
                <a:sym typeface="+mn-ea"/>
              </a:rPr>
              <a:t>CSS</a:t>
            </a:r>
            <a:r>
              <a:rPr lang="zh-CN" altLang="en-US" sz="1400">
                <a:latin typeface="+mn-ea"/>
                <a:sym typeface="+mn-ea"/>
              </a:rPr>
              <a:t>世界》</a:t>
            </a:r>
            <a:endParaRPr lang="zh-CN" altLang="en-US" sz="1400">
              <a:latin typeface="+mn-ea"/>
              <a:sym typeface="+mn-ea"/>
            </a:endParaRPr>
          </a:p>
          <a:p>
            <a:pPr marL="0" lvl="0" indent="0">
              <a:buNone/>
            </a:pPr>
            <a:r>
              <a:rPr lang="en-US" altLang="zh-CN" sz="1400">
                <a:latin typeface="+mn-ea"/>
                <a:sym typeface="+mn-ea"/>
              </a:rPr>
              <a:t>       </a:t>
            </a:r>
            <a:r>
              <a:rPr lang="en-US" altLang="zh-CN" sz="1200">
                <a:latin typeface="+mn-ea"/>
                <a:sym typeface="+mn-ea"/>
              </a:rPr>
              <a:t>把这种没有设置 left/top/right/bottom 属性值的绝对定位称为“无依赖绝对定位”。无依赖绝对定位”本质上就是“相对定位”，仅仅是不占据 CSS 流的尺寸空间而已。</a:t>
            </a:r>
            <a:endParaRPr lang="en-US" altLang="zh-CN" sz="1200">
              <a:latin typeface="+mn-ea"/>
              <a:sym typeface="+mn-ea"/>
            </a:endParaRPr>
          </a:p>
          <a:p>
            <a:pPr marL="0" lvl="0" indent="0">
              <a:buNone/>
            </a:pPr>
            <a:r>
              <a:rPr lang="en-US" altLang="zh-CN" sz="1200">
                <a:latin typeface="+mn-ea"/>
                <a:sym typeface="+mn-ea"/>
              </a:rPr>
              <a:t>        demo - </a:t>
            </a:r>
            <a:r>
              <a:rPr lang="zh-CN" altLang="en-US" sz="1200">
                <a:latin typeface="+mn-ea"/>
                <a:sym typeface="+mn-ea"/>
              </a:rPr>
              <a:t>http://demo.cssworld.cn/6/5-4.php</a:t>
            </a:r>
            <a:endParaRPr lang="zh-CN" altLang="en-US" sz="1200">
              <a:latin typeface="+mn-ea"/>
              <a:sym typeface="+mn-ea"/>
            </a:endParaRPr>
          </a:p>
          <a:p>
            <a:pPr marL="0" lvl="0" indent="0">
              <a:buNone/>
            </a:pPr>
            <a:endParaRPr lang="zh-CN" altLang="en-US" sz="119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endParaRPr lang="zh-CN" altLang="en-US"/>
          </a:p>
        </p:txBody>
      </p:sp>
      <p:sp>
        <p:nvSpPr>
          <p:cNvPr id="3" name="内容占位符 2"/>
          <p:cNvSpPr>
            <a:spLocks noGrp="1"/>
          </p:cNvSpPr>
          <p:nvPr>
            <p:ph idx="1"/>
          </p:nvPr>
        </p:nvSpPr>
        <p:spPr>
          <a:xfrm>
            <a:off x="838200" y="1816100"/>
            <a:ext cx="10515600" cy="4351338"/>
          </a:xfrm>
        </p:spPr>
        <p:txBody>
          <a:bodyPr/>
          <a:p>
            <a:r>
              <a:rPr lang="en-US" altLang="zh-CN" sz="1400"/>
              <a:t>层叠样式表2级修订版1（CSS 2.1）规范的中文翻译</a:t>
            </a:r>
            <a:r>
              <a:rPr lang="zh-CN" altLang="en-US" sz="1400"/>
              <a:t>：</a:t>
            </a:r>
            <a:r>
              <a:rPr lang="en-US" altLang="zh-CN" sz="1400"/>
              <a:t>http://www.ayqy.net/doc/css2-1/cover.html#minitoc</a:t>
            </a:r>
            <a:endParaRPr lang="en-US" altLang="zh-CN" sz="1400"/>
          </a:p>
          <a:p>
            <a:r>
              <a:rPr lang="en-US" altLang="zh-CN" sz="1400"/>
              <a:t>W3C</a:t>
            </a:r>
            <a:r>
              <a:rPr lang="zh-CN" altLang="en-US" sz="1400"/>
              <a:t>官网：https://www.w3.org/</a:t>
            </a:r>
            <a:endParaRPr lang="zh-CN" altLang="en-US" sz="1400"/>
          </a:p>
          <a:p>
            <a:r>
              <a:rPr lang="en-US" altLang="zh-CN" sz="1400"/>
              <a:t>MDN - CSS</a:t>
            </a:r>
            <a:r>
              <a:rPr lang="zh-CN" altLang="en-US" sz="1400"/>
              <a:t>：https://developer.mozilla.org/zh-CN/docs/Web/CSS</a:t>
            </a:r>
            <a:endParaRPr lang="zh-CN" altLang="en-US" sz="1400"/>
          </a:p>
          <a:p>
            <a:r>
              <a:rPr lang="zh-CN" altLang="en-US" sz="1400"/>
              <a:t>《</a:t>
            </a:r>
            <a:r>
              <a:rPr lang="en-US" altLang="zh-CN" sz="1400"/>
              <a:t>CSS</a:t>
            </a:r>
            <a:r>
              <a:rPr lang="zh-CN" altLang="en-US" sz="1400"/>
              <a:t>世界》</a:t>
            </a:r>
            <a:r>
              <a:rPr lang="en-US" altLang="zh-CN" sz="1400"/>
              <a:t>- </a:t>
            </a:r>
            <a:r>
              <a:rPr lang="zh-CN" altLang="en-US" sz="1400"/>
              <a:t>张鑫旭</a:t>
            </a:r>
            <a:endParaRPr lang="zh-CN" altLang="en-US" sz="1400"/>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30000"/>
              </a:lnSpc>
            </a:pPr>
            <a:r>
              <a:rPr lang="zh-CN" altLang="en-US" sz="1400">
                <a:latin typeface="+mn-ea"/>
                <a:sym typeface="+mn-ea"/>
              </a:rPr>
              <a:t>开发常用的布局方案</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常见的布局：</a:t>
            </a:r>
            <a:r>
              <a:rPr lang="en-US" altLang="zh-CN" sz="1400">
                <a:latin typeface="+mn-ea"/>
                <a:sym typeface="+mn-ea"/>
              </a:rPr>
              <a:t>float + position</a:t>
            </a:r>
            <a:r>
              <a:rPr lang="zh-CN" altLang="en-US" sz="1400">
                <a:latin typeface="+mn-ea"/>
                <a:sym typeface="+mn-ea"/>
              </a:rPr>
              <a:t>、</a:t>
            </a:r>
            <a:r>
              <a:rPr lang="en-US" altLang="zh-CN" sz="1400">
                <a:latin typeface="+mn-ea"/>
                <a:sym typeface="+mn-ea"/>
              </a:rPr>
              <a:t>flex</a:t>
            </a:r>
            <a:r>
              <a:rPr lang="zh-CN" altLang="en-US" sz="1400">
                <a:latin typeface="+mn-ea"/>
                <a:sym typeface="+mn-ea"/>
              </a:rPr>
              <a:t>、栅格布局</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未来的布局：</a:t>
            </a:r>
            <a:r>
              <a:rPr lang="en-US" altLang="zh-CN" sz="1400">
                <a:latin typeface="+mn-ea"/>
                <a:sym typeface="+mn-ea"/>
              </a:rPr>
              <a:t>grid</a:t>
            </a:r>
            <a:endParaRPr lang="en-US" altLang="zh-CN" sz="1400">
              <a:latin typeface="+mn-ea"/>
              <a:sym typeface="+mn-ea"/>
            </a:endParaRPr>
          </a:p>
          <a:p>
            <a:pPr marL="971550" lvl="1" indent="-514350">
              <a:lnSpc>
                <a:spcPct val="130000"/>
              </a:lnSpc>
              <a:buAutoNum type="arabicPeriod"/>
            </a:pPr>
            <a:r>
              <a:rPr lang="zh-CN" altLang="en-US" sz="1400">
                <a:latin typeface="+mn-ea"/>
                <a:sym typeface="+mn-ea"/>
              </a:rPr>
              <a:t>项目</a:t>
            </a:r>
            <a:r>
              <a:rPr lang="en-US" altLang="zh-CN" sz="1400">
                <a:latin typeface="+mn-ea"/>
                <a:sym typeface="+mn-ea"/>
              </a:rPr>
              <a:t>case - </a:t>
            </a:r>
            <a:r>
              <a:rPr lang="zh-CN" altLang="en-US" sz="1000">
                <a:latin typeface="+mn-ea"/>
                <a:sym typeface="+mn-ea"/>
              </a:rPr>
              <a:t>好于坏的基本原则：实现相同的布局，</a:t>
            </a:r>
            <a:r>
              <a:rPr lang="en-US" altLang="zh-CN" sz="1000">
                <a:latin typeface="+mn-ea"/>
                <a:sym typeface="+mn-ea"/>
              </a:rPr>
              <a:t>html</a:t>
            </a:r>
            <a:r>
              <a:rPr lang="zh-CN" altLang="en-US" sz="1000">
                <a:latin typeface="+mn-ea"/>
                <a:sym typeface="+mn-ea"/>
              </a:rPr>
              <a:t>和</a:t>
            </a:r>
            <a:r>
              <a:rPr lang="en-US" altLang="zh-CN" sz="1000">
                <a:latin typeface="+mn-ea"/>
                <a:sym typeface="+mn-ea"/>
              </a:rPr>
              <a:t>css</a:t>
            </a:r>
            <a:r>
              <a:rPr lang="zh-CN" altLang="en-US" sz="1000">
                <a:latin typeface="+mn-ea"/>
                <a:sym typeface="+mn-ea"/>
              </a:rPr>
              <a:t>代码越少越好，要避免重写原生的和组件内置的</a:t>
            </a:r>
            <a:r>
              <a:rPr lang="en-US" altLang="zh-CN" sz="1000">
                <a:latin typeface="+mn-ea"/>
                <a:sym typeface="+mn-ea"/>
              </a:rPr>
              <a:t>css</a:t>
            </a:r>
            <a:r>
              <a:rPr lang="zh-CN" altLang="en-US" sz="1000">
                <a:latin typeface="+mn-ea"/>
                <a:sym typeface="+mn-ea"/>
              </a:rPr>
              <a:t>属性。</a:t>
            </a:r>
            <a:endParaRPr lang="zh-CN" altLang="en-US" sz="1000">
              <a:latin typeface="+mn-ea"/>
              <a:sym typeface="+mn-ea"/>
            </a:endParaRPr>
          </a:p>
          <a:p>
            <a:pPr marL="971550" lvl="1" indent="-514350">
              <a:lnSpc>
                <a:spcPct val="130000"/>
              </a:lnSpc>
              <a:buAutoNum type="arabicPeriod"/>
            </a:pPr>
            <a:endParaRPr lang="zh-CN" altLang="en-US" sz="1630">
              <a:latin typeface="+mn-ea"/>
              <a:sym typeface="+mn-ea"/>
            </a:endParaRPr>
          </a:p>
          <a:p>
            <a:pPr>
              <a:lnSpc>
                <a:spcPct val="130000"/>
              </a:lnSpc>
            </a:pPr>
            <a:r>
              <a:rPr lang="zh-CN" altLang="en-US" sz="1400">
                <a:latin typeface="+mn-ea"/>
                <a:sym typeface="+mn-ea"/>
              </a:rPr>
              <a:t>布局的相关的知识点</a:t>
            </a:r>
            <a:endParaRPr lang="zh-CN" altLang="en-US" sz="1400">
              <a:latin typeface="+mn-ea"/>
              <a:sym typeface="+mn-ea"/>
            </a:endParaRPr>
          </a:p>
          <a:p>
            <a:pPr marL="971550" lvl="1" indent="-514350">
              <a:lnSpc>
                <a:spcPct val="130000"/>
              </a:lnSpc>
              <a:buAutoNum type="arabicPeriod"/>
            </a:pPr>
            <a:r>
              <a:rPr lang="zh-CN" sz="1400">
                <a:latin typeface="+mn-ea"/>
                <a:sym typeface="+mn-ea"/>
              </a:rPr>
              <a:t>什么是文档流？</a:t>
            </a:r>
            <a:endParaRPr lang="zh-CN" sz="1400">
              <a:latin typeface="+mn-ea"/>
              <a:sym typeface="+mn-ea"/>
            </a:endParaRPr>
          </a:p>
          <a:p>
            <a:pPr marL="971550" lvl="1" indent="-514350">
              <a:lnSpc>
                <a:spcPct val="130000"/>
              </a:lnSpc>
              <a:buAutoNum type="arabicPeriod"/>
            </a:pPr>
            <a:r>
              <a:rPr lang="zh-CN" altLang="en-US" sz="1400">
                <a:latin typeface="+mn-ea"/>
                <a:sym typeface="+mn-ea"/>
              </a:rPr>
              <a:t>相对</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定位的</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是什么？</a:t>
            </a:r>
            <a:endParaRPr lang="zh-CN" sz="1400">
              <a:latin typeface="+mn-ea"/>
              <a:sym typeface="+mn-ea"/>
            </a:endParaRPr>
          </a:p>
          <a:p>
            <a:pPr marL="971550" lvl="1" indent="-514350">
              <a:lnSpc>
                <a:spcPct val="130000"/>
              </a:lnSpc>
              <a:buAutoNum type="arabicPeriod"/>
            </a:pPr>
            <a:r>
              <a:rPr lang="en-US" sz="1400">
                <a:latin typeface="+mn-ea"/>
                <a:sym typeface="+mn-ea"/>
              </a:rPr>
              <a:t>div </a:t>
            </a:r>
            <a:r>
              <a:rPr lang="zh-CN" altLang="en-US" sz="1400">
                <a:latin typeface="+mn-ea"/>
                <a:sym typeface="+mn-ea"/>
              </a:rPr>
              <a:t>的 </a:t>
            </a:r>
            <a:r>
              <a:rPr lang="en-US" altLang="zh-CN" sz="1400">
                <a:latin typeface="+mn-ea"/>
                <a:sym typeface="+mn-ea"/>
              </a:rPr>
              <a:t>width: 100%</a:t>
            </a:r>
            <a:endParaRPr lang="zh-CN" altLang="en-US" sz="1400">
              <a:latin typeface="+mn-ea"/>
              <a:sym typeface="+mn-ea"/>
            </a:endParaRPr>
          </a:p>
          <a:p>
            <a:pPr marL="971550" lvl="1" indent="-514350">
              <a:lnSpc>
                <a:spcPct val="130000"/>
              </a:lnSpc>
              <a:buAutoNum type="arabicPeriod"/>
            </a:pPr>
            <a:r>
              <a:rPr lang="en-US" altLang="zh-CN" sz="1400">
                <a:latin typeface="+mn-ea"/>
                <a:sym typeface="+mn-ea"/>
              </a:rPr>
              <a:t>position: absolute </a:t>
            </a:r>
            <a:r>
              <a:rPr lang="zh-CN" altLang="en-US" sz="1400">
                <a:latin typeface="+mn-ea"/>
                <a:sym typeface="+mn-ea"/>
              </a:rPr>
              <a:t>的相对特性</a:t>
            </a:r>
            <a:endParaRPr lang="zh-CN" altLang="en-US" sz="1400">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布局对比</a:t>
            </a:r>
            <a:endParaRPr lang="en-US" altLang="zh-CN"/>
          </a:p>
        </p:txBody>
      </p:sp>
      <p:sp>
        <p:nvSpPr>
          <p:cNvPr id="3" name="内容占位符 2"/>
          <p:cNvSpPr>
            <a:spLocks noGrp="1"/>
          </p:cNvSpPr>
          <p:nvPr>
            <p:ph idx="1"/>
          </p:nvPr>
        </p:nvSpPr>
        <p:spPr/>
        <p:txBody>
          <a:bodyPr/>
          <a:p>
            <a:r>
              <a:rPr lang="en-US" altLang="zh-CN" sz="1400">
                <a:sym typeface="+mn-ea"/>
              </a:rPr>
              <a:t>Flex</a:t>
            </a:r>
            <a:endParaRPr lang="en-US" altLang="zh-CN" sz="1400">
              <a:sym typeface="+mn-ea"/>
            </a:endParaRPr>
          </a:p>
          <a:p>
            <a:pPr marL="457200" lvl="1" indent="0">
              <a:buNone/>
            </a:pPr>
            <a:r>
              <a:rPr lang="zh-CN" altLang="en-US" sz="1200"/>
              <a:t>一维布局</a:t>
            </a:r>
            <a:r>
              <a:rPr lang="en-US" altLang="zh-CN" sz="1200"/>
              <a:t>: </a:t>
            </a:r>
            <a:r>
              <a:rPr lang="zh-CN" altLang="en-US" sz="1200"/>
              <a:t>只能控制行。</a:t>
            </a:r>
            <a:endParaRPr lang="zh-CN" altLang="en-US" sz="1200"/>
          </a:p>
          <a:p>
            <a:r>
              <a:rPr lang="en-US" altLang="zh-CN" sz="1400">
                <a:sym typeface="+mn-ea"/>
              </a:rPr>
              <a:t>Grid</a:t>
            </a:r>
            <a:endParaRPr lang="en-US" altLang="zh-CN" sz="1400">
              <a:sym typeface="+mn-ea"/>
            </a:endParaRPr>
          </a:p>
          <a:p>
            <a:pPr marL="457200" lvl="1" indent="0">
              <a:buNone/>
            </a:pPr>
            <a:r>
              <a:rPr lang="zh-CN" altLang="en-US" sz="1200"/>
              <a:t>二维布局：行和列同时控制。</a:t>
            </a:r>
            <a:endParaRPr lang="zh-CN" altLang="en-US" sz="1200"/>
          </a:p>
          <a:p>
            <a:pPr marL="457200" lvl="1" indent="0">
              <a:buNone/>
            </a:pPr>
            <a:endParaRPr lang="zh-CN" altLang="en-US" sz="1200"/>
          </a:p>
          <a:p>
            <a:r>
              <a:rPr lang="en-US" altLang="zh-CN" sz="1400"/>
              <a:t>demo: </a:t>
            </a:r>
            <a:r>
              <a:rPr lang="en-US" altLang="zh-CN" sz="1400">
                <a:sym typeface="+mn-ea"/>
              </a:rPr>
              <a:t>flex-grid/</a:t>
            </a:r>
            <a:r>
              <a:rPr lang="en-US" altLang="zh-CN" sz="1400"/>
              <a:t>flex-grid-0</a:t>
            </a:r>
            <a:endParaRPr lang="en-US" altLang="zh-CN" sz="1400"/>
          </a:p>
          <a:p>
            <a:endParaRPr lang="en-US" altLang="zh-CN" sz="1400"/>
          </a:p>
          <a:p>
            <a:r>
              <a:rPr lang="zh-CN" altLang="zh-CN" sz="1400"/>
              <a:t>使用场景：</a:t>
            </a:r>
            <a:endParaRPr lang="zh-CN" altLang="zh-CN" sz="1400"/>
          </a:p>
          <a:p>
            <a:pPr marL="800100" lvl="1" indent="-342900">
              <a:buAutoNum type="arabicPeriod"/>
            </a:pPr>
            <a:r>
              <a:rPr lang="zh-CN" altLang="zh-CN" sz="1200"/>
              <a:t>我只需要按行或者列控制布局？那就用弹性盒子</a:t>
            </a:r>
            <a:endParaRPr lang="zh-CN" altLang="zh-CN" sz="1200"/>
          </a:p>
          <a:p>
            <a:pPr marL="800100" lvl="1" indent="-342900">
              <a:buAutoNum type="arabicPeriod"/>
            </a:pPr>
            <a:r>
              <a:rPr lang="zh-CN" altLang="zh-CN" sz="1200"/>
              <a:t>我需要同时按行和列控制布局？那就用网格</a:t>
            </a:r>
            <a:endParaRPr lang="zh-CN" altLang="zh-CN" sz="1200"/>
          </a:p>
          <a:p>
            <a:pPr marL="800100" lvl="1" indent="-342900">
              <a:buAutoNum type="arabicPeriod"/>
            </a:pPr>
            <a:endParaRPr lang="zh-CN" altLang="zh-CN" sz="1200"/>
          </a:p>
          <a:p>
            <a:pPr marL="457200" lvl="1" indent="0">
              <a:buNone/>
            </a:pPr>
            <a:r>
              <a:rPr lang="en-US" altLang="zh-CN" sz="1200">
                <a:hlinkClick r:id="rId1" tooltip="" action="ppaction://hlinkfile"/>
              </a:rPr>
              <a:t>MDN - </a:t>
            </a:r>
            <a:r>
              <a:rPr lang="zh-CN" altLang="en-US" sz="1200">
                <a:hlinkClick r:id="rId1" tooltip="" action="ppaction://hlinkfile"/>
              </a:rPr>
              <a:t>Grid and flexbox</a:t>
            </a:r>
            <a:r>
              <a:rPr lang="zh-CN" altLang="en-US" sz="1200"/>
              <a:t>：https://developer.mozilla.org/zh-CN/docs/Web/CSS/CSS_Grid_Layout/Relationship_of_Grid_Layout</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度量-效能分析-布局"/>
          <p:cNvPicPr>
            <a:picLocks noChangeAspect="1"/>
          </p:cNvPicPr>
          <p:nvPr/>
        </p:nvPicPr>
        <p:blipFill>
          <a:blip r:embed="rId1"/>
          <a:stretch>
            <a:fillRect/>
          </a:stretch>
        </p:blipFill>
        <p:spPr>
          <a:xfrm>
            <a:off x="851535" y="1508125"/>
            <a:ext cx="10704195" cy="4606925"/>
          </a:xfrm>
          <a:prstGeom prst="rect">
            <a:avLst/>
          </a:prstGeom>
        </p:spPr>
      </p:pic>
      <p:sp>
        <p:nvSpPr>
          <p:cNvPr id="6" name="标题 5"/>
          <p:cNvSpPr>
            <a:spLocks noGrp="1"/>
          </p:cNvSpPr>
          <p:nvPr>
            <p:ph type="title"/>
          </p:nvPr>
        </p:nvSpPr>
        <p:spPr/>
        <p:txBody>
          <a:bodyPr/>
          <a:p>
            <a:r>
              <a:rPr lang="zh-CN" altLang="en-US"/>
              <a:t>度量</a:t>
            </a:r>
            <a:r>
              <a:rPr lang="en-US" altLang="zh-CN"/>
              <a:t>-</a:t>
            </a:r>
            <a:r>
              <a:rPr lang="zh-CN" altLang="en-US"/>
              <a:t>效能分析</a:t>
            </a:r>
            <a:endParaRPr lang="zh-CN" altLang="en-US"/>
          </a:p>
        </p:txBody>
      </p:sp>
      <p:sp>
        <p:nvSpPr>
          <p:cNvPr id="7" name="文本框 6"/>
          <p:cNvSpPr txBox="1"/>
          <p:nvPr/>
        </p:nvSpPr>
        <p:spPr>
          <a:xfrm>
            <a:off x="838200" y="6176010"/>
            <a:ext cx="2745105" cy="642620"/>
          </a:xfrm>
          <a:prstGeom prst="rect">
            <a:avLst/>
          </a:prstGeom>
          <a:noFill/>
        </p:spPr>
        <p:txBody>
          <a:bodyPr wrap="none" rtlCol="0">
            <a:spAutoFit/>
          </a:bodyPr>
          <a:p>
            <a:pPr algn="l"/>
            <a:r>
              <a:rPr lang="en-US" altLang="zh-CN">
                <a:sym typeface="+mn-ea"/>
              </a:rPr>
              <a:t>demo</a:t>
            </a:r>
            <a:r>
              <a:rPr lang="zh-CN" altLang="en-US">
                <a:sym typeface="+mn-ea"/>
              </a:rPr>
              <a:t>：</a:t>
            </a:r>
            <a:r>
              <a:rPr lang="en-US" altLang="zh-CN">
                <a:sym typeface="+mn-ea"/>
              </a:rPr>
              <a:t>flex-grid/flex-grid-1</a:t>
            </a:r>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兼容性</a:t>
            </a:r>
            <a:endParaRPr lang="zh-CN" altLang="en-US"/>
          </a:p>
        </p:txBody>
      </p:sp>
      <p:pic>
        <p:nvPicPr>
          <p:cNvPr id="4" name="内容占位符 3"/>
          <p:cNvPicPr/>
          <p:nvPr>
            <p:ph idx="1"/>
          </p:nvPr>
        </p:nvPicPr>
        <p:blipFill>
          <a:blip r:embed="rId1"/>
          <a:stretch>
            <a:fillRect/>
          </a:stretch>
        </p:blipFill>
        <p:spPr>
          <a:xfrm>
            <a:off x="834390" y="1840865"/>
            <a:ext cx="10515600" cy="1944000"/>
          </a:xfrm>
          <a:prstGeom prst="rect">
            <a:avLst/>
          </a:prstGeom>
        </p:spPr>
      </p:pic>
      <p:pic>
        <p:nvPicPr>
          <p:cNvPr id="5" name="图片 4"/>
          <p:cNvPicPr/>
          <p:nvPr/>
        </p:nvPicPr>
        <p:blipFill>
          <a:blip r:embed="rId2"/>
          <a:stretch>
            <a:fillRect/>
          </a:stretch>
        </p:blipFill>
        <p:spPr>
          <a:xfrm>
            <a:off x="838200" y="4251960"/>
            <a:ext cx="10512000" cy="1908000"/>
          </a:xfrm>
          <a:prstGeom prst="rect">
            <a:avLst/>
          </a:prstGeom>
        </p:spPr>
      </p:pic>
      <p:sp>
        <p:nvSpPr>
          <p:cNvPr id="7" name="文本框 6"/>
          <p:cNvSpPr txBox="1"/>
          <p:nvPr/>
        </p:nvSpPr>
        <p:spPr>
          <a:xfrm>
            <a:off x="730885" y="3883660"/>
            <a:ext cx="2991485" cy="368300"/>
          </a:xfrm>
          <a:prstGeom prst="rect">
            <a:avLst/>
          </a:prstGeom>
          <a:noFill/>
        </p:spPr>
        <p:txBody>
          <a:bodyPr wrap="none" rtlCol="0">
            <a:spAutoFit/>
          </a:bodyPr>
          <a:p>
            <a:pPr algn="l"/>
            <a:r>
              <a:rPr lang="zh-CN" altLang="en-US">
                <a:sym typeface="+mn-ea"/>
              </a:rPr>
              <a:t>Grid </a:t>
            </a:r>
            <a:r>
              <a:rPr lang="en-US" altLang="zh-CN">
                <a:sym typeface="+mn-ea"/>
              </a:rPr>
              <a:t>- </a:t>
            </a:r>
            <a:r>
              <a:rPr lang="zh-CN" altLang="en-US"/>
              <a:t>CSS Grid Layout (level 1)</a:t>
            </a:r>
            <a:endParaRPr lang="zh-CN" altLang="en-US"/>
          </a:p>
        </p:txBody>
      </p:sp>
      <p:sp>
        <p:nvSpPr>
          <p:cNvPr id="8" name="文本框 7"/>
          <p:cNvSpPr txBox="1"/>
          <p:nvPr/>
        </p:nvSpPr>
        <p:spPr>
          <a:xfrm>
            <a:off x="834390" y="1452245"/>
            <a:ext cx="3644900" cy="368300"/>
          </a:xfrm>
          <a:prstGeom prst="rect">
            <a:avLst/>
          </a:prstGeom>
          <a:noFill/>
        </p:spPr>
        <p:txBody>
          <a:bodyPr wrap="none" rtlCol="0">
            <a:spAutoFit/>
          </a:bodyPr>
          <a:p>
            <a:pPr algn="l"/>
            <a:r>
              <a:rPr lang="en-US" altLang="zh-CN"/>
              <a:t>Flex - CSS Flexible Box Layout Module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a:t>
            </a:r>
            <a:endParaRPr lang="zh-CN" altLang="en-US"/>
          </a:p>
        </p:txBody>
      </p:sp>
      <p:sp>
        <p:nvSpPr>
          <p:cNvPr id="3" name="内容占位符 2"/>
          <p:cNvSpPr>
            <a:spLocks noGrp="1"/>
          </p:cNvSpPr>
          <p:nvPr>
            <p:ph idx="1"/>
          </p:nvPr>
        </p:nvSpPr>
        <p:spPr/>
        <p:txBody>
          <a:bodyPr/>
          <a:p>
            <a:pPr marL="0" indent="0">
              <a:buNone/>
            </a:pPr>
            <a:r>
              <a:rPr lang="zh-CN" sz="1400">
                <a:latin typeface="+mn-ea"/>
                <a:sym typeface="+mn-ea"/>
              </a:rPr>
              <a:t>文档流 </a:t>
            </a:r>
            <a:r>
              <a:rPr lang="en-US" altLang="zh-CN" sz="1400">
                <a:latin typeface="+mn-ea"/>
                <a:sym typeface="+mn-ea"/>
              </a:rPr>
              <a:t>- 常规流（Normal flow）</a:t>
            </a:r>
            <a:endParaRPr lang="en-US" altLang="zh-CN" sz="1400">
              <a:latin typeface="+mn-ea"/>
              <a:sym typeface="+mn-ea"/>
            </a:endParaRPr>
          </a:p>
          <a:p>
            <a:pPr marL="0" indent="0">
              <a:buNone/>
            </a:pPr>
            <a:endParaRPr lang="en-US" altLang="zh-CN" sz="1400">
              <a:latin typeface="+mn-ea"/>
              <a:sym typeface="+mn-ea"/>
            </a:endParaRPr>
          </a:p>
          <a:p>
            <a:pPr lvl="1"/>
            <a:r>
              <a:rPr lang="en-US" altLang="zh-CN" sz="1200">
                <a:latin typeface="+mn-ea"/>
                <a:sym typeface="+mn-ea"/>
              </a:rPr>
              <a:t>常规流中的盒属于一个格式化上下文，可能是块或是行内（格式化上下文），但不能两者都是。</a:t>
            </a:r>
            <a:endParaRPr lang="en-US" altLang="zh-CN" sz="1200">
              <a:latin typeface="+mn-ea"/>
              <a:sym typeface="+mn-ea"/>
            </a:endParaRPr>
          </a:p>
          <a:p>
            <a:pPr>
              <a:buNone/>
            </a:pPr>
            <a:endParaRPr lang="en-US" altLang="zh-CN" sz="1400">
              <a:latin typeface="+mn-ea"/>
              <a:sym typeface="+mn-ea"/>
            </a:endParaRPr>
          </a:p>
          <a:p>
            <a:pPr lvl="1"/>
            <a:r>
              <a:rPr lang="en-US" altLang="zh-CN" sz="1200">
                <a:latin typeface="+mn-ea"/>
                <a:sym typeface="+mn-ea"/>
              </a:rPr>
              <a:t>CSS 2.1中，一个盒可能会根据三种定位方案来布局：</a:t>
            </a:r>
            <a:endParaRPr lang="en-US" altLang="zh-CN" sz="1200">
              <a:latin typeface="+mn-ea"/>
              <a:sym typeface="+mn-ea"/>
            </a:endParaRPr>
          </a:p>
          <a:p>
            <a:pPr marL="457200" lvl="1" indent="0">
              <a:buNone/>
            </a:pPr>
            <a:endParaRPr lang="en-US" altLang="zh-CN" sz="1200">
              <a:latin typeface="+mn-ea"/>
              <a:sym typeface="+mn-ea"/>
            </a:endParaRPr>
          </a:p>
          <a:p>
            <a:pPr lvl="2">
              <a:buAutoNum type="arabicPeriod"/>
            </a:pPr>
            <a:r>
              <a:rPr lang="en-US" altLang="zh-CN" sz="1000">
                <a:latin typeface="+mn-ea"/>
                <a:sym typeface="+mn-ea"/>
              </a:rPr>
              <a:t>常规流 CSS 2.1中，常规流包括块级盒的块格式化（block formatting），行内级盒的行内格式化和块级与行内级盒的相对定位</a:t>
            </a:r>
            <a:r>
              <a:rPr lang="zh-CN" altLang="en-US" sz="1000">
                <a:latin typeface="+mn-ea"/>
                <a:sym typeface="+mn-ea"/>
              </a:rPr>
              <a:t>。</a:t>
            </a:r>
            <a:endParaRPr lang="zh-CN" altLang="en-US" sz="1000">
              <a:latin typeface="+mn-ea"/>
              <a:sym typeface="+mn-ea"/>
            </a:endParaRPr>
          </a:p>
          <a:p>
            <a:pPr lvl="2">
              <a:buAutoNum type="arabicPeriod"/>
            </a:pPr>
            <a:endParaRPr lang="zh-CN" altLang="en-US" sz="1000">
              <a:latin typeface="+mn-ea"/>
              <a:sym typeface="+mn-ea"/>
            </a:endParaRPr>
          </a:p>
          <a:p>
            <a:pPr lvl="2">
              <a:buAutoNum type="arabicPeriod"/>
            </a:pPr>
            <a:r>
              <a:rPr lang="en-US" altLang="zh-CN" sz="1000">
                <a:latin typeface="+mn-ea"/>
                <a:sym typeface="+mn-ea"/>
              </a:rPr>
              <a:t>浮动 在浮动模型中，盒先根据常规流来放置，然后从常规流中取出来并尽可能远地向左或向右移动。其它内容可能沿着浮动（盒）的一侧排列（Content may flow along the side of a float）</a:t>
            </a:r>
            <a:r>
              <a:rPr lang="zh-CN" altLang="en-US" sz="1000">
                <a:latin typeface="+mn-ea"/>
                <a:sym typeface="+mn-ea"/>
              </a:rPr>
              <a:t>。</a:t>
            </a:r>
            <a:endParaRPr lang="zh-CN" altLang="en-US" sz="1000">
              <a:latin typeface="+mn-ea"/>
              <a:sym typeface="+mn-ea"/>
            </a:endParaRPr>
          </a:p>
          <a:p>
            <a:pPr lvl="2">
              <a:buAutoNum type="arabicPeriod"/>
            </a:pPr>
            <a:endParaRPr lang="zh-CN" altLang="en-US" sz="1000">
              <a:latin typeface="+mn-ea"/>
              <a:sym typeface="+mn-ea"/>
            </a:endParaRPr>
          </a:p>
          <a:p>
            <a:pPr lvl="2">
              <a:buAutoNum type="arabicPeriod"/>
            </a:pPr>
            <a:r>
              <a:rPr lang="en-US" altLang="zh-CN" sz="1000">
                <a:latin typeface="+mn-ea"/>
                <a:sym typeface="+mn-ea"/>
              </a:rPr>
              <a:t>绝对定位 在绝对定位模型中，一个盒会从常规流中全部移除（它不会影响后面的兄弟元素）并根据包含块确定位置</a:t>
            </a:r>
            <a:r>
              <a:rPr lang="zh-CN" altLang="en-US" sz="1000">
                <a:latin typeface="+mn-ea"/>
                <a:sym typeface="+mn-ea"/>
              </a:rPr>
              <a:t>。</a:t>
            </a:r>
            <a:endParaRPr lang="zh-CN" altLang="en-US" sz="1000">
              <a:latin typeface="+mn-ea"/>
              <a:sym typeface="+mn-ea"/>
            </a:endParaRPr>
          </a:p>
          <a:p>
            <a:pPr marL="914400" lvl="2" indent="0">
              <a:buNone/>
            </a:pPr>
            <a:endParaRPr lang="zh-CN" altLang="en-US" sz="1000">
              <a:latin typeface="+mn-ea"/>
              <a:sym typeface="+mn-ea"/>
            </a:endParaRPr>
          </a:p>
          <a:p>
            <a:pPr marL="914400" lvl="2" indent="0">
              <a:buNone/>
            </a:pPr>
            <a:endParaRPr lang="zh-CN" altLang="en-US" sz="1000">
              <a:latin typeface="+mn-ea"/>
              <a:sym typeface="+mn-ea"/>
            </a:endParaRPr>
          </a:p>
          <a:p>
            <a:pPr marL="457200" lvl="1" indent="0">
              <a:buNone/>
            </a:pPr>
            <a:r>
              <a:rPr lang="zh-CN" altLang="en-US" sz="1200">
                <a:latin typeface="+mn-ea"/>
                <a:sym typeface="+mn-ea"/>
              </a:rPr>
              <a:t>如果一个元素是浮动的，绝对定位的或者是根元素，它就叫流外（out of flow）（元素）。如果一个元素不是流外的，就叫流内（in-flow）（元素）。</a:t>
            </a:r>
            <a:endParaRPr lang="zh-CN" altLang="en-US" sz="1200">
              <a:latin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文档流作用原理 </a:t>
            </a:r>
            <a:r>
              <a:rPr lang="en-US" altLang="zh-CN">
                <a:sym typeface="+mn-ea"/>
              </a:rPr>
              <a:t>- </a:t>
            </a:r>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p:txBody>
          <a:bodyPr/>
          <a:p>
            <a:r>
              <a:rPr lang="en-US" altLang="zh-CN" sz="1400">
                <a:latin typeface="+mn-ea"/>
                <a:sym typeface="+mn-ea"/>
              </a:rPr>
              <a:t>BFC - </a:t>
            </a:r>
            <a:r>
              <a:rPr lang="zh-CN" altLang="en-US" sz="1400">
                <a:latin typeface="+mn-ea"/>
                <a:sym typeface="+mn-ea"/>
              </a:rPr>
              <a:t>块级格式化上下文</a:t>
            </a:r>
            <a:endParaRPr lang="en-US" altLang="zh-CN" sz="1400">
              <a:latin typeface="+mn-ea"/>
              <a:sym typeface="+mn-ea"/>
            </a:endParaRPr>
          </a:p>
          <a:p>
            <a:endParaRPr lang="en-US" altLang="zh-CN" sz="1400">
              <a:latin typeface="+mn-ea"/>
              <a:sym typeface="+mn-ea"/>
            </a:endParaRPr>
          </a:p>
          <a:p>
            <a:pPr lvl="1"/>
            <a:r>
              <a:rPr lang="zh-CN" altLang="en-US" sz="1200">
                <a:latin typeface="+mn-ea"/>
                <a:sym typeface="+mn-ea"/>
              </a:rPr>
              <a:t>如何创建</a:t>
            </a:r>
            <a:r>
              <a:rPr lang="en-US" altLang="zh-CN" sz="1200">
                <a:latin typeface="+mn-ea"/>
                <a:sym typeface="+mn-ea"/>
              </a:rPr>
              <a:t>BFC</a:t>
            </a:r>
            <a:r>
              <a:rPr lang="zh-CN" altLang="en-US" sz="1200">
                <a:latin typeface="+mn-ea"/>
                <a:sym typeface="+mn-ea"/>
              </a:rPr>
              <a:t>：</a:t>
            </a:r>
            <a:r>
              <a:rPr lang="en-US" altLang="zh-CN" sz="1200">
                <a:latin typeface="+mn-ea"/>
                <a:sym typeface="+mn-ea"/>
              </a:rPr>
              <a:t>浮动，绝对定位的元素，非块盒的块容器（例如inline-blocks，table-cells和table-captions），以及’overflow’不为’visible’的块盒</a:t>
            </a:r>
            <a:endParaRPr lang="en-US" altLang="zh-CN" sz="1200">
              <a:latin typeface="+mn-ea"/>
              <a:sym typeface="+mn-ea"/>
            </a:endParaRPr>
          </a:p>
          <a:p>
            <a:pPr lvl="1"/>
            <a:endParaRPr lang="en-US" altLang="zh-CN" sz="1200">
              <a:latin typeface="+mn-ea"/>
              <a:sym typeface="+mn-ea"/>
            </a:endParaRPr>
          </a:p>
          <a:p>
            <a:pPr lvl="1"/>
            <a:r>
              <a:rPr lang="en-US" altLang="zh-CN" sz="1200">
                <a:latin typeface="+mn-ea"/>
                <a:sym typeface="+mn-ea"/>
              </a:rPr>
              <a:t>在BFC中，盒在垂直方向一个接一个地放置，从包含块的顶部开始。两个兄弟盒之间的垂直距离由'margin'属性决定。同一个BFC中的相邻块级盒之间的垂直外边距会合并</a:t>
            </a:r>
            <a:r>
              <a:rPr lang="zh-CN" altLang="en-US" sz="1200">
                <a:latin typeface="+mn-ea"/>
                <a:sym typeface="+mn-ea"/>
              </a:rPr>
              <a:t>。</a:t>
            </a:r>
            <a:endParaRPr lang="zh-CN" altLang="en-US" sz="1200">
              <a:latin typeface="+mn-ea"/>
              <a:sym typeface="+mn-ea"/>
            </a:endParaRPr>
          </a:p>
          <a:p>
            <a:pPr lvl="1">
              <a:buAutoNum type="arabicPeriod"/>
            </a:pPr>
            <a:endParaRPr lang="en-US" altLang="zh-CN" sz="1200">
              <a:latin typeface="+mn-ea"/>
              <a:sym typeface="+mn-ea"/>
            </a:endParaRPr>
          </a:p>
          <a:p>
            <a:r>
              <a:rPr lang="en-US" altLang="zh-CN" sz="1400">
                <a:latin typeface="+mn-ea"/>
                <a:sym typeface="+mn-ea"/>
              </a:rPr>
              <a:t>IFC - </a:t>
            </a:r>
            <a:r>
              <a:rPr lang="zh-CN" altLang="en-US" sz="1400">
                <a:latin typeface="+mn-ea"/>
                <a:sym typeface="+mn-ea"/>
              </a:rPr>
              <a:t>行内格式化上下文</a:t>
            </a:r>
            <a:endParaRPr lang="en-US" altLang="zh-CN" sz="1400">
              <a:latin typeface="+mn-ea"/>
              <a:sym typeface="+mn-ea"/>
            </a:endParaRPr>
          </a:p>
          <a:p>
            <a:endParaRPr lang="en-US" altLang="zh-CN" sz="1400">
              <a:latin typeface="+mn-ea"/>
              <a:sym typeface="+mn-ea"/>
            </a:endParaRPr>
          </a:p>
          <a:p>
            <a:pPr lvl="1"/>
            <a:r>
              <a:rPr lang="zh-CN" altLang="en-US" sz="1200">
                <a:latin typeface="+mn-ea"/>
                <a:sym typeface="+mn-ea"/>
              </a:rPr>
              <a:t>如何创建</a:t>
            </a:r>
            <a:r>
              <a:rPr lang="en-US" altLang="zh-CN" sz="1200">
                <a:latin typeface="+mn-ea"/>
                <a:sym typeface="+mn-ea"/>
              </a:rPr>
              <a:t>IFC</a:t>
            </a:r>
            <a:r>
              <a:rPr lang="zh-CN" altLang="en-US" sz="1200">
                <a:latin typeface="+mn-ea"/>
                <a:sym typeface="+mn-ea"/>
              </a:rPr>
              <a:t>：？</a:t>
            </a:r>
            <a:endParaRPr lang="zh-CN" altLang="en-US" sz="1200">
              <a:latin typeface="+mn-ea"/>
              <a:sym typeface="+mn-ea"/>
            </a:endParaRPr>
          </a:p>
          <a:p>
            <a:pPr lvl="1"/>
            <a:endParaRPr lang="en-US" altLang="zh-CN" sz="1200">
              <a:latin typeface="+mn-ea"/>
              <a:sym typeface="+mn-ea"/>
            </a:endParaRPr>
          </a:p>
          <a:p>
            <a:pPr lvl="1"/>
            <a:r>
              <a:rPr lang="en-US" altLang="zh-CN" sz="1025">
                <a:latin typeface="+mn-ea"/>
              </a:rPr>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r>
              <a:rPr lang="zh-CN" altLang="en-US" sz="1025">
                <a:latin typeface="+mn-ea"/>
              </a:rPr>
              <a:t>。</a:t>
            </a:r>
            <a:endParaRPr lang="zh-CN" altLang="en-US" sz="1025">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a:t>
            </a:r>
            <a:r>
              <a:rPr lang="zh-CN" altLang="en-US">
                <a:latin typeface="+mn-ea"/>
                <a:sym typeface="+mn-ea"/>
              </a:rPr>
              <a:t>父元素</a:t>
            </a:r>
            <a:r>
              <a:rPr lang="en-US" altLang="zh-CN">
                <a:latin typeface="+mn-ea"/>
                <a:sym typeface="+mn-ea"/>
              </a:rPr>
              <a:t>” - </a:t>
            </a:r>
            <a:r>
              <a:rPr lang="zh-CN" altLang="en-US"/>
              <a:t>包含块</a:t>
            </a:r>
            <a:endParaRPr lang="zh-CN" altLang="en-US"/>
          </a:p>
        </p:txBody>
      </p:sp>
      <p:sp>
        <p:nvSpPr>
          <p:cNvPr id="3" name="内容占位符 2"/>
          <p:cNvSpPr>
            <a:spLocks noGrp="1"/>
          </p:cNvSpPr>
          <p:nvPr>
            <p:ph idx="1"/>
          </p:nvPr>
        </p:nvSpPr>
        <p:spPr/>
        <p:txBody>
          <a:bodyPr>
            <a:normAutofit/>
          </a:bodyPr>
          <a:p>
            <a:pPr marL="0" indent="0">
              <a:buNone/>
            </a:pPr>
            <a:r>
              <a:rPr lang="zh-CN" altLang="en-US" sz="1400">
                <a:latin typeface="+mn-ea"/>
              </a:rPr>
              <a:t>元素（生成的）盒的位置和大小有时是根据一个特定矩形计算的，叫做该元素的包含块（containing block）。</a:t>
            </a:r>
            <a:endParaRPr lang="zh-CN" altLang="en-US" sz="1400">
              <a:latin typeface="+mn-ea"/>
            </a:endParaRPr>
          </a:p>
          <a:p>
            <a:pPr lvl="1">
              <a:lnSpc>
                <a:spcPct val="130000"/>
              </a:lnSpc>
            </a:pPr>
            <a:r>
              <a:rPr lang="zh-CN" altLang="en-US" sz="1200">
                <a:latin typeface="+mn-ea"/>
              </a:rPr>
              <a:t>盒定位</a:t>
            </a:r>
            <a:endParaRPr lang="zh-CN" altLang="en-US" sz="1200">
              <a:latin typeface="+mn-ea"/>
            </a:endParaRPr>
          </a:p>
          <a:p>
            <a:pPr lvl="1">
              <a:lnSpc>
                <a:spcPct val="130000"/>
              </a:lnSpc>
            </a:pPr>
            <a:r>
              <a:rPr lang="zh-CN" altLang="en-US" sz="1200">
                <a:latin typeface="+mn-ea"/>
              </a:rPr>
              <a:t>盒尺寸</a:t>
            </a:r>
            <a:endParaRPr lang="zh-CN" altLang="en-US" sz="1200">
              <a:latin typeface="+mn-ea"/>
            </a:endParaRPr>
          </a:p>
          <a:p>
            <a:pPr marL="0" indent="0">
              <a:buNone/>
            </a:pPr>
            <a:r>
              <a:rPr lang="zh-CN" altLang="en-US" sz="1400">
                <a:latin typeface="+mn-ea"/>
              </a:rPr>
              <a:t>元素包含块的定义如下：</a:t>
            </a:r>
            <a:endParaRPr lang="zh-CN" altLang="en-US" sz="1400">
              <a:latin typeface="+mn-ea"/>
            </a:endParaRPr>
          </a:p>
          <a:p>
            <a:pPr marL="342900" indent="-342900">
              <a:buAutoNum type="arabicPeriod"/>
            </a:pPr>
            <a:r>
              <a:rPr lang="zh-CN" altLang="en-US" sz="1400">
                <a:latin typeface="+mn-ea"/>
              </a:rPr>
              <a:t>根元素所在的包含块是一个被称为初始包含块的矩形。</a:t>
            </a:r>
            <a:endParaRPr lang="zh-CN" altLang="en-US" sz="1400">
              <a:latin typeface="+mn-ea"/>
            </a:endParaRPr>
          </a:p>
          <a:p>
            <a:pPr marL="342900" indent="-342900">
              <a:buAutoNum type="arabicPeriod"/>
            </a:pPr>
            <a:r>
              <a:rPr lang="zh-CN" altLang="en-US" sz="1400">
                <a:latin typeface="+mn-ea"/>
                <a:sym typeface="+mn-ea"/>
              </a:rPr>
              <a:t>position是'relative'或者'static'</a:t>
            </a:r>
            <a:r>
              <a:rPr lang="zh-CN" altLang="en-US" sz="1400">
                <a:latin typeface="+mn-ea"/>
              </a:rPr>
              <a:t>，包含块由其最近的块容器祖先盒的内容边界形成。（类似于父元素边界）</a:t>
            </a:r>
            <a:endParaRPr lang="zh-CN" altLang="en-US" sz="1400">
              <a:latin typeface="+mn-ea"/>
            </a:endParaRPr>
          </a:p>
          <a:p>
            <a:pPr marL="342900" indent="-342900">
              <a:buAutoNum type="arabicPeriod"/>
            </a:pPr>
            <a:r>
              <a:rPr lang="zh-CN" altLang="en-US" sz="1400">
                <a:latin typeface="+mn-ea"/>
                <a:sym typeface="+mn-ea"/>
              </a:rPr>
              <a:t>'position: fixed'</a:t>
            </a:r>
            <a:r>
              <a:rPr lang="zh-CN" altLang="en-US" sz="1400">
                <a:latin typeface="+mn-ea"/>
              </a:rPr>
              <a:t>，包含块是初始包含块。（不是相对根元素定位，而是相对于初始包含块）</a:t>
            </a:r>
            <a:endParaRPr lang="zh-CN" altLang="en-US" sz="1400">
              <a:latin typeface="+mn-ea"/>
            </a:endParaRPr>
          </a:p>
          <a:p>
            <a:pPr marL="342900" indent="-342900">
              <a:buAutoNum type="arabicPeriod"/>
            </a:pPr>
            <a:r>
              <a:rPr lang="zh-CN" altLang="en-US" sz="1400">
                <a:latin typeface="+mn-ea"/>
                <a:sym typeface="+mn-ea"/>
              </a:rPr>
              <a:t>'position: absolute'</a:t>
            </a:r>
            <a:r>
              <a:rPr lang="zh-CN" altLang="en-US" sz="1400">
                <a:latin typeface="+mn-ea"/>
              </a:rPr>
              <a:t>，包含块由最近的'position'为'absolute'，'relative'或者'fixed'的祖先建立，按照如下方式：</a:t>
            </a:r>
            <a:endParaRPr lang="zh-CN" altLang="en-US" sz="1400">
              <a:latin typeface="+mn-ea"/>
            </a:endParaRPr>
          </a:p>
          <a:p>
            <a:pPr marL="800100" lvl="1" indent="-342900">
              <a:lnSpc>
                <a:spcPct val="100000"/>
              </a:lnSpc>
              <a:buAutoNum type="arabicPeriod"/>
            </a:pPr>
            <a:r>
              <a:rPr lang="zh-CN" altLang="en-US" sz="1200">
                <a:latin typeface="+mn-ea"/>
              </a:rPr>
              <a:t>如果该祖先是一个行内元素，包含块就是环绕着为该元素生成的第一个和最后一个行内盒的内边距框的边界框（bounding box）。在CSS 2.1中，如果该行内元素被跨行分割了，那么包含块是未定义的</a:t>
            </a:r>
            <a:endParaRPr lang="zh-CN" altLang="en-US" sz="1200">
              <a:latin typeface="+mn-ea"/>
            </a:endParaRPr>
          </a:p>
          <a:p>
            <a:pPr marL="800100" lvl="1" indent="-342900">
              <a:lnSpc>
                <a:spcPct val="100000"/>
              </a:lnSpc>
              <a:buAutoNum type="arabicPeriod"/>
            </a:pPr>
            <a:r>
              <a:rPr lang="zh-CN" altLang="en-US" sz="1200">
                <a:latin typeface="+mn-ea"/>
              </a:rPr>
              <a:t>否则，包含块由该祖先的内边距边界形成</a:t>
            </a:r>
            <a:endParaRPr lang="zh-CN" altLang="en-US" sz="1200">
              <a:latin typeface="+mn-ea"/>
            </a:endParaRPr>
          </a:p>
          <a:p>
            <a:pPr marL="342900" lvl="0" indent="-342900">
              <a:buAutoNum type="arabicPeriod"/>
            </a:pPr>
            <a:r>
              <a:rPr lang="zh-CN" altLang="en-US" sz="1400">
                <a:latin typeface="+mn-ea"/>
              </a:rPr>
              <a:t>如果没有这样的祖先，包含块就是初始包含块。</a:t>
            </a:r>
            <a:endParaRPr lang="en-US" altLang="zh-CN" sz="140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div </a:t>
            </a:r>
            <a:r>
              <a:rPr lang="zh-CN" altLang="en-US">
                <a:sym typeface="+mn-ea"/>
              </a:rPr>
              <a:t>的 </a:t>
            </a:r>
            <a:r>
              <a:rPr lang="en-US" altLang="zh-CN">
                <a:sym typeface="+mn-ea"/>
              </a:rPr>
              <a:t>width: 100%</a:t>
            </a:r>
            <a:endParaRPr lang="zh-CN" altLang="en-US"/>
          </a:p>
        </p:txBody>
      </p:sp>
      <p:sp>
        <p:nvSpPr>
          <p:cNvPr id="3" name="内容占位符 2"/>
          <p:cNvSpPr>
            <a:spLocks noGrp="1"/>
          </p:cNvSpPr>
          <p:nvPr>
            <p:ph idx="1"/>
          </p:nvPr>
        </p:nvSpPr>
        <p:spPr/>
        <p:txBody>
          <a:bodyPr>
            <a:normAutofit lnSpcReduction="10000"/>
          </a:bodyPr>
          <a:p>
            <a:r>
              <a:rPr lang="en-US" altLang="zh-CN" sz="1800">
                <a:latin typeface="+mn-ea"/>
              </a:rPr>
              <a:t>demo-1</a:t>
            </a:r>
            <a:endParaRPr lang="en-US" altLang="zh-CN" sz="1800">
              <a:latin typeface="+mn-ea"/>
            </a:endParaRPr>
          </a:p>
          <a:p>
            <a:r>
              <a:rPr lang="zh-CN" altLang="en-US" sz="1800">
                <a:latin typeface="+mn-ea"/>
              </a:rPr>
              <a:t>流体布局</a:t>
            </a:r>
            <a:endParaRPr lang="en-US" altLang="zh-CN" sz="1800">
              <a:latin typeface="+mn-ea"/>
            </a:endParaRPr>
          </a:p>
          <a:p>
            <a:r>
              <a:rPr lang="zh-CN" altLang="en-US" sz="1800">
                <a:latin typeface="+mn-ea"/>
              </a:rPr>
              <a:t>CSS 流体布局下的宽度分离原则  </a:t>
            </a:r>
            <a:r>
              <a:rPr lang="en-US" altLang="zh-CN" sz="1800">
                <a:latin typeface="+mn-ea"/>
              </a:rPr>
              <a:t>-</a:t>
            </a:r>
            <a:r>
              <a:rPr lang="zh-CN" altLang="en-US" sz="1800">
                <a:latin typeface="+mn-ea"/>
              </a:rPr>
              <a:t>《</a:t>
            </a:r>
            <a:r>
              <a:rPr lang="en-US" altLang="zh-CN" sz="1800">
                <a:latin typeface="+mn-ea"/>
              </a:rPr>
              <a:t>CSS</a:t>
            </a:r>
            <a:r>
              <a:rPr lang="zh-CN" altLang="en-US" sz="1800">
                <a:latin typeface="+mn-ea"/>
              </a:rPr>
              <a:t>世界》</a:t>
            </a:r>
            <a:endParaRPr lang="zh-CN" altLang="en-US" sz="1800">
              <a:latin typeface="+mn-ea"/>
            </a:endParaRPr>
          </a:p>
          <a:p>
            <a:endParaRPr lang="zh-CN" altLang="en-US" sz="1400">
              <a:latin typeface="+mn-ea"/>
            </a:endParaRPr>
          </a:p>
          <a:p>
            <a:pPr marL="457200" lvl="1" indent="0">
              <a:buNone/>
            </a:pPr>
            <a:r>
              <a:rPr lang="zh-CN" altLang="en-US" sz="1200">
                <a:latin typeface="+mn-ea"/>
              </a:rPr>
              <a:t>所谓“宽度分离原则”，就是 CSS 中的 width 属性不与影响宽度的 padding/border（有时候包括 margin）属性共存，</a:t>
            </a:r>
            <a:endParaRPr lang="zh-CN" altLang="en-US" sz="1200">
              <a:latin typeface="+mn-ea"/>
            </a:endParaRPr>
          </a:p>
          <a:p>
            <a:pPr marL="457200" lvl="1" indent="0">
              <a:buNone/>
            </a:pPr>
            <a:r>
              <a:rPr lang="zh-CN" altLang="en-US" sz="1200">
                <a:latin typeface="+mn-ea"/>
              </a:rPr>
              <a:t>也就是不能出现以下的组合：</a:t>
            </a:r>
            <a:endParaRPr lang="zh-CN" altLang="en-US" sz="1200">
              <a:latin typeface="+mn-ea"/>
            </a:endParaRPr>
          </a:p>
          <a:p>
            <a:pPr marL="457200" lvl="1" indent="0">
              <a:buNone/>
            </a:pPr>
            <a:endParaRPr lang="zh-CN" altLang="en-US" sz="1200">
              <a:latin typeface="+mn-ea"/>
            </a:endParaRPr>
          </a:p>
          <a:p>
            <a:pPr marL="457200" lvl="1" indent="0">
              <a:buNone/>
            </a:pPr>
            <a:r>
              <a:rPr lang="zh-CN" altLang="en-US" sz="1200">
                <a:latin typeface="+mn-ea"/>
              </a:rPr>
              <a:t>.box { width: 100px; border: 1px solid; } 或者 .box { width: 100px; padding: 20px; }</a:t>
            </a:r>
            <a:endParaRPr lang="zh-CN" altLang="en-US" sz="1200">
              <a:latin typeface="+mn-ea"/>
            </a:endParaRPr>
          </a:p>
          <a:p>
            <a:pPr marL="457200" lvl="1" indent="0">
              <a:buNone/>
            </a:pPr>
            <a:endParaRPr lang="zh-CN" altLang="en-US" sz="1200">
              <a:latin typeface="+mn-ea"/>
            </a:endParaRPr>
          </a:p>
          <a:p>
            <a:pPr marL="457200" lvl="1" indent="0">
              <a:buNone/>
            </a:pPr>
            <a:r>
              <a:rPr lang="zh-CN" altLang="en-US" sz="1200">
                <a:latin typeface="+mn-ea"/>
              </a:rPr>
              <a:t>推荐写法：</a:t>
            </a:r>
            <a:endParaRPr lang="zh-CN" altLang="en-US" sz="1200">
              <a:latin typeface="+mn-ea"/>
            </a:endParaRPr>
          </a:p>
          <a:p>
            <a:pPr marL="457200" lvl="1" indent="0">
              <a:buNone/>
            </a:pPr>
            <a:r>
              <a:rPr lang="zh-CN" altLang="en-US" sz="1200">
                <a:latin typeface="+mn-ea"/>
              </a:rPr>
              <a:t>.father {</a:t>
            </a:r>
            <a:endParaRPr lang="zh-CN" altLang="en-US" sz="1200">
              <a:latin typeface="+mn-ea"/>
            </a:endParaRPr>
          </a:p>
          <a:p>
            <a:pPr marL="457200" lvl="1" indent="0">
              <a:buNone/>
            </a:pPr>
            <a:r>
              <a:rPr lang="zh-CN" altLang="en-US" sz="1200">
                <a:latin typeface="+mn-ea"/>
              </a:rPr>
              <a:t>    width: 180px;</a:t>
            </a:r>
            <a:endParaRPr lang="zh-CN" altLang="en-US" sz="1200">
              <a:latin typeface="+mn-ea"/>
            </a:endParaRPr>
          </a:p>
          <a:p>
            <a:pPr marL="457200" lvl="1" indent="0">
              <a:buNone/>
            </a:pPr>
            <a:r>
              <a:rPr lang="zh-CN" altLang="en-US" sz="1200">
                <a:latin typeface="+mn-ea"/>
              </a:rPr>
              <a:t>}</a:t>
            </a:r>
            <a:endParaRPr lang="zh-CN" altLang="en-US" sz="1200">
              <a:latin typeface="+mn-ea"/>
            </a:endParaRPr>
          </a:p>
          <a:p>
            <a:pPr marL="457200" lvl="1" indent="0">
              <a:buNone/>
            </a:pPr>
            <a:r>
              <a:rPr lang="zh-CN" altLang="en-US" sz="1200">
                <a:latin typeface="+mn-ea"/>
              </a:rPr>
              <a:t>.son {</a:t>
            </a:r>
            <a:endParaRPr lang="zh-CN" altLang="en-US" sz="1200">
              <a:latin typeface="+mn-ea"/>
            </a:endParaRPr>
          </a:p>
          <a:p>
            <a:pPr marL="457200" lvl="1" indent="0">
              <a:buNone/>
            </a:pPr>
            <a:r>
              <a:rPr lang="zh-CN" altLang="en-US" sz="1200">
                <a:latin typeface="+mn-ea"/>
              </a:rPr>
              <a:t>    margin: 0 20px;</a:t>
            </a:r>
            <a:endParaRPr lang="zh-CN" altLang="en-US" sz="1200">
              <a:latin typeface="+mn-ea"/>
            </a:endParaRPr>
          </a:p>
          <a:p>
            <a:pPr marL="457200" lvl="1" indent="0">
              <a:buNone/>
            </a:pPr>
            <a:r>
              <a:rPr lang="zh-CN" altLang="en-US" sz="1200">
                <a:latin typeface="+mn-ea"/>
              </a:rPr>
              <a:t>    padding: 20px;</a:t>
            </a:r>
            <a:endParaRPr lang="zh-CN" altLang="en-US" sz="1200">
              <a:latin typeface="+mn-ea"/>
            </a:endParaRPr>
          </a:p>
          <a:p>
            <a:pPr marL="457200" lvl="1" indent="0">
              <a:buNone/>
            </a:pPr>
            <a:r>
              <a:rPr lang="zh-CN" altLang="en-US" sz="1200">
                <a:latin typeface="+mn-ea"/>
              </a:rPr>
              <a:t>    border: 1px solid;</a:t>
            </a:r>
            <a:endParaRPr lang="zh-CN" altLang="en-US" sz="1200">
              <a:latin typeface="+mn-ea"/>
            </a:endParaRPr>
          </a:p>
          <a:p>
            <a:pPr marL="457200" lvl="1" indent="0">
              <a:buNone/>
            </a:pPr>
            <a:r>
              <a:rPr lang="zh-CN" altLang="en-US" sz="1200">
                <a:latin typeface="+mn-ea"/>
              </a:rPr>
              <a:t>}</a:t>
            </a:r>
            <a:endParaRPr lang="zh-CN" altLang="en-US" sz="120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2836</Words>
  <Application>WPS 演示</Application>
  <PresentationFormat>宽屏</PresentationFormat>
  <Paragraphs>135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Calibri Light</vt:lpstr>
      <vt:lpstr>Calibri</vt:lpstr>
      <vt:lpstr>微软雅黑</vt:lpstr>
      <vt:lpstr>Office 主题</vt:lpstr>
      <vt:lpstr>CSS分享</vt:lpstr>
      <vt:lpstr>主要内容</vt:lpstr>
      <vt:lpstr>Flex与Grid布局对比</vt:lpstr>
      <vt:lpstr>项目需求</vt:lpstr>
      <vt:lpstr>Flex与Grid兼容性</vt:lpstr>
      <vt:lpstr>文档流</vt:lpstr>
      <vt:lpstr>文档流作用原理 - BFC和IFC</vt:lpstr>
      <vt:lpstr>“父元素” - 包含块</vt:lpstr>
      <vt:lpstr>div 的 width: 100%</vt:lpstr>
      <vt:lpstr> position: absolute 的相对特性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120</cp:revision>
  <dcterms:created xsi:type="dcterms:W3CDTF">2020-10-10T17:18:00Z</dcterms:created>
  <dcterms:modified xsi:type="dcterms:W3CDTF">2020-10-21T05:01:46Z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