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CSS</a:t>
            </a:r>
            <a:r>
              <a:rPr lang="zh-CN" altLang="en-US"/>
              <a:t>分享</a:t>
            </a:r>
            <a:endParaRPr lang="zh-CN" altLang="en-US"/>
          </a:p>
        </p:txBody>
      </p:sp>
      <p:sp>
        <p:nvSpPr>
          <p:cNvPr id="3" name="副标题 2"/>
          <p:cNvSpPr>
            <a:spLocks noGrp="1"/>
          </p:cNvSpPr>
          <p:nvPr>
            <p:ph type="subTitle" idx="1"/>
          </p:nvPr>
        </p:nvSpPr>
        <p:spPr/>
        <p:txBody>
          <a:bodyPr/>
          <a:p>
            <a:r>
              <a:rPr lang="zh-CN" altLang="en-US"/>
              <a:t>主题：</a:t>
            </a:r>
            <a:r>
              <a:rPr lang="en-US" altLang="zh-CN"/>
              <a:t>CSS</a:t>
            </a:r>
            <a:r>
              <a:rPr lang="zh-CN" altLang="en-US"/>
              <a:t>布局</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主要内容</a:t>
            </a:r>
            <a:endParaRPr lang="zh-CN" altLang="en-US"/>
          </a:p>
        </p:txBody>
      </p:sp>
      <p:sp>
        <p:nvSpPr>
          <p:cNvPr id="3" name="内容占位符 2"/>
          <p:cNvSpPr>
            <a:spLocks noGrp="1"/>
          </p:cNvSpPr>
          <p:nvPr>
            <p:ph idx="1"/>
          </p:nvPr>
        </p:nvSpPr>
        <p:spPr/>
        <p:txBody>
          <a:bodyPr/>
          <a:p>
            <a:pPr>
              <a:lnSpc>
                <a:spcPct val="130000"/>
              </a:lnSpc>
            </a:pPr>
            <a:r>
              <a:rPr lang="zh-CN" altLang="en-US" sz="1400">
                <a:sym typeface="+mn-ea"/>
              </a:rPr>
              <a:t>开发常用的布局方案</a:t>
            </a:r>
            <a:endParaRPr lang="zh-CN" altLang="en-US" sz="1400">
              <a:sym typeface="+mn-ea"/>
            </a:endParaRPr>
          </a:p>
          <a:p>
            <a:pPr marL="971550" lvl="1" indent="-514350">
              <a:lnSpc>
                <a:spcPct val="130000"/>
              </a:lnSpc>
              <a:buAutoNum type="arabicPeriod"/>
            </a:pPr>
            <a:r>
              <a:rPr lang="zh-CN" altLang="en-US" sz="1400">
                <a:sym typeface="+mn-ea"/>
              </a:rPr>
              <a:t>左定宽右自适应布局：</a:t>
            </a:r>
            <a:r>
              <a:rPr lang="en-US" altLang="zh-CN" sz="1400">
                <a:sym typeface="+mn-ea"/>
              </a:rPr>
              <a:t>float + position</a:t>
            </a:r>
            <a:r>
              <a:rPr lang="zh-CN" altLang="en-US" sz="1400">
                <a:sym typeface="+mn-ea"/>
              </a:rPr>
              <a:t>、</a:t>
            </a:r>
            <a:r>
              <a:rPr lang="en-US" altLang="zh-CN" sz="1400">
                <a:sym typeface="+mn-ea"/>
              </a:rPr>
              <a:t>flex</a:t>
            </a:r>
            <a:r>
              <a:rPr lang="zh-CN" altLang="en-US" sz="1400">
                <a:sym typeface="+mn-ea"/>
              </a:rPr>
              <a:t>、</a:t>
            </a:r>
            <a:r>
              <a:rPr lang="en-US" altLang="zh-CN" sz="1400">
                <a:sym typeface="+mn-ea"/>
              </a:rPr>
              <a:t>grid</a:t>
            </a:r>
            <a:endParaRPr lang="en-US" altLang="zh-CN" sz="1400">
              <a:sym typeface="+mn-ea"/>
            </a:endParaRPr>
          </a:p>
          <a:p>
            <a:pPr marL="971550" lvl="1" indent="-514350">
              <a:lnSpc>
                <a:spcPct val="130000"/>
              </a:lnSpc>
              <a:buAutoNum type="arabicPeriod"/>
            </a:pPr>
            <a:r>
              <a:rPr lang="zh-CN" altLang="en-US" sz="1400">
                <a:sym typeface="+mn-ea"/>
              </a:rPr>
              <a:t>栅格布局</a:t>
            </a:r>
            <a:endParaRPr lang="zh-CN" altLang="en-US" sz="1400">
              <a:sym typeface="+mn-ea"/>
            </a:endParaRPr>
          </a:p>
          <a:p>
            <a:pPr marL="971550" lvl="1" indent="-514350">
              <a:lnSpc>
                <a:spcPct val="130000"/>
              </a:lnSpc>
              <a:buAutoNum type="arabicPeriod"/>
            </a:pPr>
            <a:r>
              <a:rPr lang="zh-CN" altLang="en-US" sz="1400">
                <a:sym typeface="+mn-ea"/>
              </a:rPr>
              <a:t>项目</a:t>
            </a:r>
            <a:r>
              <a:rPr lang="en-US" altLang="zh-CN" sz="1400">
                <a:sym typeface="+mn-ea"/>
              </a:rPr>
              <a:t>case</a:t>
            </a:r>
            <a:endParaRPr lang="en-US" altLang="zh-CN" sz="1400">
              <a:sym typeface="+mn-ea"/>
            </a:endParaRPr>
          </a:p>
          <a:p>
            <a:pPr marL="971550" lvl="1" indent="-514350">
              <a:lnSpc>
                <a:spcPct val="130000"/>
              </a:lnSpc>
              <a:buAutoNum type="arabicPeriod"/>
            </a:pPr>
            <a:endParaRPr lang="zh-CN" altLang="en-US" sz="1630">
              <a:sym typeface="+mn-ea"/>
            </a:endParaRPr>
          </a:p>
          <a:p>
            <a:pPr>
              <a:lnSpc>
                <a:spcPct val="130000"/>
              </a:lnSpc>
            </a:pPr>
            <a:r>
              <a:rPr lang="zh-CN" altLang="en-US" sz="1400">
                <a:sym typeface="+mn-ea"/>
              </a:rPr>
              <a:t>布局的相关的知识点</a:t>
            </a:r>
            <a:endParaRPr lang="zh-CN" altLang="en-US" sz="1400">
              <a:sym typeface="+mn-ea"/>
            </a:endParaRPr>
          </a:p>
          <a:p>
            <a:pPr marL="971550" lvl="1" indent="-514350">
              <a:lnSpc>
                <a:spcPct val="130000"/>
              </a:lnSpc>
              <a:buAutoNum type="arabicPeriod"/>
            </a:pPr>
            <a:r>
              <a:rPr lang="zh-CN" sz="1400">
                <a:sym typeface="+mn-ea"/>
              </a:rPr>
              <a:t>什么是文档流？</a:t>
            </a:r>
            <a:endParaRPr lang="zh-CN" sz="1400">
              <a:sym typeface="+mn-ea"/>
            </a:endParaRPr>
          </a:p>
          <a:p>
            <a:pPr marL="971550" lvl="1" indent="-514350">
              <a:lnSpc>
                <a:spcPct val="130000"/>
              </a:lnSpc>
              <a:buAutoNum type="arabicPeriod"/>
            </a:pPr>
            <a:r>
              <a:rPr lang="zh-CN" altLang="en-US" sz="1400">
                <a:sym typeface="+mn-ea"/>
              </a:rPr>
              <a:t>相对</a:t>
            </a:r>
            <a:r>
              <a:rPr lang="en-US" altLang="zh-CN" sz="1400">
                <a:sym typeface="+mn-ea"/>
              </a:rPr>
              <a:t>“</a:t>
            </a:r>
            <a:r>
              <a:rPr lang="zh-CN" altLang="en-US" sz="1400">
                <a:sym typeface="+mn-ea"/>
              </a:rPr>
              <a:t>父元素</a:t>
            </a:r>
            <a:r>
              <a:rPr lang="en-US" altLang="zh-CN" sz="1400">
                <a:sym typeface="+mn-ea"/>
              </a:rPr>
              <a:t>”</a:t>
            </a:r>
            <a:r>
              <a:rPr lang="zh-CN" altLang="en-US" sz="1400">
                <a:sym typeface="+mn-ea"/>
              </a:rPr>
              <a:t>定位的</a:t>
            </a:r>
            <a:r>
              <a:rPr lang="en-US" altLang="zh-CN" sz="1400">
                <a:sym typeface="+mn-ea"/>
              </a:rPr>
              <a:t>“</a:t>
            </a:r>
            <a:r>
              <a:rPr lang="zh-CN" altLang="en-US" sz="1400">
                <a:sym typeface="+mn-ea"/>
              </a:rPr>
              <a:t>父元素</a:t>
            </a:r>
            <a:r>
              <a:rPr lang="en-US" altLang="zh-CN" sz="1400">
                <a:sym typeface="+mn-ea"/>
              </a:rPr>
              <a:t>”</a:t>
            </a:r>
            <a:r>
              <a:rPr lang="zh-CN" altLang="en-US" sz="1400">
                <a:sym typeface="+mn-ea"/>
              </a:rPr>
              <a:t>是什么？</a:t>
            </a:r>
            <a:endParaRPr lang="zh-CN" sz="1400">
              <a:sym typeface="+mn-ea"/>
            </a:endParaRPr>
          </a:p>
          <a:p>
            <a:pPr marL="971550" lvl="1" indent="-514350">
              <a:lnSpc>
                <a:spcPct val="130000"/>
              </a:lnSpc>
              <a:buAutoNum type="arabicPeriod"/>
            </a:pPr>
            <a:r>
              <a:rPr lang="en-US" sz="1400">
                <a:sym typeface="+mn-ea"/>
              </a:rPr>
              <a:t>div </a:t>
            </a:r>
            <a:r>
              <a:rPr lang="zh-CN" altLang="en-US" sz="1400">
                <a:sym typeface="+mn-ea"/>
              </a:rPr>
              <a:t>的 </a:t>
            </a:r>
            <a:r>
              <a:rPr lang="en-US" altLang="zh-CN" sz="1400">
                <a:sym typeface="+mn-ea"/>
              </a:rPr>
              <a:t>width: 100%</a:t>
            </a:r>
            <a:endParaRPr lang="zh-CN" altLang="en-US" sz="1400">
              <a:sym typeface="+mn-ea"/>
            </a:endParaRPr>
          </a:p>
          <a:p>
            <a:pPr marL="971550" lvl="1" indent="-514350">
              <a:lnSpc>
                <a:spcPct val="130000"/>
              </a:lnSpc>
              <a:buAutoNum type="arabicPeriod"/>
            </a:pPr>
            <a:r>
              <a:rPr lang="zh-CN" altLang="en-US" sz="1400">
                <a:sym typeface="+mn-ea"/>
              </a:rPr>
              <a:t>无依赖绝对定位 </a:t>
            </a:r>
            <a:r>
              <a:rPr lang="en-US" altLang="zh-CN" sz="1400">
                <a:sym typeface="+mn-ea"/>
              </a:rPr>
              <a:t>position: absolute </a:t>
            </a:r>
            <a:r>
              <a:rPr lang="zh-CN" altLang="en-US" sz="1400">
                <a:sym typeface="+mn-ea"/>
              </a:rPr>
              <a:t>的相对性</a:t>
            </a:r>
            <a:endParaRPr lang="zh-CN" altLang="en-US" sz="1400">
              <a:sym typeface="+mn-ea"/>
            </a:endParaRPr>
          </a:p>
          <a:p>
            <a:pPr marL="971550" lvl="1" indent="-514350">
              <a:lnSpc>
                <a:spcPct val="130000"/>
              </a:lnSpc>
              <a:buAutoNum type="arabicPeriod"/>
            </a:pPr>
            <a:r>
              <a:rPr lang="en-US" altLang="zh-CN" sz="1400">
                <a:sym typeface="+mn-ea"/>
              </a:rPr>
              <a:t> white-space </a:t>
            </a:r>
            <a:r>
              <a:rPr lang="zh-CN" altLang="en-US" sz="1400">
                <a:sym typeface="+mn-ea"/>
              </a:rPr>
              <a:t>作用原理</a:t>
            </a:r>
            <a:endParaRPr lang="zh-CN" altLang="en-US" sz="1400">
              <a:sym typeface="+mn-ea"/>
            </a:endParaRPr>
          </a:p>
          <a:p>
            <a:pPr marL="971550" lvl="1" indent="-514350">
              <a:lnSpc>
                <a:spcPct val="130000"/>
              </a:lnSpc>
              <a:buAutoNum type="arabicPeriod"/>
            </a:pPr>
            <a:endParaRPr lang="zh-CN" altLang="en-US" sz="1400">
              <a:sym typeface="+mn-ea"/>
            </a:endParaRPr>
          </a:p>
          <a:p>
            <a:pPr marL="457200" lvl="1" indent="0">
              <a:lnSpc>
                <a:spcPct val="130000"/>
              </a:lnSpc>
              <a:buNone/>
            </a:pPr>
            <a:endParaRPr lang="en-US" altLang="zh-CN" sz="1400">
              <a:sym typeface="+mn-ea"/>
            </a:endParaRPr>
          </a:p>
          <a:p>
            <a:pPr marL="971550" lvl="1" indent="-514350">
              <a:buAutoNum type="arabicPeriod"/>
            </a:pPr>
            <a:endParaRPr lang="zh-CN" altLang="en-US">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sym typeface="+mn-ea"/>
              </a:rPr>
              <a:t>文档流</a:t>
            </a:r>
            <a:endParaRPr lang="zh-CN" altLang="en-US"/>
          </a:p>
        </p:txBody>
      </p:sp>
      <p:sp>
        <p:nvSpPr>
          <p:cNvPr id="3" name="内容占位符 2"/>
          <p:cNvSpPr>
            <a:spLocks noGrp="1"/>
          </p:cNvSpPr>
          <p:nvPr>
            <p:ph idx="1"/>
          </p:nvPr>
        </p:nvSpPr>
        <p:spPr/>
        <p:txBody>
          <a:bodyPr/>
          <a:p>
            <a:pPr marL="0" indent="0">
              <a:buNone/>
            </a:pPr>
            <a:r>
              <a:rPr lang="zh-CN" sz="1400">
                <a:sym typeface="+mn-ea"/>
              </a:rPr>
              <a:t>文档流 </a:t>
            </a:r>
            <a:r>
              <a:rPr lang="en-US" altLang="zh-CN" sz="1400">
                <a:sym typeface="+mn-ea"/>
              </a:rPr>
              <a:t>- 常规流（Normal flow）</a:t>
            </a:r>
            <a:endParaRPr lang="en-US" altLang="zh-CN" sz="1400">
              <a:sym typeface="+mn-ea"/>
            </a:endParaRPr>
          </a:p>
          <a:p>
            <a:pPr marL="0" indent="0">
              <a:buNone/>
            </a:pPr>
            <a:endParaRPr lang="en-US" altLang="zh-CN" sz="1400">
              <a:sym typeface="+mn-ea"/>
            </a:endParaRPr>
          </a:p>
          <a:p>
            <a:pPr lvl="1"/>
            <a:r>
              <a:rPr lang="en-US" altLang="zh-CN" sz="1200">
                <a:sym typeface="+mn-ea"/>
              </a:rPr>
              <a:t>常规流中的盒属于一个格式化上下文，可能是块或是行内（格式化上下文），但不能两者都是。</a:t>
            </a:r>
            <a:endParaRPr lang="en-US" altLang="zh-CN" sz="1200">
              <a:sym typeface="+mn-ea"/>
            </a:endParaRPr>
          </a:p>
          <a:p>
            <a:pPr>
              <a:buNone/>
            </a:pPr>
            <a:endParaRPr lang="en-US" altLang="zh-CN" sz="1400">
              <a:sym typeface="+mn-ea"/>
            </a:endParaRPr>
          </a:p>
          <a:p>
            <a:pPr lvl="1"/>
            <a:r>
              <a:rPr lang="en-US" altLang="zh-CN" sz="1200">
                <a:sym typeface="+mn-ea"/>
              </a:rPr>
              <a:t>CSS 2.1中，一个盒可能会根据三种定位方案来布局：</a:t>
            </a:r>
            <a:endParaRPr lang="en-US" altLang="zh-CN" sz="1200">
              <a:sym typeface="+mn-ea"/>
            </a:endParaRPr>
          </a:p>
          <a:p>
            <a:pPr marL="457200" lvl="1" indent="0">
              <a:buNone/>
            </a:pPr>
            <a:endParaRPr lang="en-US" altLang="zh-CN" sz="1200">
              <a:sym typeface="+mn-ea"/>
            </a:endParaRPr>
          </a:p>
          <a:p>
            <a:pPr lvl="2">
              <a:buAutoNum type="arabicPeriod"/>
            </a:pPr>
            <a:r>
              <a:rPr lang="en-US" altLang="zh-CN" sz="1000">
                <a:sym typeface="+mn-ea"/>
              </a:rPr>
              <a:t>常规流 CSS 2.1中，常规流包括块级盒的块格式化（block formatting），行内级盒的行内格式化和块级与行内级盒的相对定位</a:t>
            </a:r>
            <a:r>
              <a:rPr lang="zh-CN" altLang="en-US" sz="1000">
                <a:sym typeface="+mn-ea"/>
              </a:rPr>
              <a:t>。</a:t>
            </a:r>
            <a:endParaRPr lang="zh-CN" altLang="en-US" sz="1000">
              <a:sym typeface="+mn-ea"/>
            </a:endParaRPr>
          </a:p>
          <a:p>
            <a:pPr lvl="2">
              <a:buAutoNum type="arabicPeriod"/>
            </a:pPr>
            <a:endParaRPr lang="zh-CN" altLang="en-US" sz="1000">
              <a:sym typeface="+mn-ea"/>
            </a:endParaRPr>
          </a:p>
          <a:p>
            <a:pPr lvl="2">
              <a:buAutoNum type="arabicPeriod"/>
            </a:pPr>
            <a:r>
              <a:rPr lang="en-US" altLang="zh-CN" sz="1000">
                <a:sym typeface="+mn-ea"/>
              </a:rPr>
              <a:t>浮动 在浮动模型中，盒先根据常规流来放置，然后从常规流中取出来并尽可能远地向左或向右移动。其它内容可能沿着浮动（盒）的一侧排列（Content may flow along the side of a float）</a:t>
            </a:r>
            <a:r>
              <a:rPr lang="zh-CN" altLang="en-US" sz="1000">
                <a:sym typeface="+mn-ea"/>
              </a:rPr>
              <a:t>。</a:t>
            </a:r>
            <a:endParaRPr lang="zh-CN" altLang="en-US" sz="1000">
              <a:sym typeface="+mn-ea"/>
            </a:endParaRPr>
          </a:p>
          <a:p>
            <a:pPr lvl="2">
              <a:buAutoNum type="arabicPeriod"/>
            </a:pPr>
            <a:endParaRPr lang="zh-CN" altLang="en-US" sz="1000">
              <a:sym typeface="+mn-ea"/>
            </a:endParaRPr>
          </a:p>
          <a:p>
            <a:pPr lvl="2">
              <a:buAutoNum type="arabicPeriod"/>
            </a:pPr>
            <a:r>
              <a:rPr lang="en-US" altLang="zh-CN" sz="1000">
                <a:sym typeface="+mn-ea"/>
              </a:rPr>
              <a:t>绝对定位 在绝对定位模型中，一个盒会从常规流中全部移除（它不会影响后面的兄弟元素）并根据包含块确定位置</a:t>
            </a:r>
            <a:r>
              <a:rPr lang="zh-CN" altLang="en-US" sz="1000">
                <a:sym typeface="+mn-ea"/>
              </a:rPr>
              <a:t>。</a:t>
            </a:r>
            <a:endParaRPr lang="zh-CN" altLang="en-US" sz="1000">
              <a:sym typeface="+mn-ea"/>
            </a:endParaRPr>
          </a:p>
          <a:p>
            <a:pPr marL="914400" lvl="2" indent="0">
              <a:buNone/>
            </a:pPr>
            <a:endParaRPr lang="zh-CN" altLang="en-US" sz="1000">
              <a:sym typeface="+mn-ea"/>
            </a:endParaRPr>
          </a:p>
          <a:p>
            <a:pPr marL="914400" lvl="2" indent="0">
              <a:buNone/>
            </a:pPr>
            <a:endParaRPr lang="zh-CN" altLang="en-US" sz="1000">
              <a:sym typeface="+mn-ea"/>
            </a:endParaRPr>
          </a:p>
          <a:p>
            <a:pPr marL="457200" lvl="1" indent="0">
              <a:buNone/>
            </a:pPr>
            <a:r>
              <a:rPr lang="zh-CN" altLang="en-US" sz="1200">
                <a:sym typeface="+mn-ea"/>
              </a:rPr>
              <a:t>如果一个元素是浮动的，绝对定位的或者是根元素，它就叫流外（out of flow）（元素）。如果一个元素不是流外的，就叫流内（in-flow）（元素）。</a:t>
            </a:r>
            <a:endParaRPr lang="zh-CN" altLang="en-US" sz="120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BFC</a:t>
            </a:r>
            <a:r>
              <a:rPr lang="zh-CN" altLang="en-US"/>
              <a:t>和</a:t>
            </a:r>
            <a:r>
              <a:rPr lang="en-US" altLang="zh-CN"/>
              <a:t>IFC</a:t>
            </a:r>
            <a:endParaRPr lang="en-US" altLang="zh-CN"/>
          </a:p>
        </p:txBody>
      </p:sp>
      <p:sp>
        <p:nvSpPr>
          <p:cNvPr id="3" name="内容占位符 2"/>
          <p:cNvSpPr>
            <a:spLocks noGrp="1"/>
          </p:cNvSpPr>
          <p:nvPr>
            <p:ph idx="1"/>
          </p:nvPr>
        </p:nvSpPr>
        <p:spPr/>
        <p:txBody>
          <a:bodyPr/>
          <a:p>
            <a:r>
              <a:rPr lang="en-US" altLang="zh-CN" sz="1400">
                <a:sym typeface="+mn-ea"/>
              </a:rPr>
              <a:t>BFC - </a:t>
            </a:r>
            <a:r>
              <a:rPr lang="zh-CN" altLang="en-US" sz="1400">
                <a:sym typeface="+mn-ea"/>
              </a:rPr>
              <a:t>块级格式化上下文</a:t>
            </a:r>
            <a:endParaRPr lang="en-US" altLang="zh-CN" sz="1400">
              <a:sym typeface="+mn-ea"/>
            </a:endParaRPr>
          </a:p>
          <a:p>
            <a:endParaRPr lang="en-US" altLang="zh-CN" sz="1400">
              <a:sym typeface="+mn-ea"/>
            </a:endParaRPr>
          </a:p>
          <a:p>
            <a:pPr lvl="1"/>
            <a:r>
              <a:rPr lang="zh-CN" altLang="en-US" sz="1200">
                <a:sym typeface="+mn-ea"/>
              </a:rPr>
              <a:t>如何创建</a:t>
            </a:r>
            <a:r>
              <a:rPr lang="en-US" altLang="zh-CN" sz="1200">
                <a:sym typeface="+mn-ea"/>
              </a:rPr>
              <a:t>BFC</a:t>
            </a:r>
            <a:r>
              <a:rPr lang="zh-CN" altLang="en-US" sz="1200">
                <a:sym typeface="+mn-ea"/>
              </a:rPr>
              <a:t>：</a:t>
            </a:r>
            <a:r>
              <a:rPr lang="en-US" altLang="zh-CN" sz="1200">
                <a:sym typeface="+mn-ea"/>
              </a:rPr>
              <a:t>浮动，绝对定位的元素，非块盒的块容器（例如inline-blocks，table-cells和table-captions），以及’overflow’不为’visible’的块盒</a:t>
            </a:r>
            <a:endParaRPr lang="en-US" altLang="zh-CN" sz="1200">
              <a:sym typeface="+mn-ea"/>
            </a:endParaRPr>
          </a:p>
          <a:p>
            <a:pPr lvl="1"/>
            <a:endParaRPr lang="en-US" altLang="zh-CN" sz="1200">
              <a:sym typeface="+mn-ea"/>
            </a:endParaRPr>
          </a:p>
          <a:p>
            <a:pPr lvl="1"/>
            <a:r>
              <a:rPr lang="en-US" altLang="zh-CN" sz="1200">
                <a:sym typeface="+mn-ea"/>
              </a:rPr>
              <a:t>在BFC中，盒在垂直方向一个接一个地放置，从包含块的顶部开始。两个兄弟盒之间的垂直距离由'margin'属性决定。同一个BFC中的相邻块级盒之间的垂直外边距会合并</a:t>
            </a:r>
            <a:r>
              <a:rPr lang="zh-CN" altLang="en-US" sz="1200">
                <a:sym typeface="+mn-ea"/>
              </a:rPr>
              <a:t>。</a:t>
            </a:r>
            <a:endParaRPr lang="zh-CN" altLang="en-US" sz="1200">
              <a:sym typeface="+mn-ea"/>
            </a:endParaRPr>
          </a:p>
          <a:p>
            <a:pPr lvl="1">
              <a:buAutoNum type="arabicPeriod"/>
            </a:pPr>
            <a:endParaRPr lang="en-US" altLang="zh-CN" sz="1200">
              <a:sym typeface="+mn-ea"/>
            </a:endParaRPr>
          </a:p>
          <a:p>
            <a:r>
              <a:rPr lang="en-US" altLang="zh-CN" sz="1400">
                <a:sym typeface="+mn-ea"/>
              </a:rPr>
              <a:t>IFC - </a:t>
            </a:r>
            <a:r>
              <a:rPr lang="zh-CN" altLang="en-US" sz="1400">
                <a:sym typeface="+mn-ea"/>
              </a:rPr>
              <a:t>行内格式化上下文</a:t>
            </a:r>
            <a:endParaRPr lang="en-US" altLang="zh-CN" sz="1400">
              <a:sym typeface="+mn-ea"/>
            </a:endParaRPr>
          </a:p>
          <a:p>
            <a:endParaRPr lang="en-US" altLang="zh-CN" sz="1400">
              <a:sym typeface="+mn-ea"/>
            </a:endParaRPr>
          </a:p>
          <a:p>
            <a:pPr lvl="1"/>
            <a:r>
              <a:rPr lang="zh-CN" altLang="en-US" sz="1200">
                <a:sym typeface="+mn-ea"/>
              </a:rPr>
              <a:t>如何创建</a:t>
            </a:r>
            <a:r>
              <a:rPr lang="en-US" altLang="zh-CN" sz="1200">
                <a:sym typeface="+mn-ea"/>
              </a:rPr>
              <a:t>IFC</a:t>
            </a:r>
            <a:r>
              <a:rPr lang="zh-CN" altLang="en-US" sz="1200">
                <a:sym typeface="+mn-ea"/>
              </a:rPr>
              <a:t>：？</a:t>
            </a:r>
            <a:endParaRPr lang="zh-CN" altLang="en-US" sz="1200">
              <a:sym typeface="+mn-ea"/>
            </a:endParaRPr>
          </a:p>
          <a:p>
            <a:pPr lvl="1"/>
            <a:endParaRPr lang="en-US" altLang="zh-CN" sz="1200">
              <a:sym typeface="+mn-ea"/>
            </a:endParaRPr>
          </a:p>
          <a:p>
            <a:pPr lvl="1"/>
            <a:r>
              <a:rPr lang="en-US" altLang="zh-CN" sz="1025"/>
              <a:t>在行内格式化上下文中，盒是从包含块的顶部开始一个挨一个水平放置的。这些盒之间的水平外边距，边框和内边距都有效。盒可能会以不同的方式垂直对齐：以它们的底部或者顶部对齐，或者以它们里面的文本的基线对齐。包含来自同一行的盒的矩形区域叫做行框</a:t>
            </a:r>
            <a:r>
              <a:rPr lang="zh-CN" altLang="en-US" sz="1025"/>
              <a:t>。</a:t>
            </a:r>
            <a:endParaRPr lang="zh-CN" altLang="en-US" sz="1025"/>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包含块</a:t>
            </a:r>
            <a:endParaRPr lang="zh-CN" altLang="en-US"/>
          </a:p>
        </p:txBody>
      </p:sp>
      <p:sp>
        <p:nvSpPr>
          <p:cNvPr id="3" name="内容占位符 2"/>
          <p:cNvSpPr>
            <a:spLocks noGrp="1"/>
          </p:cNvSpPr>
          <p:nvPr>
            <p:ph idx="1"/>
          </p:nvPr>
        </p:nvSpPr>
        <p:spPr/>
        <p:txBody>
          <a:bodyPr>
            <a:normAutofit/>
          </a:bodyPr>
          <a:p>
            <a:pPr marL="0" indent="0">
              <a:buNone/>
            </a:pPr>
            <a:r>
              <a:rPr lang="zh-CN" altLang="en-US" sz="1400"/>
              <a:t>元素（生成的）盒的位置和大小有时是根据一个特定矩形计算的，叫做该元素的包含块（containing block）。</a:t>
            </a:r>
            <a:endParaRPr lang="zh-CN" altLang="en-US" sz="1400"/>
          </a:p>
          <a:p>
            <a:pPr lvl="1"/>
            <a:r>
              <a:rPr lang="zh-CN" altLang="en-US" sz="1200"/>
              <a:t>盒定位</a:t>
            </a:r>
            <a:endParaRPr lang="zh-CN" altLang="en-US" sz="1200"/>
          </a:p>
          <a:p>
            <a:pPr lvl="1"/>
            <a:r>
              <a:rPr lang="zh-CN" altLang="en-US" sz="1200"/>
              <a:t>盒尺寸</a:t>
            </a:r>
            <a:endParaRPr lang="zh-CN" altLang="en-US" sz="1200"/>
          </a:p>
          <a:p>
            <a:pPr lvl="1"/>
            <a:endParaRPr lang="zh-CN" altLang="en-US" sz="1200"/>
          </a:p>
          <a:p>
            <a:pPr marL="0" indent="0">
              <a:buNone/>
            </a:pPr>
            <a:r>
              <a:rPr lang="zh-CN" altLang="en-US" sz="1400"/>
              <a:t>元素包含块的定义如下：</a:t>
            </a:r>
            <a:endParaRPr lang="zh-CN" altLang="en-US" sz="1400"/>
          </a:p>
          <a:p>
            <a:pPr marL="342900" indent="-342900">
              <a:buAutoNum type="arabicPeriod"/>
            </a:pPr>
            <a:r>
              <a:rPr lang="zh-CN" altLang="en-US" sz="1400"/>
              <a:t>根元素所在的包含块是一个被称为初始包含块的矩形。</a:t>
            </a:r>
            <a:endParaRPr lang="zh-CN" altLang="en-US" sz="1400"/>
          </a:p>
          <a:p>
            <a:pPr marL="342900" indent="-342900">
              <a:buAutoNum type="arabicPeriod"/>
            </a:pPr>
            <a:r>
              <a:rPr lang="zh-CN" altLang="en-US" sz="1400">
                <a:sym typeface="+mn-ea"/>
              </a:rPr>
              <a:t>position是'relative'或者'static'</a:t>
            </a:r>
            <a:r>
              <a:rPr lang="zh-CN" altLang="en-US" sz="1400"/>
              <a:t>，包含块由其最近的块容器祖先盒的内容边界形成。（类似于父元素边界）</a:t>
            </a:r>
            <a:endParaRPr lang="zh-CN" altLang="en-US" sz="1400"/>
          </a:p>
          <a:p>
            <a:pPr marL="342900" indent="-342900">
              <a:buAutoNum type="arabicPeriod"/>
            </a:pPr>
            <a:r>
              <a:rPr lang="zh-CN" altLang="en-US" sz="1400">
                <a:sym typeface="+mn-ea"/>
              </a:rPr>
              <a:t>'position: fixed'</a:t>
            </a:r>
            <a:r>
              <a:rPr lang="zh-CN" altLang="en-US" sz="1400"/>
              <a:t>，包含块是初始包含块。（不是相对根元素定位，而是相对于初始包含块）</a:t>
            </a:r>
            <a:endParaRPr lang="zh-CN" altLang="en-US" sz="1400"/>
          </a:p>
          <a:p>
            <a:pPr marL="342900" indent="-342900">
              <a:buAutoNum type="arabicPeriod"/>
            </a:pPr>
            <a:r>
              <a:rPr lang="zh-CN" altLang="en-US" sz="1400">
                <a:sym typeface="+mn-ea"/>
              </a:rPr>
              <a:t>'position: absolute'</a:t>
            </a:r>
            <a:r>
              <a:rPr lang="zh-CN" altLang="en-US" sz="1400"/>
              <a:t>，包含块由最近的'position'为'absolute'，'relative'或者'fixed'的祖先建立，按照如下方式：</a:t>
            </a:r>
            <a:endParaRPr lang="zh-CN" altLang="en-US" sz="1400"/>
          </a:p>
          <a:p>
            <a:pPr marL="800100" lvl="1" indent="-342900">
              <a:buAutoNum type="arabicPeriod"/>
            </a:pPr>
            <a:r>
              <a:rPr lang="zh-CN" altLang="en-US" sz="1200"/>
              <a:t>如果该祖先是一个行内元素，包含块就是环绕着为该元素生成的第一个和最后一个行内盒的内边距框的边界框（bounding box）。在CSS 2.1中，如果该行内元素被跨行分割了，那么包含块是未定义的</a:t>
            </a:r>
            <a:endParaRPr lang="zh-CN" altLang="en-US" sz="1200"/>
          </a:p>
          <a:p>
            <a:pPr marL="800100" lvl="1" indent="-342900">
              <a:buAutoNum type="arabicPeriod"/>
            </a:pPr>
            <a:r>
              <a:rPr lang="zh-CN" altLang="en-US" sz="1200"/>
              <a:t>否则，包含块由该祖先的内边距边界形成</a:t>
            </a:r>
            <a:endParaRPr lang="zh-CN" altLang="en-US" sz="1200"/>
          </a:p>
          <a:p>
            <a:pPr marL="342900" lvl="0" indent="-342900">
              <a:buAutoNum type="arabicPeriod"/>
            </a:pPr>
            <a:r>
              <a:rPr lang="zh-CN" altLang="en-US" sz="1400"/>
              <a:t>如果没有这样的祖先，包含块就是初始包含块</a:t>
            </a:r>
            <a:endParaRPr lang="zh-CN"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div </a:t>
            </a:r>
            <a:r>
              <a:rPr lang="zh-CN" altLang="en-US">
                <a:sym typeface="+mn-ea"/>
              </a:rPr>
              <a:t>的 </a:t>
            </a:r>
            <a:r>
              <a:rPr lang="en-US" altLang="zh-CN">
                <a:sym typeface="+mn-ea"/>
              </a:rPr>
              <a:t>width: 100%</a:t>
            </a:r>
            <a:endParaRPr lang="zh-CN" altLang="en-US"/>
          </a:p>
        </p:txBody>
      </p:sp>
      <p:sp>
        <p:nvSpPr>
          <p:cNvPr id="3" name="内容占位符 2"/>
          <p:cNvSpPr>
            <a:spLocks noGrp="1"/>
          </p:cNvSpPr>
          <p:nvPr>
            <p:ph idx="1"/>
          </p:nvPr>
        </p:nvSpPr>
        <p:spPr/>
        <p:txBody>
          <a:bodyPr>
            <a:normAutofit lnSpcReduction="10000"/>
          </a:bodyPr>
          <a:p>
            <a:r>
              <a:rPr lang="en-US" altLang="zh-CN" sz="1800"/>
              <a:t>demo-1</a:t>
            </a:r>
            <a:endParaRPr lang="en-US" altLang="zh-CN" sz="1800"/>
          </a:p>
          <a:p>
            <a:r>
              <a:rPr lang="zh-CN" altLang="en-US" sz="1800"/>
              <a:t>流体布局</a:t>
            </a:r>
            <a:endParaRPr lang="en-US" altLang="zh-CN" sz="1800"/>
          </a:p>
          <a:p>
            <a:r>
              <a:rPr lang="zh-CN" altLang="en-US" sz="1800"/>
              <a:t>CSS 流体布局下的宽度分离原则  </a:t>
            </a:r>
            <a:r>
              <a:rPr lang="en-US" altLang="zh-CN" sz="1800"/>
              <a:t>-</a:t>
            </a:r>
            <a:r>
              <a:rPr lang="zh-CN" altLang="en-US" sz="1800"/>
              <a:t>《</a:t>
            </a:r>
            <a:r>
              <a:rPr lang="en-US" altLang="zh-CN" sz="1800"/>
              <a:t>CSS</a:t>
            </a:r>
            <a:r>
              <a:rPr lang="zh-CN" altLang="en-US" sz="1800"/>
              <a:t>世界》</a:t>
            </a:r>
            <a:endParaRPr lang="zh-CN" altLang="en-US" sz="1800"/>
          </a:p>
          <a:p>
            <a:endParaRPr lang="zh-CN" altLang="en-US" sz="1400"/>
          </a:p>
          <a:p>
            <a:pPr marL="457200" lvl="1" indent="0">
              <a:buNone/>
            </a:pPr>
            <a:r>
              <a:rPr lang="zh-CN" altLang="en-US" sz="1200"/>
              <a:t>所谓“宽度分离原则”，就是 CSS 中的 width 属性不与影响宽度的 padding/border（有时候包括 margin）属性共存，</a:t>
            </a:r>
            <a:endParaRPr lang="zh-CN" altLang="en-US" sz="1200"/>
          </a:p>
          <a:p>
            <a:pPr marL="457200" lvl="1" indent="0">
              <a:buNone/>
            </a:pPr>
            <a:r>
              <a:rPr lang="zh-CN" altLang="en-US" sz="1200"/>
              <a:t>也就是不能出现以下的组合：</a:t>
            </a:r>
            <a:endParaRPr lang="zh-CN" altLang="en-US" sz="1200"/>
          </a:p>
          <a:p>
            <a:pPr marL="457200" lvl="1" indent="0">
              <a:buNone/>
            </a:pPr>
            <a:r>
              <a:rPr lang="zh-CN" altLang="en-US" sz="1200"/>
              <a:t>.box { width: 100px; border: 1px solid; } 或者 .box { width: 100px; padding: 20px; }</a:t>
            </a:r>
            <a:endParaRPr lang="zh-CN" altLang="en-US" sz="1200"/>
          </a:p>
          <a:p>
            <a:pPr marL="457200" lvl="1" indent="0">
              <a:buNone/>
            </a:pPr>
            <a:endParaRPr lang="zh-CN" altLang="en-US" sz="1200"/>
          </a:p>
          <a:p>
            <a:pPr marL="457200" lvl="1" indent="0">
              <a:buNone/>
            </a:pPr>
            <a:r>
              <a:rPr lang="zh-CN" altLang="en-US" sz="1200"/>
              <a:t>推荐写法：</a:t>
            </a:r>
            <a:endParaRPr lang="zh-CN" altLang="en-US" sz="1200"/>
          </a:p>
          <a:p>
            <a:pPr marL="457200" lvl="1" indent="0">
              <a:buNone/>
            </a:pPr>
            <a:r>
              <a:rPr lang="zh-CN" altLang="en-US" sz="1200"/>
              <a:t>.father {</a:t>
            </a:r>
            <a:endParaRPr lang="zh-CN" altLang="en-US" sz="1200"/>
          </a:p>
          <a:p>
            <a:pPr marL="457200" lvl="1" indent="0">
              <a:buNone/>
            </a:pPr>
            <a:r>
              <a:rPr lang="zh-CN" altLang="en-US" sz="1200"/>
              <a:t>    width: 180px;</a:t>
            </a:r>
            <a:endParaRPr lang="zh-CN" altLang="en-US" sz="1200"/>
          </a:p>
          <a:p>
            <a:pPr marL="457200" lvl="1" indent="0">
              <a:buNone/>
            </a:pPr>
            <a:r>
              <a:rPr lang="zh-CN" altLang="en-US" sz="1200"/>
              <a:t>}</a:t>
            </a:r>
            <a:endParaRPr lang="zh-CN" altLang="en-US" sz="1200"/>
          </a:p>
          <a:p>
            <a:pPr marL="457200" lvl="1" indent="0">
              <a:buNone/>
            </a:pPr>
            <a:r>
              <a:rPr lang="zh-CN" altLang="en-US" sz="1200"/>
              <a:t>.son {</a:t>
            </a:r>
            <a:endParaRPr lang="zh-CN" altLang="en-US" sz="1200"/>
          </a:p>
          <a:p>
            <a:pPr marL="457200" lvl="1" indent="0">
              <a:buNone/>
            </a:pPr>
            <a:r>
              <a:rPr lang="zh-CN" altLang="en-US" sz="1200"/>
              <a:t>    margin: 0 20px;</a:t>
            </a:r>
            <a:endParaRPr lang="zh-CN" altLang="en-US" sz="1200"/>
          </a:p>
          <a:p>
            <a:pPr marL="457200" lvl="1" indent="0">
              <a:buNone/>
            </a:pPr>
            <a:r>
              <a:rPr lang="zh-CN" altLang="en-US" sz="1200"/>
              <a:t>    padding: 20px;</a:t>
            </a:r>
            <a:endParaRPr lang="zh-CN" altLang="en-US" sz="1200"/>
          </a:p>
          <a:p>
            <a:pPr marL="457200" lvl="1" indent="0">
              <a:buNone/>
            </a:pPr>
            <a:r>
              <a:rPr lang="zh-CN" altLang="en-US" sz="1200"/>
              <a:t>    border: 1px solid;</a:t>
            </a:r>
            <a:endParaRPr lang="zh-CN" altLang="en-US" sz="1200"/>
          </a:p>
          <a:p>
            <a:pPr marL="457200" lvl="1" indent="0">
              <a:buNone/>
            </a:pPr>
            <a:r>
              <a:rPr lang="zh-CN" altLang="en-US" sz="1200"/>
              <a:t>}</a:t>
            </a:r>
            <a:endParaRPr lang="zh-CN" alt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lang="zh-CN" altLang="en-US">
                <a:sym typeface="+mn-ea"/>
              </a:rPr>
            </a:br>
            <a:r>
              <a:rPr lang="zh-CN" altLang="en-US">
                <a:sym typeface="+mn-ea"/>
              </a:rPr>
              <a:t>无依赖绝对定位 </a:t>
            </a:r>
            <a:r>
              <a:rPr lang="en-US" altLang="zh-CN">
                <a:sym typeface="+mn-ea"/>
              </a:rPr>
              <a:t>position: absolute </a:t>
            </a:r>
            <a:r>
              <a:rPr lang="zh-CN" altLang="en-US">
                <a:sym typeface="+mn-ea"/>
              </a:rPr>
              <a:t>的相对性</a:t>
            </a:r>
            <a:br>
              <a:rPr lang="zh-CN" altLang="en-US">
                <a:sym typeface="+mn-ea"/>
              </a:rPr>
            </a:br>
            <a:endParaRPr lang="zh-CN" altLang="en-US"/>
          </a:p>
        </p:txBody>
      </p:sp>
      <p:sp>
        <p:nvSpPr>
          <p:cNvPr id="3" name="内容占位符 2"/>
          <p:cNvSpPr>
            <a:spLocks noGrp="1"/>
          </p:cNvSpPr>
          <p:nvPr>
            <p:ph idx="1"/>
          </p:nvPr>
        </p:nvSpPr>
        <p:spPr/>
        <p:txBody>
          <a:bodyPr/>
          <a:p>
            <a:r>
              <a:rPr lang="zh-CN" altLang="en-US" sz="1400"/>
              <a:t>问题：</a:t>
            </a:r>
            <a:endParaRPr lang="zh-CN" altLang="en-US" sz="1400"/>
          </a:p>
          <a:p>
            <a:pPr marL="457200" lvl="1" indent="0">
              <a:buNone/>
            </a:pPr>
            <a:r>
              <a:rPr lang="zh-CN" altLang="en-US" sz="1025"/>
              <a:t>一个绝对定位元素，没有任何 left/top/right/bottom 属性设置，并且其祖先元素全部都是非定位元素，其位置在哪里？</a:t>
            </a:r>
            <a:endParaRPr lang="zh-CN" altLang="en-US" sz="1025"/>
          </a:p>
          <a:p>
            <a:pPr lvl="0"/>
            <a:r>
              <a:rPr lang="en-US" altLang="zh-CN" sz="1195">
                <a:sym typeface="+mn-ea"/>
              </a:rPr>
              <a:t>demo-2</a:t>
            </a:r>
            <a:endParaRPr lang="en-US" altLang="zh-CN" sz="1195">
              <a:sym typeface="+mn-ea"/>
            </a:endParaRPr>
          </a:p>
          <a:p>
            <a:pPr lvl="0"/>
            <a:r>
              <a:rPr lang="en-US" altLang="zh-CN" sz="1190">
                <a:sym typeface="+mn-ea"/>
              </a:rPr>
              <a:t>demo-3</a:t>
            </a:r>
            <a:endParaRPr lang="zh-CN" altLang="en-US" sz="1195"/>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1771</Words>
  <Application>WPS 演示</Application>
  <PresentationFormat>宽屏</PresentationFormat>
  <Paragraphs>94</Paragraphs>
  <Slides>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7</vt:i4>
      </vt:variant>
    </vt:vector>
  </HeadingPairs>
  <TitlesOfParts>
    <vt:vector size="23" baseType="lpstr">
      <vt:lpstr>Arial</vt:lpstr>
      <vt:lpstr>方正书宋_GBK</vt:lpstr>
      <vt:lpstr>Wingdings</vt:lpstr>
      <vt:lpstr>Calibri Light</vt:lpstr>
      <vt:lpstr>Helvetica Neue</vt:lpstr>
      <vt:lpstr>宋体</vt:lpstr>
      <vt:lpstr>汉仪书宋二KW</vt:lpstr>
      <vt:lpstr>Calibri</vt:lpstr>
      <vt:lpstr>微软雅黑</vt:lpstr>
      <vt:lpstr>汉仪旗黑</vt:lpstr>
      <vt:lpstr>Arial Unicode MS</vt:lpstr>
      <vt:lpstr>WPS-Bullets Regular</vt:lpstr>
      <vt:lpstr>苹方-简</vt:lpstr>
      <vt:lpstr>PingFang HK Regular</vt:lpstr>
      <vt:lpstr>PingFang SC Regular</vt:lpstr>
      <vt:lpstr>Office 主题</vt:lpstr>
      <vt:lpstr>CSS分享</vt:lpstr>
      <vt:lpstr>主要内容</vt:lpstr>
      <vt:lpstr>文档流</vt:lpstr>
      <vt:lpstr>BFC和IFC</vt:lpstr>
      <vt:lpstr>包含块</vt:lpstr>
      <vt:lpstr>div 的 width: 100%</vt:lpstr>
      <vt:lpstr> 无依赖绝对定位 position: absolute 的相对性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wuqian_mac</cp:lastModifiedBy>
  <cp:revision>46</cp:revision>
  <dcterms:created xsi:type="dcterms:W3CDTF">2020-10-10T17:18:30Z</dcterms:created>
  <dcterms:modified xsi:type="dcterms:W3CDTF">2020-10-10T17:18:30Z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2052-2.4.0.3944</vt:lpwstr>
  </property>
</Properties>
</file>