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06" r:id="rId4"/>
    <p:sldId id="305" r:id="rId6"/>
    <p:sldId id="307" r:id="rId7"/>
    <p:sldId id="308" r:id="rId8"/>
    <p:sldId id="257" r:id="rId9"/>
    <p:sldId id="265" r:id="rId10"/>
    <p:sldId id="290" r:id="rId11"/>
    <p:sldId id="273" r:id="rId12"/>
    <p:sldId id="311" r:id="rId13"/>
    <p:sldId id="280" r:id="rId14"/>
    <p:sldId id="287" r:id="rId15"/>
    <p:sldId id="259" r:id="rId16"/>
    <p:sldId id="260" r:id="rId17"/>
    <p:sldId id="289" r:id="rId18"/>
    <p:sldId id="310" r:id="rId19"/>
    <p:sldId id="288" r:id="rId20"/>
    <p:sldId id="302" r:id="rId21"/>
    <p:sldId id="262" r:id="rId22"/>
    <p:sldId id="303" r:id="rId23"/>
    <p:sldId id="263" r:id="rId24"/>
    <p:sldId id="261"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veloper.mozilla.org/zh-CN/docs/Web/CSS/CSS_Grid_Layout/Relationship_of_Grid_Layou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CSS</a:t>
            </a:r>
            <a:r>
              <a:rPr lang="zh-CN" altLang="en-US"/>
              <a:t>分享</a:t>
            </a:r>
            <a:endParaRPr lang="zh-CN" altLang="en-US"/>
          </a:p>
        </p:txBody>
      </p:sp>
      <p:sp>
        <p:nvSpPr>
          <p:cNvPr id="3" name="副标题 2"/>
          <p:cNvSpPr>
            <a:spLocks noGrp="1"/>
          </p:cNvSpPr>
          <p:nvPr>
            <p:ph type="subTitle" idx="1"/>
          </p:nvPr>
        </p:nvSpPr>
        <p:spPr/>
        <p:txBody>
          <a:bodyPr/>
          <a:p>
            <a:r>
              <a:rPr lang="zh-CN" altLang="en-US"/>
              <a:t>主题：常见</a:t>
            </a:r>
            <a:r>
              <a:rPr lang="en-US" altLang="zh-CN"/>
              <a:t>CSS</a:t>
            </a:r>
            <a:r>
              <a:rPr lang="zh-CN" altLang="en-US"/>
              <a:t>布局最佳实践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188210"/>
            <a:ext cx="10515600" cy="2058035"/>
          </a:xfrm>
        </p:spPr>
        <p:txBody>
          <a:bodyPr>
            <a:normAutofit/>
          </a:bodyPr>
          <a:p>
            <a:pPr marL="0" indent="0">
              <a:buNone/>
            </a:pPr>
            <a:r>
              <a:rPr lang="zh-CN" altLang="en-US"/>
              <a:t>下面开始</a:t>
            </a:r>
            <a:r>
              <a:rPr lang="zh-CN" altLang="en-US">
                <a:sym typeface="+mn-ea"/>
              </a:rPr>
              <a:t>分享</a:t>
            </a:r>
            <a:r>
              <a:rPr lang="zh-CN" altLang="en-US"/>
              <a:t>总结并且交流一些项目的 </a:t>
            </a:r>
            <a:r>
              <a:rPr lang="en-US" altLang="zh-CN"/>
              <a:t>Bad Case </a:t>
            </a:r>
            <a:r>
              <a:rPr lang="zh-CN" altLang="en-US"/>
              <a:t>。</a:t>
            </a:r>
            <a:endParaRPr lang="zh-CN" altLang="en-US"/>
          </a:p>
          <a:p>
            <a:pPr marL="0" indent="0">
              <a:buNone/>
            </a:pPr>
            <a:endParaRPr lang="zh-CN" altLang="en-US"/>
          </a:p>
          <a:p>
            <a:pPr marL="0" indent="0">
              <a:buNone/>
            </a:pPr>
            <a:endParaRPr lang="zh-CN" altLang="en-US"/>
          </a:p>
          <a:p>
            <a:pPr marL="0" indent="0">
              <a:buNone/>
            </a:pPr>
            <a:r>
              <a:rPr lang="zh-CN" altLang="en-US"/>
              <a:t>但。。绝不是教大家做事。。只是我的个人建议。</a:t>
            </a:r>
            <a:endParaRPr lang="zh-CN" altLang="en-US"/>
          </a:p>
        </p:txBody>
      </p:sp>
      <p:pic>
        <p:nvPicPr>
          <p:cNvPr id="10" name="图片 9"/>
          <p:cNvPicPr>
            <a:picLocks noChangeAspect="1"/>
          </p:cNvPicPr>
          <p:nvPr/>
        </p:nvPicPr>
        <p:blipFill>
          <a:blip r:embed="rId1"/>
          <a:stretch>
            <a:fillRect/>
          </a:stretch>
        </p:blipFill>
        <p:spPr>
          <a:xfrm>
            <a:off x="8708390" y="1960245"/>
            <a:ext cx="2286000" cy="228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a:t>
            </a:r>
            <a:r>
              <a:rPr lang="en-US" altLang="zh-CN"/>
              <a:t>case</a:t>
            </a:r>
            <a:r>
              <a:rPr lang="zh-CN" altLang="en-US"/>
              <a:t>与总结</a:t>
            </a:r>
            <a:endParaRPr lang="zh-CN" altLang="en-US"/>
          </a:p>
        </p:txBody>
      </p:sp>
      <p:sp>
        <p:nvSpPr>
          <p:cNvPr id="3" name="内容占位符 2"/>
          <p:cNvSpPr>
            <a:spLocks noGrp="1"/>
          </p:cNvSpPr>
          <p:nvPr>
            <p:ph idx="1"/>
          </p:nvPr>
        </p:nvSpPr>
        <p:spPr>
          <a:xfrm>
            <a:off x="838200" y="1825625"/>
            <a:ext cx="11033125" cy="4351655"/>
          </a:xfrm>
        </p:spPr>
        <p:txBody>
          <a:bodyPr>
            <a:normAutofit lnSpcReduction="20000"/>
          </a:bodyPr>
          <a:p>
            <a:pPr marL="0" indent="0">
              <a:buNone/>
            </a:pPr>
            <a:endParaRPr lang="zh-CN" altLang="en-US" sz="1800">
              <a:latin typeface="+mn-ea"/>
            </a:endParaRPr>
          </a:p>
          <a:p>
            <a:pPr>
              <a:buFont typeface="Wingdings" panose="05000000000000000000" charset="0"/>
              <a:buChar char="l"/>
            </a:pPr>
            <a:r>
              <a:rPr lang="zh-CN" altLang="en-US" sz="1400">
                <a:latin typeface="+mn-ea"/>
                <a:sym typeface="+mn-ea"/>
              </a:rPr>
              <a:t>如何写出比较好的</a:t>
            </a:r>
            <a:r>
              <a:rPr lang="en-US" altLang="zh-CN" sz="1400">
                <a:latin typeface="+mn-ea"/>
                <a:sym typeface="+mn-ea"/>
              </a:rPr>
              <a:t>CSS</a:t>
            </a:r>
            <a:r>
              <a:rPr lang="zh-CN" altLang="en-US" sz="1400">
                <a:latin typeface="+mn-ea"/>
                <a:sym typeface="+mn-ea"/>
              </a:rPr>
              <a:t>？</a:t>
            </a:r>
            <a:endParaRPr lang="en-US" altLang="zh-CN" sz="1400">
              <a:latin typeface="+mn-ea"/>
              <a:sym typeface="+mn-ea"/>
            </a:endParaRPr>
          </a:p>
          <a:p>
            <a:pPr marL="0" lvl="0" indent="0">
              <a:buNone/>
            </a:pPr>
            <a:r>
              <a:rPr lang="zh-CN" altLang="en-US" sz="1400">
                <a:latin typeface="+mn-ea"/>
                <a:sym typeface="+mn-ea"/>
              </a:rPr>
              <a:t>     用尽量少的</a:t>
            </a:r>
            <a:r>
              <a:rPr lang="en-US" altLang="zh-CN" sz="1400">
                <a:latin typeface="+mn-ea"/>
                <a:sym typeface="+mn-ea"/>
              </a:rPr>
              <a:t>css</a:t>
            </a:r>
            <a:r>
              <a:rPr lang="zh-CN" altLang="en-US" sz="1400">
                <a:latin typeface="+mn-ea"/>
                <a:sym typeface="+mn-ea"/>
              </a:rPr>
              <a:t>属性，计算尽量让浏览器去做，使用比较</a:t>
            </a:r>
            <a:r>
              <a:rPr lang="en-US" altLang="zh-CN" sz="1400">
                <a:latin typeface="+mn-ea"/>
                <a:sym typeface="+mn-ea"/>
              </a:rPr>
              <a:t>“</a:t>
            </a:r>
            <a:r>
              <a:rPr lang="zh-CN" altLang="en-US" sz="1400">
                <a:latin typeface="+mn-ea"/>
                <a:sym typeface="+mn-ea"/>
              </a:rPr>
              <a:t>科学</a:t>
            </a:r>
            <a:r>
              <a:rPr lang="en-US" altLang="zh-CN" sz="1400">
                <a:latin typeface="+mn-ea"/>
                <a:sym typeface="+mn-ea"/>
              </a:rPr>
              <a:t>”</a:t>
            </a:r>
            <a:r>
              <a:rPr lang="zh-CN" altLang="en-US" sz="1400">
                <a:latin typeface="+mn-ea"/>
                <a:sym typeface="+mn-ea"/>
              </a:rPr>
              <a:t>的属性。</a:t>
            </a:r>
            <a:endParaRPr lang="zh-CN" altLang="en-US" sz="1400">
              <a:latin typeface="+mn-ea"/>
              <a:sym typeface="+mn-ea"/>
            </a:endParaRPr>
          </a:p>
          <a:p>
            <a:pPr marL="0" lvl="0" indent="0">
              <a:buNone/>
            </a:pPr>
            <a:r>
              <a:rPr lang="zh-CN" altLang="en-US" sz="1400">
                <a:latin typeface="+mn-ea"/>
                <a:sym typeface="+mn-ea"/>
              </a:rPr>
              <a:t>     </a:t>
            </a:r>
            <a:r>
              <a:rPr lang="en-US" altLang="zh-CN" sz="1400">
                <a:latin typeface="+mn-ea"/>
                <a:sym typeface="+mn-ea"/>
              </a:rPr>
              <a:t>bad case</a:t>
            </a:r>
            <a:r>
              <a:rPr lang="zh-CN" altLang="en-US" sz="1400">
                <a:latin typeface="+mn-ea"/>
                <a:sym typeface="+mn-ea"/>
              </a:rPr>
              <a:t>：块元素的</a:t>
            </a:r>
            <a:r>
              <a:rPr lang="en-US" altLang="zh-CN" sz="1400">
                <a:latin typeface="+mn-ea"/>
                <a:sym typeface="+mn-ea"/>
              </a:rPr>
              <a:t>width: 100%</a:t>
            </a:r>
            <a:r>
              <a:rPr lang="zh-CN" altLang="en-US" sz="1400">
                <a:latin typeface="+mn-ea"/>
                <a:sym typeface="+mn-ea"/>
              </a:rPr>
              <a:t>（基本所有</a:t>
            </a:r>
            <a:r>
              <a:rPr lang="en-US" altLang="zh-CN" sz="1400">
                <a:latin typeface="+mn-ea"/>
                <a:sym typeface="+mn-ea"/>
              </a:rPr>
              <a:t>el-table</a:t>
            </a:r>
            <a:r>
              <a:rPr lang="zh-CN" altLang="en-US" sz="1400">
                <a:latin typeface="+mn-ea"/>
                <a:sym typeface="+mn-ea"/>
              </a:rPr>
              <a:t>都有自定义样式</a:t>
            </a:r>
            <a:r>
              <a:rPr lang="en-US" altLang="zh-CN" sz="1400">
                <a:latin typeface="+mn-ea"/>
                <a:sym typeface="+mn-ea"/>
              </a:rPr>
              <a:t>width: 100%</a:t>
            </a:r>
            <a:r>
              <a:rPr lang="zh-CN" altLang="en-US" sz="1400">
                <a:latin typeface="+mn-ea"/>
                <a:sym typeface="+mn-ea"/>
              </a:rPr>
              <a:t>）、单行文本垂直居中</a:t>
            </a:r>
            <a:r>
              <a:rPr lang="en-US" altLang="zh-CN" sz="1400">
                <a:latin typeface="+mn-ea"/>
                <a:sym typeface="+mn-ea"/>
              </a:rPr>
              <a:t>line-height</a:t>
            </a:r>
            <a:r>
              <a:rPr lang="zh-CN" altLang="en-US" sz="1400">
                <a:latin typeface="+mn-ea"/>
                <a:sym typeface="+mn-ea"/>
              </a:rPr>
              <a:t>和</a:t>
            </a:r>
            <a:r>
              <a:rPr lang="en-US" altLang="zh-CN" sz="1400">
                <a:latin typeface="+mn-ea"/>
                <a:sym typeface="+mn-ea"/>
              </a:rPr>
              <a:t>height</a:t>
            </a:r>
            <a:r>
              <a:rPr lang="zh-CN" altLang="en-US" sz="1400">
                <a:latin typeface="+mn-ea"/>
                <a:sym typeface="+mn-ea"/>
              </a:rPr>
              <a:t>一起用、</a:t>
            </a:r>
            <a:endParaRPr lang="zh-CN" altLang="en-US" sz="1400">
              <a:latin typeface="+mn-ea"/>
              <a:sym typeface="+mn-ea"/>
            </a:endParaRPr>
          </a:p>
          <a:p>
            <a:pPr marL="0" lvl="0" indent="0">
              <a:buNone/>
            </a:pPr>
            <a:r>
              <a:rPr lang="en-US" altLang="zh-CN" sz="1400">
                <a:latin typeface="+mn-ea"/>
                <a:sym typeface="+mn-ea"/>
              </a:rPr>
              <a:t>                           </a:t>
            </a:r>
            <a:r>
              <a:rPr lang="zh-CN" altLang="en-US" sz="1400">
                <a:latin typeface="+mn-ea"/>
                <a:sym typeface="+mn-ea"/>
              </a:rPr>
              <a:t>滥用</a:t>
            </a:r>
            <a:r>
              <a:rPr lang="en-US" altLang="zh-CN" sz="1400">
                <a:latin typeface="+mn-ea"/>
                <a:sym typeface="+mn-ea"/>
              </a:rPr>
              <a:t>important</a:t>
            </a:r>
            <a:r>
              <a:rPr lang="zh-CN" altLang="en-US" sz="1400">
                <a:latin typeface="+mn-ea"/>
                <a:sym typeface="+mn-ea"/>
              </a:rPr>
              <a:t>、滥用</a:t>
            </a:r>
            <a:r>
              <a:rPr lang="en-US" altLang="zh-CN" sz="1400">
                <a:latin typeface="+mn-ea"/>
                <a:sym typeface="+mn-ea"/>
              </a:rPr>
              <a:t>calc</a:t>
            </a:r>
            <a:r>
              <a:rPr lang="zh-CN" altLang="en-US" sz="1400">
                <a:latin typeface="+mn-ea"/>
                <a:sym typeface="+mn-ea"/>
              </a:rPr>
              <a:t>、组件样式重置比如</a:t>
            </a:r>
            <a:r>
              <a:rPr lang="en-US" altLang="zh-CN" sz="1400">
                <a:latin typeface="+mn-ea"/>
                <a:sym typeface="+mn-ea"/>
              </a:rPr>
              <a:t>line-height: 0</a:t>
            </a:r>
            <a:r>
              <a:rPr lang="zh-CN" altLang="en-US" sz="1400">
                <a:latin typeface="+mn-ea"/>
                <a:sym typeface="+mn-ea"/>
              </a:rPr>
              <a:t>、</a:t>
            </a:r>
            <a:r>
              <a:rPr lang="en-US" altLang="zh-CN" sz="1400">
                <a:latin typeface="+mn-ea"/>
                <a:sym typeface="+mn-ea"/>
              </a:rPr>
              <a:t>overflow-x: hidden</a:t>
            </a:r>
            <a:r>
              <a:rPr lang="zh-CN" altLang="en-US" sz="1400">
                <a:latin typeface="+mn-ea"/>
                <a:sym typeface="+mn-ea"/>
              </a:rPr>
              <a:t>和</a:t>
            </a:r>
            <a:r>
              <a:rPr lang="en-US" altLang="zh-CN" sz="1400">
                <a:latin typeface="+mn-ea"/>
                <a:sym typeface="+mn-ea"/>
              </a:rPr>
              <a:t>overflow-y: auto</a:t>
            </a:r>
            <a:r>
              <a:rPr lang="zh-CN" altLang="en-US" sz="1400">
                <a:latin typeface="+mn-ea"/>
                <a:sym typeface="+mn-ea"/>
              </a:rPr>
              <a:t>同时使用。 </a:t>
            </a:r>
            <a:endParaRPr lang="en-US" altLang="zh-CN" sz="1400">
              <a:latin typeface="+mn-ea"/>
              <a:sym typeface="+mn-ea"/>
            </a:endParaRPr>
          </a:p>
          <a:p>
            <a:pPr marL="0" lvl="0" indent="0">
              <a:buNone/>
            </a:pPr>
            <a:r>
              <a:rPr lang="zh-CN" altLang="en-US" sz="1400">
                <a:latin typeface="+mn-ea"/>
                <a:sym typeface="+mn-ea"/>
              </a:rPr>
              <a:t>      </a:t>
            </a:r>
            <a:endParaRPr lang="zh-CN" altLang="en-US" sz="1400">
              <a:latin typeface="+mn-ea"/>
              <a:sym typeface="+mn-ea"/>
            </a:endParaRPr>
          </a:p>
          <a:p>
            <a:pPr>
              <a:buFont typeface="Wingdings" panose="05000000000000000000" charset="0"/>
              <a:buChar char="l"/>
            </a:pPr>
            <a:r>
              <a:rPr lang="zh-CN" altLang="en-US" sz="1400">
                <a:latin typeface="+mn-ea"/>
              </a:rPr>
              <a:t>如何实现多栏布局、响应式布局和垂直居中布局？</a:t>
            </a:r>
            <a:endParaRPr lang="zh-CN" altLang="en-US" sz="1400">
              <a:latin typeface="+mn-ea"/>
            </a:endParaRPr>
          </a:p>
          <a:p>
            <a:pPr marL="457200" lvl="1" indent="0">
              <a:buNone/>
            </a:pPr>
            <a:r>
              <a:rPr lang="zh-CN" altLang="en-US" sz="1400">
                <a:latin typeface="+mn-ea"/>
              </a:rPr>
              <a:t>使用Flex：css3中的flexbox生来就是为了布局而生的，使用它能使许多布局布局变得简单。典型的三栏式布局、垂直水平   </a:t>
            </a:r>
            <a:endParaRPr lang="zh-CN" altLang="en-US" sz="1400">
              <a:latin typeface="+mn-ea"/>
            </a:endParaRPr>
          </a:p>
          <a:p>
            <a:pPr marL="457200" lvl="1" indent="0">
              <a:buNone/>
            </a:pPr>
            <a:r>
              <a:rPr lang="zh-CN" altLang="en-US" sz="1400">
                <a:latin typeface="+mn-ea"/>
                <a:sym typeface="+mn-ea"/>
              </a:rPr>
              <a:t>          居中布局，使用的是传统的浮动法、定位法，代码相对复杂难懂，如果使用flexbox就会变得很简单。</a:t>
            </a:r>
            <a:endParaRPr lang="zh-CN" altLang="en-US" sz="1400">
              <a:latin typeface="+mn-ea"/>
              <a:sym typeface="+mn-ea"/>
            </a:endParaRPr>
          </a:p>
          <a:p>
            <a:pPr marL="457200" lvl="1" indent="0">
              <a:buNone/>
            </a:pPr>
            <a:endParaRPr lang="zh-CN" altLang="en-US" sz="1400">
              <a:latin typeface="+mn-ea"/>
            </a:endParaRPr>
          </a:p>
          <a:p>
            <a:pPr lvl="0">
              <a:buFont typeface="Wingdings" panose="05000000000000000000" charset="0"/>
              <a:buChar char="l"/>
            </a:pPr>
            <a:r>
              <a:rPr lang="zh-CN" altLang="en-US" sz="1400">
                <a:latin typeface="+mn-ea"/>
              </a:rPr>
              <a:t>命名规范（</a:t>
            </a:r>
            <a:r>
              <a:rPr lang="en-US" altLang="zh-CN" sz="1400">
                <a:latin typeface="+mn-ea"/>
              </a:rPr>
              <a:t>BEM</a:t>
            </a:r>
            <a:r>
              <a:rPr lang="zh-CN" altLang="en-US" sz="1400">
                <a:latin typeface="+mn-ea"/>
              </a:rPr>
              <a:t>）</a:t>
            </a:r>
            <a:r>
              <a:rPr lang="en-US" altLang="zh-CN" sz="1400">
                <a:latin typeface="+mn-ea"/>
              </a:rPr>
              <a:t>- 组件之间的完全解耦，不会造成命名空间的污染</a:t>
            </a:r>
            <a:r>
              <a:rPr lang="zh-CN" altLang="en-US" sz="1400">
                <a:latin typeface="+mn-ea"/>
              </a:rPr>
              <a:t>。</a:t>
            </a:r>
            <a:endParaRPr lang="zh-CN" altLang="en-US" sz="1400">
              <a:latin typeface="+mn-ea"/>
            </a:endParaRPr>
          </a:p>
          <a:p>
            <a:pPr marL="0" lvl="0" indent="0">
              <a:buNone/>
            </a:pPr>
            <a:r>
              <a:rPr lang="zh-CN" altLang="en-US" sz="1400">
                <a:latin typeface="+mn-ea"/>
              </a:rPr>
              <a:t>     </a:t>
            </a:r>
            <a:r>
              <a:rPr lang="en-US" altLang="zh-CN" sz="1400">
                <a:latin typeface="+mn-ea"/>
              </a:rPr>
              <a:t>block__element--modifier</a:t>
            </a:r>
            <a:endParaRPr lang="en-US" altLang="zh-CN" sz="1400">
              <a:latin typeface="+mn-ea"/>
            </a:endParaRPr>
          </a:p>
          <a:p>
            <a:pPr marL="0" lvl="0" indent="0">
              <a:buNone/>
            </a:pPr>
            <a:r>
              <a:rPr lang="en-US" altLang="zh-CN" sz="1400">
                <a:latin typeface="+mn-ea"/>
              </a:rPr>
              <a:t>         </a:t>
            </a:r>
            <a:r>
              <a:rPr lang="en-US" altLang="zh-CN" sz="1400">
                <a:latin typeface="+mn-ea"/>
                <a:sym typeface="+mn-ea"/>
              </a:rPr>
              <a:t>modifier</a:t>
            </a:r>
            <a:r>
              <a:rPr lang="zh-CN" altLang="en-US" sz="1400">
                <a:latin typeface="+mn-ea"/>
                <a:sym typeface="+mn-ea"/>
              </a:rPr>
              <a:t>参考值：</a:t>
            </a:r>
            <a:r>
              <a:rPr lang="en-US" altLang="zh-CN" sz="1400">
                <a:latin typeface="+mn-ea"/>
                <a:sym typeface="+mn-ea"/>
              </a:rPr>
              <a:t>disabled</a:t>
            </a:r>
            <a:r>
              <a:rPr lang="zh-CN" altLang="en-US" sz="1400">
                <a:latin typeface="+mn-ea"/>
                <a:sym typeface="+mn-ea"/>
              </a:rPr>
              <a:t>、</a:t>
            </a:r>
            <a:r>
              <a:rPr lang="en-US" altLang="zh-CN" sz="1400">
                <a:latin typeface="+mn-ea"/>
                <a:sym typeface="+mn-ea"/>
              </a:rPr>
              <a:t>active</a:t>
            </a:r>
            <a:r>
              <a:rPr lang="zh-CN" altLang="en-US" sz="1400">
                <a:latin typeface="+mn-ea"/>
                <a:sym typeface="+mn-ea"/>
              </a:rPr>
              <a:t>、</a:t>
            </a:r>
            <a:r>
              <a:rPr lang="en-US" altLang="zh-CN" sz="1400">
                <a:latin typeface="+mn-ea"/>
                <a:sym typeface="+mn-ea"/>
              </a:rPr>
              <a:t>selected</a:t>
            </a:r>
            <a:r>
              <a:rPr lang="zh-CN" altLang="en-US" sz="1400">
                <a:latin typeface="+mn-ea"/>
                <a:sym typeface="+mn-ea"/>
              </a:rPr>
              <a:t>、</a:t>
            </a:r>
            <a:r>
              <a:rPr lang="en-US" altLang="zh-CN" sz="1400">
                <a:latin typeface="+mn-ea"/>
                <a:sym typeface="+mn-ea"/>
              </a:rPr>
              <a:t>checked</a:t>
            </a:r>
            <a:r>
              <a:rPr lang="zh-CN" altLang="en-US" sz="1400">
                <a:latin typeface="+mn-ea"/>
                <a:sym typeface="+mn-ea"/>
              </a:rPr>
              <a:t>、</a:t>
            </a:r>
            <a:r>
              <a:rPr lang="en-US" altLang="zh-CN" sz="1400">
                <a:latin typeface="+mn-ea"/>
                <a:sym typeface="+mn-ea"/>
              </a:rPr>
              <a:t>highlight</a:t>
            </a:r>
            <a:r>
              <a:rPr lang="zh-CN" altLang="en-US" sz="1400">
                <a:latin typeface="+mn-ea"/>
                <a:sym typeface="+mn-ea"/>
              </a:rPr>
              <a:t>、</a:t>
            </a:r>
            <a:r>
              <a:rPr lang="en-US" altLang="zh-CN" sz="1400">
                <a:latin typeface="+mn-ea"/>
                <a:sym typeface="+mn-ea"/>
              </a:rPr>
              <a:t>fixed</a:t>
            </a:r>
            <a:r>
              <a:rPr lang="zh-CN" altLang="en-US" sz="1400">
                <a:latin typeface="+mn-ea"/>
                <a:sym typeface="+mn-ea"/>
              </a:rPr>
              <a:t>、</a:t>
            </a:r>
            <a:r>
              <a:rPr lang="en-US" altLang="zh-CN" sz="1400">
                <a:latin typeface="+mn-ea"/>
                <a:sym typeface="+mn-ea"/>
              </a:rPr>
              <a:t>size-big</a:t>
            </a:r>
            <a:r>
              <a:rPr lang="zh-CN" altLang="en-US" sz="1400">
                <a:latin typeface="+mn-ea"/>
                <a:sym typeface="+mn-ea"/>
              </a:rPr>
              <a:t>、</a:t>
            </a:r>
            <a:r>
              <a:rPr lang="en-US" altLang="zh-CN" sz="1400">
                <a:latin typeface="+mn-ea"/>
                <a:sym typeface="+mn-ea"/>
              </a:rPr>
              <a:t>size-small</a:t>
            </a:r>
            <a:r>
              <a:rPr lang="zh-CN" altLang="en-US" sz="1400">
                <a:latin typeface="+mn-ea"/>
                <a:sym typeface="+mn-ea"/>
              </a:rPr>
              <a:t>、</a:t>
            </a:r>
            <a:r>
              <a:rPr lang="en-US" altLang="zh-CN" sz="1400">
                <a:latin typeface="+mn-ea"/>
                <a:sym typeface="+mn-ea"/>
              </a:rPr>
              <a:t>color-yellow</a:t>
            </a:r>
            <a:r>
              <a:rPr lang="zh-CN" altLang="en-US" sz="1400">
                <a:latin typeface="+mn-ea"/>
                <a:sym typeface="+mn-ea"/>
              </a:rPr>
              <a:t>、</a:t>
            </a:r>
            <a:r>
              <a:rPr lang="en-US" altLang="zh-CN" sz="1400">
                <a:latin typeface="+mn-ea"/>
                <a:sym typeface="+mn-ea"/>
              </a:rPr>
              <a:t>bg-blue</a:t>
            </a:r>
            <a:r>
              <a:rPr lang="zh-CN" altLang="en-US" sz="1400">
                <a:latin typeface="+mn-ea"/>
                <a:sym typeface="+mn-ea"/>
              </a:rPr>
              <a:t>等等。</a:t>
            </a:r>
            <a:endParaRPr lang="zh-CN" altLang="en-US" sz="1400">
              <a:latin typeface="+mn-ea"/>
              <a:sym typeface="+mn-ea"/>
            </a:endParaRPr>
          </a:p>
          <a:p>
            <a:pPr marL="0" lvl="0" indent="0">
              <a:buNone/>
            </a:pPr>
            <a:r>
              <a:rPr lang="en-US" altLang="zh-CN" sz="1400">
                <a:latin typeface="+mn-ea"/>
                <a:sym typeface="+mn-ea"/>
              </a:rPr>
              <a:t>         </a:t>
            </a:r>
            <a:r>
              <a:rPr lang="zh-CN" altLang="en-US" sz="1400">
                <a:latin typeface="+mn-ea"/>
                <a:sym typeface="+mn-ea"/>
              </a:rPr>
              <a:t>使用了</a:t>
            </a:r>
            <a:r>
              <a:rPr lang="en-US" altLang="zh-CN" sz="1400">
                <a:latin typeface="+mn-ea"/>
                <a:sym typeface="+mn-ea"/>
              </a:rPr>
              <a:t>BEM</a:t>
            </a:r>
            <a:r>
              <a:rPr lang="zh-CN" altLang="en-US" sz="1400">
                <a:latin typeface="+mn-ea"/>
                <a:sym typeface="+mn-ea"/>
              </a:rPr>
              <a:t>尽量少嵌套，原则上不会出现2层以上选择器嵌套。</a:t>
            </a:r>
            <a:endParaRPr lang="zh-CN" altLang="en-US" sz="1400">
              <a:latin typeface="+mn-ea"/>
              <a:sym typeface="+mn-ea"/>
            </a:endParaRPr>
          </a:p>
          <a:p>
            <a:pPr marL="0" lvl="0" indent="0">
              <a:buNone/>
            </a:pPr>
            <a:endParaRPr lang="en-US" altLang="zh-CN" sz="1400">
              <a:latin typeface="+mn-ea"/>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25625"/>
            <a:ext cx="10515600" cy="4351338"/>
          </a:xfrm>
        </p:spPr>
        <p:txBody>
          <a:bodyPr/>
          <a:p>
            <a:pPr marL="0" lvl="0" indent="0" algn="l">
              <a:lnSpc>
                <a:spcPct val="130000"/>
              </a:lnSpc>
              <a:buNone/>
            </a:pPr>
            <a:endParaRPr lang="zh-CN" sz="1630">
              <a:latin typeface="+mn-ea"/>
              <a:sym typeface="+mn-ea"/>
            </a:endParaRPr>
          </a:p>
          <a:p>
            <a:pPr marL="514350" lvl="0" indent="-514350" algn="l">
              <a:lnSpc>
                <a:spcPct val="130000"/>
              </a:lnSpc>
              <a:buAutoNum type="arabicPeriod"/>
            </a:pPr>
            <a:r>
              <a:rPr lang="zh-CN" sz="1625">
                <a:latin typeface="+mn-ea"/>
                <a:sym typeface="+mn-ea"/>
              </a:rPr>
              <a:t>文档流和脱离文档流</a:t>
            </a:r>
            <a:endParaRPr lang="zh-CN" sz="1630">
              <a:latin typeface="+mn-ea"/>
              <a:sym typeface="+mn-ea"/>
            </a:endParaRPr>
          </a:p>
          <a:p>
            <a:pPr marL="514350" lvl="0" indent="-514350" algn="l">
              <a:lnSpc>
                <a:spcPct val="130000"/>
              </a:lnSpc>
              <a:buAutoNum type="arabicPeriod"/>
            </a:pPr>
            <a:r>
              <a:rPr lang="zh-CN" sz="1625">
                <a:latin typeface="+mn-ea"/>
                <a:sym typeface="+mn-ea"/>
              </a:rPr>
              <a:t>流体布局和 div 的 width: 100%</a:t>
            </a:r>
            <a:endParaRPr lang="zh-CN" sz="1630">
              <a:latin typeface="+mn-ea"/>
              <a:sym typeface="+mn-ea"/>
            </a:endParaRPr>
          </a:p>
          <a:p>
            <a:pPr marL="514350" lvl="0" indent="-514350" algn="l">
              <a:lnSpc>
                <a:spcPct val="130000"/>
              </a:lnSpc>
              <a:buAutoNum type="arabicPeriod"/>
            </a:pPr>
            <a:r>
              <a:rPr lang="zh-CN" sz="1625">
                <a:latin typeface="+mn-ea"/>
                <a:sym typeface="+mn-ea"/>
              </a:rPr>
              <a:t>position: absolute 的“相对特性”</a:t>
            </a:r>
            <a:endParaRPr lang="zh-CN" sz="1630">
              <a:latin typeface="+mn-ea"/>
              <a:sym typeface="+mn-ea"/>
            </a:endParaRPr>
          </a:p>
          <a:p>
            <a:pPr marL="514350" lvl="0" indent="-514350" algn="l">
              <a:lnSpc>
                <a:spcPct val="130000"/>
              </a:lnSpc>
              <a:buAutoNum type="arabicPeriod"/>
            </a:pPr>
            <a:r>
              <a:rPr lang="zh-CN" sz="1625">
                <a:latin typeface="+mn-ea"/>
                <a:sym typeface="+mn-ea"/>
              </a:rPr>
              <a:t>定位里的“父元素”</a:t>
            </a:r>
            <a:endParaRPr lang="en-US" altLang="zh-CN" sz="1630">
              <a:latin typeface="+mn-ea"/>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
        <p:nvSpPr>
          <p:cNvPr id="4" name="标题 3"/>
          <p:cNvSpPr/>
          <p:nvPr>
            <p:ph type="title"/>
          </p:nvPr>
        </p:nvSpPr>
        <p:spPr/>
        <p:txBody>
          <a:bodyPr/>
          <a:p>
            <a:r>
              <a:rPr lang="zh-CN" altLang="en-US">
                <a:latin typeface="+mn-ea"/>
                <a:sym typeface="+mn-ea"/>
              </a:rPr>
              <a:t>布局的相关的规范 </a:t>
            </a:r>
            <a:r>
              <a:rPr lang="en-US" altLang="zh-CN" sz="2400">
                <a:latin typeface="+mn-ea"/>
                <a:sym typeface="+mn-ea"/>
              </a:rPr>
              <a:t>css2.1</a:t>
            </a:r>
            <a:endParaRPr lang="en-US" altLang="zh-CN" sz="2400">
              <a:latin typeface="+mn-ea"/>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文档流和脱离文档流</a:t>
            </a:r>
            <a:endParaRPr lang="zh-CN" altLang="en-US"/>
          </a:p>
        </p:txBody>
      </p:sp>
      <p:sp>
        <p:nvSpPr>
          <p:cNvPr id="3" name="内容占位符 2"/>
          <p:cNvSpPr>
            <a:spLocks noGrp="1"/>
          </p:cNvSpPr>
          <p:nvPr>
            <p:ph idx="1"/>
          </p:nvPr>
        </p:nvSpPr>
        <p:spPr>
          <a:xfrm>
            <a:off x="838200" y="1825625"/>
            <a:ext cx="10515600" cy="4605655"/>
          </a:xfrm>
        </p:spPr>
        <p:txBody>
          <a:bodyPr>
            <a:normAutofit/>
          </a:bodyPr>
          <a:p>
            <a:pPr>
              <a:buFont typeface="Wingdings" panose="05000000000000000000" charset="0"/>
              <a:buChar char="l"/>
            </a:pPr>
            <a:r>
              <a:rPr lang="zh-CN" sz="1400">
                <a:latin typeface="+mn-ea"/>
                <a:sym typeface="+mn-ea"/>
              </a:rPr>
              <a:t>文档流 </a:t>
            </a:r>
            <a:r>
              <a:rPr lang="en-US" altLang="zh-CN" sz="1400">
                <a:latin typeface="+mn-ea"/>
                <a:sym typeface="+mn-ea"/>
              </a:rPr>
              <a:t>- 常规流（Normal flow</a:t>
            </a:r>
            <a:r>
              <a:rPr lang="zh-CN" altLang="en-US" sz="1400">
                <a:latin typeface="+mn-ea"/>
                <a:sym typeface="+mn-ea"/>
              </a:rPr>
              <a:t>）</a:t>
            </a:r>
            <a:endParaRPr lang="zh-CN" altLang="en-US" sz="1400">
              <a:latin typeface="+mn-ea"/>
              <a:sym typeface="+mn-ea"/>
            </a:endParaRPr>
          </a:p>
          <a:p>
            <a:pPr lvl="1"/>
            <a:r>
              <a:rPr lang="en-US" altLang="zh-CN" sz="1400">
                <a:latin typeface="+mn-ea"/>
                <a:sym typeface="+mn-ea"/>
              </a:rPr>
              <a:t>常规流中的盒属于一个格式化上下文，可能是块或是行内（格式化上下文），但不能两者都是。</a:t>
            </a:r>
            <a:endParaRPr lang="en-US" altLang="zh-CN" sz="1400">
              <a:latin typeface="+mn-ea"/>
              <a:sym typeface="+mn-ea"/>
            </a:endParaRPr>
          </a:p>
          <a:p>
            <a:pPr lvl="1"/>
            <a:r>
              <a:rPr lang="en-US" altLang="zh-CN" sz="1400">
                <a:latin typeface="+mn-ea"/>
                <a:sym typeface="+mn-ea"/>
              </a:rPr>
              <a:t>CSS 2.1中，一个盒可能会根据三种定位方案来布局：</a:t>
            </a:r>
            <a:endParaRPr lang="en-US" altLang="zh-CN" sz="1400">
              <a:latin typeface="+mn-ea"/>
              <a:sym typeface="+mn-ea"/>
            </a:endParaRPr>
          </a:p>
          <a:p>
            <a:pPr lvl="2">
              <a:lnSpc>
                <a:spcPct val="110000"/>
              </a:lnSpc>
              <a:buAutoNum type="arabicPeriod"/>
            </a:pPr>
            <a:r>
              <a:rPr lang="en-US" altLang="zh-CN" sz="1400">
                <a:latin typeface="+mn-ea"/>
                <a:sym typeface="+mn-ea"/>
              </a:rPr>
              <a:t>常规流 - CSS 2.1中，常规流包括块级盒的块格式化（block formatting），行内级盒的行内格式化和块级与行内级盒的相对定位</a:t>
            </a:r>
            <a:r>
              <a:rPr lang="zh-CN" altLang="en-US" sz="1400">
                <a:latin typeface="+mn-ea"/>
                <a:sym typeface="+mn-ea"/>
              </a:rPr>
              <a:t>。</a:t>
            </a:r>
            <a:endParaRPr lang="zh-CN" altLang="en-US" sz="1400">
              <a:latin typeface="+mn-ea"/>
              <a:sym typeface="+mn-ea"/>
            </a:endParaRPr>
          </a:p>
          <a:p>
            <a:pPr lvl="2">
              <a:lnSpc>
                <a:spcPct val="110000"/>
              </a:lnSpc>
              <a:buAutoNum type="arabicPeriod"/>
            </a:pPr>
            <a:r>
              <a:rPr lang="en-US" altLang="zh-CN" sz="1400">
                <a:latin typeface="+mn-ea"/>
                <a:sym typeface="+mn-ea"/>
              </a:rPr>
              <a:t>浮动 - 在浮动模型中，盒先根据常规流来放置，然后从常规流中取出来并尽可能远地向左或向右移动。其它内容可能沿着浮动（盒）的一侧排列（Content may flow along the side of a float）</a:t>
            </a:r>
            <a:r>
              <a:rPr lang="zh-CN" altLang="en-US" sz="1400">
                <a:latin typeface="+mn-ea"/>
                <a:sym typeface="+mn-ea"/>
              </a:rPr>
              <a:t>。</a:t>
            </a:r>
            <a:endParaRPr lang="zh-CN" altLang="en-US" sz="1400">
              <a:latin typeface="+mn-ea"/>
              <a:sym typeface="+mn-ea"/>
            </a:endParaRPr>
          </a:p>
          <a:p>
            <a:pPr lvl="2">
              <a:lnSpc>
                <a:spcPct val="110000"/>
              </a:lnSpc>
              <a:buAutoNum type="arabicPeriod"/>
            </a:pPr>
            <a:r>
              <a:rPr lang="en-US" altLang="zh-CN" sz="1400">
                <a:latin typeface="+mn-ea"/>
                <a:sym typeface="+mn-ea"/>
              </a:rPr>
              <a:t>绝对定位 - 在绝对定位模型中，一个盒会从常规流中全部移除（它不会影响后面的兄弟元素）并根据包含块确定位置</a:t>
            </a:r>
            <a:r>
              <a:rPr lang="zh-CN" altLang="en-US" sz="1400">
                <a:latin typeface="+mn-ea"/>
                <a:sym typeface="+mn-ea"/>
              </a:rPr>
              <a:t>。</a:t>
            </a:r>
            <a:endParaRPr lang="zh-CN" altLang="en-US" sz="1400">
              <a:latin typeface="+mn-ea"/>
              <a:sym typeface="+mn-ea"/>
            </a:endParaRPr>
          </a:p>
          <a:p>
            <a:pPr marL="914400" lvl="2" indent="0">
              <a:buNone/>
            </a:pPr>
            <a:endParaRPr lang="zh-CN" altLang="en-US" sz="1400">
              <a:latin typeface="+mn-ea"/>
              <a:sym typeface="+mn-ea"/>
            </a:endParaRPr>
          </a:p>
          <a:p>
            <a:pPr lvl="0">
              <a:buFont typeface="Wingdings" panose="05000000000000000000" charset="0"/>
              <a:buChar char="l"/>
            </a:pPr>
            <a:r>
              <a:rPr lang="zh-CN" sz="1400">
                <a:latin typeface="+mn-ea"/>
                <a:sym typeface="+mn-ea"/>
              </a:rPr>
              <a:t>脱离文档流</a:t>
            </a:r>
            <a:endParaRPr lang="zh-CN" altLang="en-US" sz="1960">
              <a:latin typeface="+mn-ea"/>
              <a:sym typeface="+mn-ea"/>
            </a:endParaRPr>
          </a:p>
          <a:p>
            <a:pPr lvl="1">
              <a:lnSpc>
                <a:spcPct val="120000"/>
              </a:lnSpc>
            </a:pPr>
            <a:r>
              <a:rPr lang="zh-CN" altLang="en-US" sz="1400">
                <a:latin typeface="+mn-ea"/>
                <a:sym typeface="+mn-ea"/>
              </a:rPr>
              <a:t>如果一个元素是浮动的，绝对定位的或者是根元素，它就叫流外（out of flow）（元素）。如果一个元素不是流外的，就叫流内（in-flow）（元素）。</a:t>
            </a:r>
            <a:endParaRPr lang="zh-CN" altLang="en-US" sz="1400">
              <a:latin typeface="+mn-ea"/>
              <a:sym typeface="+mn-ea"/>
            </a:endParaRPr>
          </a:p>
          <a:p>
            <a:pPr lvl="1">
              <a:lnSpc>
                <a:spcPct val="120000"/>
              </a:lnSpc>
            </a:pPr>
            <a:r>
              <a:rPr lang="en-US" altLang="zh-CN" sz="1400">
                <a:latin typeface="+mn-ea"/>
                <a:sym typeface="+mn-ea"/>
              </a:rPr>
              <a:t>float </a:t>
            </a:r>
            <a:r>
              <a:rPr lang="zh-CN" altLang="en-US" sz="1400">
                <a:latin typeface="+mn-ea"/>
                <a:sym typeface="+mn-ea"/>
              </a:rPr>
              <a:t>与 </a:t>
            </a:r>
            <a:r>
              <a:rPr lang="en-US" altLang="zh-CN" sz="1400">
                <a:latin typeface="+mn-ea"/>
                <a:sym typeface="+mn-ea"/>
              </a:rPr>
              <a:t>position </a:t>
            </a:r>
            <a:r>
              <a:rPr lang="zh-CN" altLang="en-US" sz="1400">
                <a:latin typeface="+mn-ea"/>
                <a:sym typeface="+mn-ea"/>
              </a:rPr>
              <a:t>脱离文档流对比：</a:t>
            </a:r>
            <a:r>
              <a:rPr lang="en-US" altLang="zh-CN" sz="1400">
                <a:latin typeface="+mn-ea"/>
                <a:sym typeface="+mn-ea"/>
              </a:rPr>
              <a:t>(flow\out-of-flow.html)</a:t>
            </a:r>
            <a:endParaRPr lang="en-US" altLang="zh-CN" sz="1400">
              <a:latin typeface="+mn-ea"/>
              <a:sym typeface="+mn-ea"/>
            </a:endParaRPr>
          </a:p>
          <a:p>
            <a:pPr lvl="1">
              <a:lnSpc>
                <a:spcPct val="120000"/>
              </a:lnSpc>
            </a:pPr>
            <a:endParaRPr lang="en-US" altLang="zh-CN" sz="1400">
              <a:latin typeface="+mn-ea"/>
              <a:sym typeface="+mn-ea"/>
            </a:endParaRPr>
          </a:p>
          <a:p>
            <a:pPr lvl="0">
              <a:buFont typeface="Wingdings" panose="05000000000000000000" charset="0"/>
              <a:buChar char="l"/>
            </a:pPr>
            <a:r>
              <a:rPr lang="zh-CN" sz="1400">
                <a:latin typeface="+mn-ea"/>
                <a:sym typeface="+mn-ea"/>
              </a:rPr>
              <a:t>文档流作用原理是什么？</a:t>
            </a:r>
            <a:endParaRPr lang="zh-CN" sz="1400">
              <a:latin typeface="+mn-ea"/>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文档流作用原理 </a:t>
            </a:r>
            <a:r>
              <a:rPr lang="en-US" altLang="zh-CN">
                <a:sym typeface="+mn-ea"/>
              </a:rPr>
              <a:t>- </a:t>
            </a:r>
            <a:r>
              <a:rPr lang="en-US" altLang="zh-CN"/>
              <a:t>BFC</a:t>
            </a:r>
            <a:r>
              <a:rPr lang="zh-CN" altLang="en-US"/>
              <a:t>和</a:t>
            </a:r>
            <a:r>
              <a:rPr lang="en-US" altLang="zh-CN"/>
              <a:t>IFC</a:t>
            </a:r>
            <a:endParaRPr lang="en-US" altLang="zh-CN"/>
          </a:p>
        </p:txBody>
      </p:sp>
      <p:sp>
        <p:nvSpPr>
          <p:cNvPr id="3" name="内容占位符 2"/>
          <p:cNvSpPr>
            <a:spLocks noGrp="1"/>
          </p:cNvSpPr>
          <p:nvPr>
            <p:ph idx="1"/>
          </p:nvPr>
        </p:nvSpPr>
        <p:spPr>
          <a:xfrm>
            <a:off x="838200" y="1825625"/>
            <a:ext cx="10515600" cy="4650105"/>
          </a:xfrm>
        </p:spPr>
        <p:txBody>
          <a:bodyPr>
            <a:normAutofit fontScale="90000" lnSpcReduction="20000"/>
          </a:bodyPr>
          <a:p>
            <a:pPr algn="l">
              <a:spcBef>
                <a:spcPts val="500"/>
              </a:spcBef>
              <a:buFont typeface="Wingdings" panose="05000000000000000000" charset="0"/>
              <a:buChar char="l"/>
            </a:pPr>
            <a:r>
              <a:rPr lang="en-US" altLang="zh-CN" sz="1400">
                <a:latin typeface="+mn-ea"/>
                <a:sym typeface="+mn-ea"/>
              </a:rPr>
              <a:t>BFC - 块级格式化上下文</a:t>
            </a:r>
            <a:endParaRPr lang="zh-CN" altLang="en-US" sz="1400">
              <a:latin typeface="+mn-ea"/>
              <a:sym typeface="+mn-ea"/>
            </a:endParaRPr>
          </a:p>
          <a:p>
            <a:pPr lvl="2" algn="l"/>
            <a:endParaRPr lang="en-US" altLang="zh-CN" sz="1400">
              <a:latin typeface="+mn-ea"/>
              <a:sym typeface="+mn-ea"/>
            </a:endParaRPr>
          </a:p>
          <a:p>
            <a:pPr lvl="1" algn="l">
              <a:lnSpc>
                <a:spcPct val="100000"/>
              </a:lnSpc>
            </a:pPr>
            <a:r>
              <a:rPr lang="en-US" altLang="zh-CN" sz="1400">
                <a:latin typeface="+mn-ea"/>
                <a:sym typeface="+mn-ea"/>
              </a:rPr>
              <a:t>在BFC中，盒在垂直方向一个接一个地放置，从包含块的顶部开始。两个兄弟盒之间的垂直距离由'margin'属性决定。同一个BFC中的相邻块级盒之间的垂直外边距会合并。</a:t>
            </a:r>
            <a:endParaRPr lang="en-US" altLang="zh-CN" sz="1400">
              <a:latin typeface="+mn-ea"/>
              <a:sym typeface="+mn-ea"/>
            </a:endParaRPr>
          </a:p>
          <a:p>
            <a:pPr lvl="1" algn="l"/>
            <a:endParaRPr lang="en-US" altLang="zh-CN" sz="1400">
              <a:latin typeface="+mn-ea"/>
              <a:sym typeface="+mn-ea"/>
            </a:endParaRPr>
          </a:p>
          <a:p>
            <a:pPr lvl="1" algn="l">
              <a:spcBef>
                <a:spcPts val="500"/>
              </a:spcBef>
            </a:pPr>
            <a:r>
              <a:rPr lang="en-US" altLang="zh-CN" sz="1400">
                <a:latin typeface="+mn-ea"/>
                <a:sym typeface="+mn-ea"/>
              </a:rPr>
              <a:t>什么时候会触发 BFC</a:t>
            </a:r>
            <a:endParaRPr lang="en-US" altLang="zh-CN" sz="1400">
              <a:latin typeface="+mn-ea"/>
              <a:sym typeface="+mn-ea"/>
            </a:endParaRPr>
          </a:p>
          <a:p>
            <a:pPr lvl="2" algn="l"/>
            <a:r>
              <a:rPr lang="en-US" altLang="zh-CN" sz="1400">
                <a:latin typeface="+mn-ea"/>
                <a:sym typeface="+mn-ea"/>
              </a:rPr>
              <a:t>&lt;html&gt;根元素；</a:t>
            </a:r>
            <a:endParaRPr lang="en-US" altLang="zh-CN" sz="1400">
              <a:latin typeface="+mn-ea"/>
              <a:sym typeface="+mn-ea"/>
            </a:endParaRPr>
          </a:p>
          <a:p>
            <a:pPr lvl="2" algn="l"/>
            <a:r>
              <a:rPr lang="en-US" altLang="zh-CN" sz="1400">
                <a:latin typeface="+mn-ea"/>
                <a:sym typeface="+mn-ea"/>
              </a:rPr>
              <a:t>float 的值不为 none；</a:t>
            </a:r>
            <a:endParaRPr lang="en-US" altLang="zh-CN" sz="1400">
              <a:latin typeface="+mn-ea"/>
              <a:sym typeface="+mn-ea"/>
            </a:endParaRPr>
          </a:p>
          <a:p>
            <a:pPr lvl="2" algn="l"/>
            <a:r>
              <a:rPr lang="en-US" altLang="zh-CN" sz="1400">
                <a:latin typeface="+mn-ea"/>
                <a:sym typeface="+mn-ea"/>
              </a:rPr>
              <a:t>overflow 的值为 auto、 scroll 或 hidden；</a:t>
            </a:r>
            <a:endParaRPr lang="en-US" altLang="zh-CN" sz="1400">
              <a:latin typeface="+mn-ea"/>
              <a:sym typeface="+mn-ea"/>
            </a:endParaRPr>
          </a:p>
          <a:p>
            <a:pPr lvl="2" algn="l"/>
            <a:r>
              <a:rPr lang="en-US" altLang="zh-CN" sz="1400">
                <a:latin typeface="+mn-ea"/>
                <a:sym typeface="+mn-ea"/>
              </a:rPr>
              <a:t>display 的值为 table-cell、 table-caption 和 inline-block 中的任何一个；</a:t>
            </a:r>
            <a:endParaRPr lang="en-US" altLang="zh-CN" sz="1400">
              <a:latin typeface="+mn-ea"/>
              <a:sym typeface="+mn-ea"/>
            </a:endParaRPr>
          </a:p>
          <a:p>
            <a:pPr lvl="2" algn="l"/>
            <a:r>
              <a:rPr lang="en-US" altLang="zh-CN" sz="1400">
                <a:latin typeface="+mn-ea"/>
                <a:sym typeface="+mn-ea"/>
              </a:rPr>
              <a:t>position 的值不为 relative 和 static。</a:t>
            </a:r>
            <a:endParaRPr lang="en-US" altLang="zh-CN" sz="1400">
              <a:latin typeface="+mn-ea"/>
              <a:sym typeface="+mn-ea"/>
            </a:endParaRPr>
          </a:p>
          <a:p>
            <a:pPr lvl="1" algn="l"/>
            <a:endParaRPr lang="en-US" altLang="zh-CN" sz="1400">
              <a:latin typeface="+mn-ea"/>
              <a:sym typeface="+mn-ea"/>
            </a:endParaRPr>
          </a:p>
          <a:p>
            <a:pPr lvl="1" algn="l"/>
            <a:r>
              <a:rPr lang="en-US" altLang="zh-CN" sz="1400">
                <a:latin typeface="+mn-ea"/>
                <a:sym typeface="+mn-ea"/>
              </a:rPr>
              <a:t>CSS 世界的结界</a:t>
            </a:r>
            <a:endParaRPr lang="en-US" altLang="zh-CN" sz="1400">
              <a:latin typeface="+mn-ea"/>
              <a:sym typeface="+mn-ea"/>
            </a:endParaRPr>
          </a:p>
          <a:p>
            <a:pPr lvl="2" algn="l"/>
            <a:r>
              <a:rPr lang="en-US" altLang="zh-CN" sz="1400">
                <a:latin typeface="+mn-ea"/>
                <a:sym typeface="+mn-ea"/>
              </a:rPr>
              <a:t>如果一个元素具有 BFC，内部子元素再怎么翻江倒海、翻云覆雨，都不会影响外部的元素。 </a:t>
            </a:r>
            <a:endParaRPr lang="en-US" altLang="zh-CN" sz="1400">
              <a:latin typeface="+mn-ea"/>
              <a:sym typeface="+mn-ea"/>
            </a:endParaRPr>
          </a:p>
          <a:p>
            <a:pPr lvl="2" algn="l"/>
            <a:r>
              <a:rPr lang="en-US" altLang="zh-CN" sz="1400">
                <a:latin typeface="+mn-ea"/>
                <a:sym typeface="+mn-ea"/>
              </a:rPr>
              <a:t>清除浮动（overflow：hidden）</a:t>
            </a:r>
            <a:endParaRPr lang="zh-CN" altLang="en-US" sz="1165">
              <a:latin typeface="+mn-ea"/>
              <a:sym typeface="+mn-ea"/>
            </a:endParaRPr>
          </a:p>
          <a:p>
            <a:pPr lvl="1" algn="l">
              <a:buAutoNum type="arabicPeriod"/>
            </a:pPr>
            <a:endParaRPr lang="en-US" altLang="zh-CN" sz="1400">
              <a:latin typeface="+mn-ea"/>
              <a:sym typeface="+mn-ea"/>
            </a:endParaRPr>
          </a:p>
          <a:p>
            <a:pPr algn="l">
              <a:spcBef>
                <a:spcPts val="500"/>
              </a:spcBef>
              <a:buFont typeface="Wingdings" panose="05000000000000000000" charset="0"/>
              <a:buChar char="l"/>
            </a:pPr>
            <a:r>
              <a:rPr lang="en-US" altLang="zh-CN" sz="1400">
                <a:latin typeface="+mn-ea"/>
                <a:sym typeface="+mn-ea"/>
              </a:rPr>
              <a:t>IFC - 行内格式化上下文</a:t>
            </a:r>
            <a:endParaRPr lang="en-US" altLang="zh-CN" sz="1400">
              <a:latin typeface="+mn-ea"/>
              <a:sym typeface="+mn-ea"/>
            </a:endParaRPr>
          </a:p>
          <a:p>
            <a:pPr algn="l">
              <a:spcBef>
                <a:spcPts val="500"/>
              </a:spcBef>
            </a:pPr>
            <a:endParaRPr lang="en-US" altLang="zh-CN" sz="1400">
              <a:latin typeface="+mn-ea"/>
              <a:sym typeface="+mn-ea"/>
            </a:endParaRPr>
          </a:p>
          <a:p>
            <a:pPr lvl="1" algn="l"/>
            <a:r>
              <a:rPr lang="en-US" altLang="zh-CN" sz="1400">
                <a:latin typeface="+mn-ea"/>
                <a:sym typeface="+mn-ea"/>
              </a:rPr>
              <a:t>如何创建IFC：？常规流中的盒属于一个格式化上下文，可能是块或是行内（格式化上下文），但不能两者都是。</a:t>
            </a:r>
            <a:endParaRPr lang="en-US" altLang="zh-CN" sz="1400">
              <a:latin typeface="+mn-ea"/>
              <a:sym typeface="+mn-ea"/>
            </a:endParaRPr>
          </a:p>
          <a:p>
            <a:pPr lvl="1" algn="l"/>
            <a:endParaRPr lang="en-US" altLang="zh-CN" sz="1400">
              <a:latin typeface="+mn-ea"/>
              <a:sym typeface="+mn-ea"/>
            </a:endParaRPr>
          </a:p>
          <a:p>
            <a:pPr lvl="1" algn="l">
              <a:lnSpc>
                <a:spcPct val="100000"/>
              </a:lnSpc>
            </a:pPr>
            <a:r>
              <a:rPr lang="en-US" altLang="zh-CN" sz="1400">
                <a:latin typeface="+mn-ea"/>
              </a:rPr>
              <a:t>在行内格式化上下文中，盒是从包含块的顶部开始一个挨一个水平放置的。这些盒之间的水平外边距，边框和内边距都有效。盒可能会以不同的方式垂直对齐：以它们的底部或者顶部对齐，或者以它们里面的文本的基线对齐。包含来自同一行的盒的矩形区域叫做行框。</a:t>
            </a:r>
            <a:endParaRPr lang="en-US" altLang="zh-CN" sz="140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流体布局</a:t>
            </a:r>
            <a:endParaRPr lang="zh-CN" altLang="en-US"/>
          </a:p>
        </p:txBody>
      </p:sp>
      <p:sp>
        <p:nvSpPr>
          <p:cNvPr id="3" name="内容占位符 2"/>
          <p:cNvSpPr>
            <a:spLocks noGrp="1"/>
          </p:cNvSpPr>
          <p:nvPr>
            <p:ph idx="1"/>
          </p:nvPr>
        </p:nvSpPr>
        <p:spPr>
          <a:xfrm>
            <a:off x="838200" y="1825625"/>
            <a:ext cx="10515600" cy="4814570"/>
          </a:xfrm>
        </p:spPr>
        <p:txBody>
          <a:bodyPr>
            <a:normAutofit lnSpcReduction="10000"/>
          </a:bodyPr>
          <a:p>
            <a:pPr>
              <a:buFont typeface="Wingdings" panose="05000000000000000000" charset="0"/>
              <a:buChar char="l"/>
            </a:pPr>
            <a:r>
              <a:rPr lang="zh-CN" altLang="en-US" sz="1400"/>
              <a:t>流体布局</a:t>
            </a:r>
            <a:endParaRPr lang="zh-CN" altLang="en-US" sz="1400"/>
          </a:p>
          <a:p>
            <a:pPr lvl="1"/>
            <a:r>
              <a:rPr lang="zh-CN" altLang="en-US" sz="1200"/>
              <a:t>利用元素“流”的特性实现的各类布局效果。因为“流”本身具有自适应特性，所以“流体布局”往往都是具有自适应性的。但是，“流体布局”并不等同于“自适应布局”。</a:t>
            </a:r>
            <a:endParaRPr lang="zh-CN" altLang="en-US" sz="1400"/>
          </a:p>
          <a:p>
            <a:pPr>
              <a:buFont typeface="Wingdings" panose="05000000000000000000" charset="0"/>
              <a:buChar char="l"/>
            </a:pPr>
            <a:r>
              <a:rPr lang="zh-CN" altLang="en-US" sz="1400">
                <a:sym typeface="+mn-ea"/>
              </a:rPr>
              <a:t>自适应布局</a:t>
            </a:r>
            <a:endParaRPr lang="zh-CN" altLang="en-US" sz="1400">
              <a:sym typeface="+mn-ea"/>
            </a:endParaRPr>
          </a:p>
          <a:p>
            <a:pPr lvl="1"/>
            <a:r>
              <a:rPr lang="zh-CN" altLang="en-US" sz="1200"/>
              <a:t>具有自适应特性的一类布局的统称，“流体布局”要狭窄得多。例如，表格布局也可以设置为 100%自适应，但表格和“流”不是一路的，并不属于“流体布局”。</a:t>
            </a:r>
            <a:endParaRPr lang="zh-CN" altLang="en-US" sz="1400"/>
          </a:p>
          <a:p>
            <a:pPr>
              <a:buFont typeface="Wingdings" panose="05000000000000000000" charset="0"/>
              <a:buChar char="l"/>
            </a:pPr>
            <a:r>
              <a:rPr lang="zh-CN" altLang="en-US" sz="1400">
                <a:sym typeface="+mn-ea"/>
              </a:rPr>
              <a:t>砌砖式布局</a:t>
            </a: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sym typeface="+mn-ea"/>
            </a:endParaRPr>
          </a:p>
          <a:p>
            <a:pPr marL="0" indent="0">
              <a:buNone/>
            </a:pPr>
            <a:endParaRPr lang="zh-CN" altLang="en-US" sz="1200"/>
          </a:p>
          <a:p>
            <a:pPr marL="0" indent="0">
              <a:buNone/>
            </a:pPr>
            <a:endParaRPr lang="zh-CN" altLang="en-US" sz="1200">
              <a:sym typeface="+mn-ea"/>
            </a:endParaRPr>
          </a:p>
          <a:p>
            <a:pPr marL="0" indent="0">
              <a:buNone/>
            </a:pPr>
            <a:endParaRPr lang="zh-CN" altLang="en-US" sz="1200">
              <a:sym typeface="+mn-ea"/>
            </a:endParaRPr>
          </a:p>
        </p:txBody>
      </p:sp>
      <p:pic>
        <p:nvPicPr>
          <p:cNvPr id="5" name="图片 4"/>
          <p:cNvPicPr>
            <a:picLocks noChangeAspect="1"/>
          </p:cNvPicPr>
          <p:nvPr/>
        </p:nvPicPr>
        <p:blipFill>
          <a:blip r:embed="rId1"/>
          <a:stretch>
            <a:fillRect/>
          </a:stretch>
        </p:blipFill>
        <p:spPr>
          <a:xfrm>
            <a:off x="3615055" y="3693795"/>
            <a:ext cx="4961890" cy="2190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砖式布局的缺点</a:t>
            </a:r>
            <a:endParaRPr lang="zh-CN" altLang="en-US"/>
          </a:p>
        </p:txBody>
      </p:sp>
      <p:sp>
        <p:nvSpPr>
          <p:cNvPr id="3" name="内容占位符 2"/>
          <p:cNvSpPr>
            <a:spLocks noGrp="1"/>
          </p:cNvSpPr>
          <p:nvPr>
            <p:ph idx="1"/>
          </p:nvPr>
        </p:nvSpPr>
        <p:spPr>
          <a:xfrm>
            <a:off x="838200" y="1825625"/>
            <a:ext cx="10515600" cy="4540885"/>
          </a:xfrm>
        </p:spPr>
        <p:txBody>
          <a:bodyPr>
            <a:normAutofit lnSpcReduction="10000"/>
          </a:bodyPr>
          <a:p>
            <a:pPr>
              <a:buFont typeface="Wingdings" panose="05000000000000000000" charset="0"/>
              <a:buChar char="l"/>
            </a:pPr>
            <a:r>
              <a:rPr lang="zh-CN" altLang="en-US" sz="1400"/>
              <a:t>砌砖头式的布局方式就像妙脆角，一碰就碎，主要在于其缺少弹性。</a:t>
            </a:r>
            <a:endParaRPr lang="zh-CN" altLang="en-US" sz="1400"/>
          </a:p>
          <a:p>
            <a:pPr>
              <a:buFont typeface="Wingdings" panose="05000000000000000000" charset="0"/>
              <a:buChar char="l"/>
            </a:pPr>
            <a:r>
              <a:rPr lang="zh-CN" altLang="en-US" sz="1400"/>
              <a:t>举个例子，一旦某个元素的高度变高了，则下面的元素就可能发生不愿看到的布局错位，抑或是日后我们需要增加某个元素的宽度，则牵一发而动全身，其他元素也必须跟着调整，否则样式必乱，也就是说布局的容错性很糟糕。</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pPr>
              <a:buFont typeface="Wingdings" panose="05000000000000000000" charset="0"/>
              <a:buChar char="l"/>
            </a:pPr>
            <a:r>
              <a:rPr lang="zh-CN" altLang="en-US" sz="1400">
                <a:sym typeface="+mn-ea"/>
              </a:rPr>
              <a:t>结论：浮动是魔鬼，少砌砖头、少浮动，要更多地去挖掘 CSS 世界本身的“流动性”和“自适应性”，以构建能够适用于各种环境的高质量的网页布局。</a:t>
            </a:r>
            <a:endParaRPr lang="zh-CN" altLang="en-US" sz="1400">
              <a:sym typeface="+mn-ea"/>
            </a:endParaRPr>
          </a:p>
          <a:p>
            <a:pPr>
              <a:buFont typeface="Wingdings" panose="05000000000000000000" charset="0"/>
              <a:buChar char="l"/>
            </a:pPr>
            <a:r>
              <a:rPr lang="en-US" altLang="zh-CN" sz="1400">
                <a:sym typeface="+mn-ea"/>
              </a:rPr>
              <a:t>width: auto </a:t>
            </a:r>
            <a:r>
              <a:rPr lang="zh-CN" altLang="en-US" sz="1400">
                <a:sym typeface="+mn-ea"/>
              </a:rPr>
              <a:t>、</a:t>
            </a:r>
            <a:r>
              <a:rPr lang="en-US" altLang="zh-CN" sz="1400">
                <a:sym typeface="+mn-ea"/>
              </a:rPr>
              <a:t>width: 100%</a:t>
            </a:r>
            <a:r>
              <a:rPr lang="zh-CN" altLang="en-US" sz="1400">
                <a:sym typeface="+mn-ea"/>
              </a:rPr>
              <a:t>、流体布局的联系？</a:t>
            </a:r>
            <a:endParaRPr lang="zh-CN" altLang="en-US" sz="1400"/>
          </a:p>
        </p:txBody>
      </p:sp>
      <p:pic>
        <p:nvPicPr>
          <p:cNvPr id="4" name="图片 3"/>
          <p:cNvPicPr>
            <a:picLocks noChangeAspect="1"/>
          </p:cNvPicPr>
          <p:nvPr/>
        </p:nvPicPr>
        <p:blipFill>
          <a:blip r:embed="rId1"/>
          <a:stretch>
            <a:fillRect/>
          </a:stretch>
        </p:blipFill>
        <p:spPr>
          <a:xfrm>
            <a:off x="3782060" y="2614930"/>
            <a:ext cx="4028440" cy="28136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width: auto</a:t>
            </a:r>
            <a:r>
              <a:rPr lang="zh-CN" altLang="en-US"/>
              <a:t>与</a:t>
            </a:r>
            <a:r>
              <a:rPr lang="en-US" altLang="zh-CN"/>
              <a:t>width: 100%</a:t>
            </a:r>
            <a:endParaRPr lang="zh-CN" altLang="en-US"/>
          </a:p>
        </p:txBody>
      </p:sp>
      <p:pic>
        <p:nvPicPr>
          <p:cNvPr id="4" name="内容占位符 3"/>
          <p:cNvPicPr>
            <a:picLocks noChangeAspect="1"/>
          </p:cNvPicPr>
          <p:nvPr>
            <p:ph idx="1"/>
          </p:nvPr>
        </p:nvPicPr>
        <p:blipFill>
          <a:blip r:embed="rId1"/>
          <a:stretch>
            <a:fillRect/>
          </a:stretch>
        </p:blipFill>
        <p:spPr>
          <a:xfrm>
            <a:off x="2133600" y="2677795"/>
            <a:ext cx="2333625" cy="2324100"/>
          </a:xfrm>
          <a:prstGeom prst="rect">
            <a:avLst/>
          </a:prstGeom>
        </p:spPr>
      </p:pic>
      <p:pic>
        <p:nvPicPr>
          <p:cNvPr id="5" name="图片 4"/>
          <p:cNvPicPr>
            <a:picLocks noChangeAspect="1"/>
          </p:cNvPicPr>
          <p:nvPr/>
        </p:nvPicPr>
        <p:blipFill>
          <a:blip r:embed="rId2"/>
          <a:stretch>
            <a:fillRect/>
          </a:stretch>
        </p:blipFill>
        <p:spPr>
          <a:xfrm>
            <a:off x="7147560" y="1912620"/>
            <a:ext cx="2479040" cy="4086225"/>
          </a:xfrm>
          <a:prstGeom prst="rect">
            <a:avLst/>
          </a:prstGeom>
        </p:spPr>
      </p:pic>
      <p:sp>
        <p:nvSpPr>
          <p:cNvPr id="7" name="右箭头 6"/>
          <p:cNvSpPr/>
          <p:nvPr/>
        </p:nvSpPr>
        <p:spPr>
          <a:xfrm>
            <a:off x="5308600" y="359727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467225" y="6143625"/>
            <a:ext cx="3021965" cy="368300"/>
          </a:xfrm>
          <a:prstGeom prst="rect">
            <a:avLst/>
          </a:prstGeom>
          <a:noFill/>
        </p:spPr>
        <p:txBody>
          <a:bodyPr wrap="square" rtlCol="0">
            <a:spAutoFit/>
          </a:bodyPr>
          <a:p>
            <a:pPr algn="ctr"/>
            <a:r>
              <a:rPr lang="en-US" altLang="zh-CN"/>
              <a:t>width\width-auto-100%.html</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width/height</a:t>
            </a:r>
            <a:r>
              <a:rPr lang="zh-CN" altLang="en-US">
                <a:sym typeface="+mn-ea"/>
              </a:rPr>
              <a:t>作用细节</a:t>
            </a:r>
            <a:endParaRPr lang="zh-CN" altLang="en-US"/>
          </a:p>
        </p:txBody>
      </p:sp>
      <p:sp>
        <p:nvSpPr>
          <p:cNvPr id="3" name="内容占位符 2"/>
          <p:cNvSpPr>
            <a:spLocks noGrp="1"/>
          </p:cNvSpPr>
          <p:nvPr>
            <p:ph idx="1"/>
          </p:nvPr>
        </p:nvSpPr>
        <p:spPr/>
        <p:txBody>
          <a:bodyPr/>
          <a:p>
            <a:pPr>
              <a:buFont typeface="Wingdings" panose="05000000000000000000" charset="0"/>
              <a:buChar char="l"/>
            </a:pPr>
            <a:r>
              <a:rPr lang="zh-CN" altLang="en-US" sz="1800"/>
              <a:t>盒模型 </a:t>
            </a:r>
            <a:r>
              <a:rPr lang="en-US" altLang="zh-CN" sz="1800"/>
              <a:t>- </a:t>
            </a:r>
            <a:r>
              <a:rPr lang="zh-CN" altLang="en-US" sz="1800"/>
              <a:t>标准盒模型、</a:t>
            </a:r>
            <a:r>
              <a:rPr lang="en-US" altLang="zh-CN" sz="1800"/>
              <a:t>IE</a:t>
            </a:r>
            <a:r>
              <a:rPr lang="zh-CN" altLang="en-US" sz="1800"/>
              <a:t>盒模型</a:t>
            </a:r>
            <a:endParaRPr lang="zh-CN" altLang="en-US" sz="1800"/>
          </a:p>
          <a:p>
            <a:endParaRPr lang="zh-CN" altLang="en-US" sz="1800"/>
          </a:p>
          <a:p>
            <a:pPr>
              <a:buFont typeface="Wingdings" panose="05000000000000000000" charset="0"/>
              <a:buChar char="l"/>
            </a:pPr>
            <a:r>
              <a:rPr lang="en-US" altLang="zh-CN" sz="1800"/>
              <a:t>width/height </a:t>
            </a:r>
            <a:r>
              <a:rPr lang="zh-CN" altLang="en-US" sz="1800"/>
              <a:t>作用细节：</a:t>
            </a:r>
            <a:r>
              <a:rPr lang="en-US" altLang="zh-CN" sz="1800"/>
              <a:t>box-sizing</a:t>
            </a:r>
            <a:endParaRPr lang="en-US" altLang="zh-CN" sz="1800"/>
          </a:p>
          <a:p>
            <a:endParaRPr lang="en-US" altLang="zh-CN" sz="1800"/>
          </a:p>
          <a:p>
            <a:pPr>
              <a:buFont typeface="Wingdings" panose="05000000000000000000" charset="0"/>
              <a:buChar char="l"/>
            </a:pPr>
            <a:r>
              <a:rPr lang="zh-CN" altLang="en-US" sz="1800"/>
              <a:t>为什么没有 </a:t>
            </a:r>
            <a:r>
              <a:rPr lang="en-US" altLang="zh-CN" sz="1800"/>
              <a:t>box-sizing: margin-box?</a:t>
            </a:r>
            <a:endParaRPr lang="en-US" altLang="zh-CN" sz="1800"/>
          </a:p>
          <a:p>
            <a:endParaRPr lang="en-US" altLang="zh-CN" sz="1800"/>
          </a:p>
          <a:p>
            <a:pPr>
              <a:buFont typeface="Wingdings" panose="05000000000000000000" charset="0"/>
              <a:buChar char="n"/>
            </a:pPr>
            <a:r>
              <a:rPr lang="zh-CN" altLang="en-US" sz="1800">
                <a:sym typeface="+mn-ea"/>
              </a:rPr>
              <a:t>宽度分离原则</a:t>
            </a:r>
            <a:endParaRPr lang="en-US" altLang="zh-CN" sz="1800"/>
          </a:p>
          <a:p>
            <a:endParaRPr lang="en-US" altLang="zh-CN" sz="1800"/>
          </a:p>
          <a:p>
            <a:pPr>
              <a:buFont typeface="Wingdings" panose="05000000000000000000" charset="0"/>
              <a:buChar char="l"/>
            </a:pPr>
            <a:r>
              <a:rPr lang="zh-CN" altLang="en-US" sz="1800"/>
              <a:t>关于</a:t>
            </a:r>
            <a:r>
              <a:rPr lang="en-US" altLang="zh-CN" sz="1800"/>
              <a:t>height: 100% (height\height-100%.html</a:t>
            </a:r>
            <a:r>
              <a:rPr lang="zh-CN" altLang="en-US" sz="1800"/>
              <a:t>，</a:t>
            </a:r>
            <a:r>
              <a:rPr lang="en-US" altLang="zh-CN" sz="1800">
                <a:sym typeface="+mn-ea"/>
              </a:rPr>
              <a:t>height\</a:t>
            </a:r>
            <a:r>
              <a:rPr lang="zh-CN" altLang="en-US" sz="1800"/>
              <a:t>absolute-height-100%.html</a:t>
            </a:r>
            <a:r>
              <a:rPr lang="en-US" altLang="zh-CN" sz="1800"/>
              <a:t>)</a:t>
            </a:r>
            <a:endParaRPr lang="en-US" altLang="zh-CN" sz="1800"/>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mn-ea"/>
                <a:sym typeface="+mn-ea"/>
              </a:rPr>
              <a:t>宽度分离原则</a:t>
            </a:r>
            <a:endParaRPr lang="zh-CN" altLang="en-US"/>
          </a:p>
        </p:txBody>
      </p:sp>
      <p:sp>
        <p:nvSpPr>
          <p:cNvPr id="3" name="内容占位符 2"/>
          <p:cNvSpPr>
            <a:spLocks noGrp="1"/>
          </p:cNvSpPr>
          <p:nvPr>
            <p:ph idx="1"/>
          </p:nvPr>
        </p:nvSpPr>
        <p:spPr/>
        <p:txBody>
          <a:bodyPr>
            <a:normAutofit lnSpcReduction="20000"/>
          </a:bodyPr>
          <a:p>
            <a:pPr marL="0" indent="0">
              <a:buNone/>
            </a:pPr>
            <a:endParaRPr lang="en-US" altLang="zh-CN" sz="1400">
              <a:latin typeface="+mn-ea"/>
            </a:endParaRPr>
          </a:p>
          <a:p>
            <a:pPr>
              <a:buFont typeface="Wingdings" panose="05000000000000000000" charset="0"/>
              <a:buChar char="l"/>
            </a:pPr>
            <a:r>
              <a:rPr lang="en-US" altLang="zh-CN" sz="1400">
                <a:latin typeface="+mn-ea"/>
              </a:rPr>
              <a:t>CSS 流体布局下的宽度分离原则  -《CSS世界》</a:t>
            </a:r>
            <a:endParaRPr lang="en-US" altLang="zh-CN" sz="1400">
              <a:latin typeface="+mn-ea"/>
            </a:endParaRPr>
          </a:p>
          <a:p>
            <a:endParaRPr lang="en-US" altLang="zh-CN" sz="1400">
              <a:latin typeface="+mn-ea"/>
            </a:endParaRPr>
          </a:p>
          <a:p>
            <a:pPr marL="457200" lvl="1" indent="0">
              <a:buNone/>
            </a:pPr>
            <a:r>
              <a:rPr lang="en-US" altLang="zh-CN" sz="1400">
                <a:latin typeface="+mn-ea"/>
              </a:rPr>
              <a:t>所谓“宽度分离原则”，就是 CSS 中的 width 属性不与影响宽度的 padding/border（有时候包括 margin）属性共存，</a:t>
            </a:r>
            <a:endParaRPr lang="en-US" altLang="zh-CN" sz="1400">
              <a:latin typeface="+mn-ea"/>
            </a:endParaRPr>
          </a:p>
          <a:p>
            <a:pPr marL="457200" lvl="1" indent="0">
              <a:buNone/>
            </a:pPr>
            <a:r>
              <a:rPr lang="en-US" altLang="zh-CN" sz="1400">
                <a:latin typeface="+mn-ea"/>
              </a:rPr>
              <a:t>也就是不能出现以下的组合：</a:t>
            </a:r>
            <a:endParaRPr lang="en-US" altLang="zh-CN" sz="1400">
              <a:latin typeface="+mn-ea"/>
            </a:endParaRPr>
          </a:p>
          <a:p>
            <a:pPr marL="457200" lvl="1" indent="0">
              <a:buNone/>
            </a:pPr>
            <a:endParaRPr lang="en-US" altLang="zh-CN" sz="1400">
              <a:latin typeface="+mn-ea"/>
            </a:endParaRPr>
          </a:p>
          <a:p>
            <a:pPr marL="457200" lvl="1" indent="0">
              <a:buNone/>
            </a:pPr>
            <a:r>
              <a:rPr lang="en-US" altLang="zh-CN" sz="1400">
                <a:latin typeface="+mn-ea"/>
              </a:rPr>
              <a:t>.box { width: 100px; border: 1px solid; } </a:t>
            </a:r>
            <a:r>
              <a:rPr lang="zh-CN" altLang="en-US" sz="1400">
                <a:latin typeface="+mn-ea"/>
              </a:rPr>
              <a:t>、</a:t>
            </a:r>
            <a:r>
              <a:rPr lang="en-US" altLang="zh-CN" sz="1400">
                <a:latin typeface="+mn-ea"/>
              </a:rPr>
              <a:t> .box { width: 100px; padding: 20px; }</a:t>
            </a:r>
            <a:endParaRPr lang="zh-CN" altLang="en-US" sz="1400">
              <a:latin typeface="+mn-ea"/>
            </a:endParaRPr>
          </a:p>
          <a:p>
            <a:pPr marL="457200" lvl="1" indent="0">
              <a:buNone/>
            </a:pPr>
            <a:endParaRPr lang="en-US" altLang="zh-CN" sz="1400">
              <a:latin typeface="+mn-ea"/>
            </a:endParaRPr>
          </a:p>
          <a:p>
            <a:pPr marL="457200" lvl="1" indent="0">
              <a:buNone/>
            </a:pPr>
            <a:r>
              <a:rPr lang="en-US" altLang="zh-CN" sz="1400">
                <a:latin typeface="+mn-ea"/>
              </a:rPr>
              <a:t>推荐写法：</a:t>
            </a:r>
            <a:endParaRPr lang="en-US" altLang="zh-CN" sz="1400">
              <a:latin typeface="+mn-ea"/>
            </a:endParaRPr>
          </a:p>
          <a:p>
            <a:pPr marL="457200" lvl="1" indent="0">
              <a:buNone/>
            </a:pPr>
            <a:r>
              <a:rPr lang="en-US" altLang="zh-CN" sz="1400">
                <a:latin typeface="+mn-ea"/>
              </a:rPr>
              <a:t>.father {</a:t>
            </a:r>
            <a:endParaRPr lang="en-US" altLang="zh-CN" sz="1400">
              <a:latin typeface="+mn-ea"/>
            </a:endParaRPr>
          </a:p>
          <a:p>
            <a:pPr marL="457200" lvl="1" indent="0">
              <a:buNone/>
            </a:pPr>
            <a:r>
              <a:rPr lang="en-US" altLang="zh-CN" sz="1400">
                <a:latin typeface="+mn-ea"/>
              </a:rPr>
              <a:t>    width: 180px;</a:t>
            </a:r>
            <a:endParaRPr lang="en-US" altLang="zh-CN" sz="1400">
              <a:latin typeface="+mn-ea"/>
            </a:endParaRPr>
          </a:p>
          <a:p>
            <a:pPr marL="457200" lvl="1" indent="0">
              <a:buNone/>
            </a:pPr>
            <a:r>
              <a:rPr lang="en-US" altLang="zh-CN" sz="1400">
                <a:latin typeface="+mn-ea"/>
              </a:rPr>
              <a:t>}</a:t>
            </a:r>
            <a:endParaRPr lang="en-US" altLang="zh-CN" sz="1400">
              <a:latin typeface="+mn-ea"/>
            </a:endParaRPr>
          </a:p>
          <a:p>
            <a:pPr marL="457200" lvl="1" indent="0">
              <a:buNone/>
            </a:pPr>
            <a:r>
              <a:rPr lang="en-US" altLang="zh-CN" sz="1400">
                <a:latin typeface="+mn-ea"/>
              </a:rPr>
              <a:t>.son {</a:t>
            </a:r>
            <a:endParaRPr lang="en-US" altLang="zh-CN" sz="1400">
              <a:latin typeface="+mn-ea"/>
            </a:endParaRPr>
          </a:p>
          <a:p>
            <a:pPr marL="457200" lvl="1" indent="0">
              <a:buNone/>
            </a:pPr>
            <a:r>
              <a:rPr lang="en-US" altLang="zh-CN" sz="1400">
                <a:latin typeface="+mn-ea"/>
              </a:rPr>
              <a:t>    margin: 0 20px;</a:t>
            </a:r>
            <a:endParaRPr lang="en-US" altLang="zh-CN" sz="1400">
              <a:latin typeface="+mn-ea"/>
            </a:endParaRPr>
          </a:p>
          <a:p>
            <a:pPr marL="457200" lvl="1" indent="0">
              <a:buNone/>
            </a:pPr>
            <a:r>
              <a:rPr lang="en-US" altLang="zh-CN" sz="1400">
                <a:latin typeface="+mn-ea"/>
              </a:rPr>
              <a:t>    padding: 20px;</a:t>
            </a:r>
            <a:endParaRPr lang="en-US" altLang="zh-CN" sz="1400">
              <a:latin typeface="+mn-ea"/>
            </a:endParaRPr>
          </a:p>
          <a:p>
            <a:pPr marL="457200" lvl="1" indent="0">
              <a:buNone/>
            </a:pPr>
            <a:r>
              <a:rPr lang="en-US" altLang="zh-CN" sz="1400">
                <a:latin typeface="+mn-ea"/>
              </a:rPr>
              <a:t>    border: 1px solid;</a:t>
            </a:r>
            <a:endParaRPr lang="en-US" altLang="zh-CN" sz="1400">
              <a:latin typeface="+mn-ea"/>
            </a:endParaRPr>
          </a:p>
          <a:p>
            <a:pPr marL="457200" lvl="1" indent="0">
              <a:buNone/>
            </a:pPr>
            <a:r>
              <a:rPr lang="en-US" altLang="zh-CN" sz="1400">
                <a:latin typeface="+mn-ea"/>
              </a:rPr>
              <a:t>}</a:t>
            </a:r>
            <a:endParaRPr lang="en-US" altLang="zh-CN" sz="1400">
              <a:latin typeface="+mn-ea"/>
            </a:endParaRPr>
          </a:p>
          <a:p>
            <a:pPr marL="457200" lvl="1" indent="0">
              <a:buNone/>
            </a:pPr>
            <a:endParaRPr lang="en-US" altLang="zh-CN" sz="1400">
              <a:latin typeface="+mn-ea"/>
            </a:endParaRPr>
          </a:p>
          <a:p>
            <a:pPr marL="457200" lvl="1" indent="0">
              <a:buNone/>
            </a:pPr>
            <a:r>
              <a:rPr lang="en-US" altLang="zh-CN" sz="1400">
                <a:latin typeface="+mn-ea"/>
              </a:rPr>
              <a:t>(width\宽度分离原则.html)</a:t>
            </a:r>
            <a:endParaRPr lang="en-US" altLang="zh-CN" sz="140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095375"/>
            <a:ext cx="10515600" cy="4937125"/>
          </a:xfrm>
        </p:spPr>
        <p:txBody>
          <a:bodyPr/>
          <a:p>
            <a:pPr marL="0" indent="0">
              <a:buNone/>
            </a:pPr>
            <a:r>
              <a:rPr lang="zh-CN" altLang="en-US">
                <a:sym typeface="+mn-ea"/>
              </a:rPr>
              <a:t>太阳系各行星运行轨迹图</a:t>
            </a:r>
            <a:endParaRPr lang="zh-CN" altLang="en-US"/>
          </a:p>
          <a:p>
            <a:endParaRPr lang="zh-CN" altLang="en-US"/>
          </a:p>
        </p:txBody>
      </p:sp>
      <p:pic>
        <p:nvPicPr>
          <p:cNvPr id="5" name="图片 4" descr="u=467577926,2595399630&amp;fm=26&amp;gp=0"/>
          <p:cNvPicPr>
            <a:picLocks noChangeAspect="1"/>
          </p:cNvPicPr>
          <p:nvPr/>
        </p:nvPicPr>
        <p:blipFill>
          <a:blip r:embed="rId1"/>
          <a:stretch>
            <a:fillRect/>
          </a:stretch>
        </p:blipFill>
        <p:spPr>
          <a:xfrm>
            <a:off x="3562350" y="2324735"/>
            <a:ext cx="5067935" cy="28581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a:t>
            </a:r>
            <a:r>
              <a:rPr lang="en-US" altLang="zh-CN"/>
              <a:t>height:100%</a:t>
            </a:r>
            <a:r>
              <a:rPr lang="zh-CN" altLang="en-US"/>
              <a:t>无效</a:t>
            </a:r>
            <a:endParaRPr lang="zh-CN" altLang="en-US"/>
          </a:p>
        </p:txBody>
      </p:sp>
      <p:sp>
        <p:nvSpPr>
          <p:cNvPr id="3" name="内容占位符 2"/>
          <p:cNvSpPr>
            <a:spLocks noGrp="1"/>
          </p:cNvSpPr>
          <p:nvPr>
            <p:ph idx="1"/>
          </p:nvPr>
        </p:nvSpPr>
        <p:spPr/>
        <p:txBody>
          <a:bodyPr/>
          <a:p>
            <a:pPr>
              <a:buFont typeface="Wingdings" panose="05000000000000000000" charset="0"/>
              <a:buChar char="l"/>
            </a:pPr>
            <a:r>
              <a:rPr lang="zh-CN" altLang="en-US" sz="1600"/>
              <a:t>为何宽度支持，高度就不支持呢？规范中其实给出了答案。</a:t>
            </a:r>
            <a:endParaRPr lang="zh-CN" altLang="en-US" sz="1600"/>
          </a:p>
          <a:p>
            <a:pPr marL="0" indent="0">
              <a:buNone/>
            </a:pPr>
            <a:endParaRPr lang="zh-CN" altLang="en-US" sz="1600"/>
          </a:p>
          <a:p>
            <a:pPr lvl="1"/>
            <a:r>
              <a:rPr lang="zh-CN" altLang="en-US" sz="1370"/>
              <a:t>如果包含块的高度没有显式指定（即高度由内容决定），并且该元素不是绝对定位，则计算值为auto。</a:t>
            </a:r>
            <a:endParaRPr lang="zh-CN" altLang="en-US" sz="1370"/>
          </a:p>
          <a:p>
            <a:endParaRPr lang="zh-CN" altLang="en-US" sz="1600"/>
          </a:p>
          <a:p>
            <a:pPr>
              <a:buFont typeface="Wingdings" panose="05000000000000000000" charset="0"/>
              <a:buChar char="l"/>
            </a:pPr>
            <a:r>
              <a:rPr lang="zh-CN" altLang="en-US" sz="1600"/>
              <a:t>一句话总结就是：</a:t>
            </a:r>
            <a:endParaRPr lang="zh-CN" altLang="en-US" sz="1600"/>
          </a:p>
          <a:p>
            <a:pPr marL="0" indent="0">
              <a:buNone/>
            </a:pPr>
            <a:endParaRPr lang="zh-CN" altLang="en-US" sz="1600"/>
          </a:p>
          <a:p>
            <a:pPr lvl="1"/>
            <a:r>
              <a:rPr lang="zh-CN" altLang="en-US" sz="1370"/>
              <a:t>因为解释成了 auto。要知道， auto 和百分比计算，肯定是算不了的：'auto' * 100/100 = NaN</a:t>
            </a:r>
            <a:endParaRPr lang="zh-CN" altLang="en-US" sz="1370"/>
          </a:p>
          <a:p>
            <a:endParaRPr lang="zh-CN" altLang="en-US" sz="1600"/>
          </a:p>
          <a:p>
            <a:pPr>
              <a:buFont typeface="Wingdings" panose="05000000000000000000" charset="0"/>
              <a:buChar char="l"/>
            </a:pPr>
            <a:r>
              <a:rPr lang="zh-CN" altLang="en-US" sz="1600"/>
              <a:t>但是，宽度的解释却是：如果包含块的宽度取决于该元素的宽度，那么产生的布局在 CSS 2.1中是未定义的。也就是规范没有明确表示该怎样，浏览器可以自己根据理解去发挥，基本所有浏览器都以包含块真实的计算值作为百分比计算的基数。</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en-US" altLang="zh-CN">
                <a:sym typeface="+mn-ea"/>
              </a:rPr>
              <a:t>position: absolute </a:t>
            </a:r>
            <a:r>
              <a:rPr lang="zh-CN" altLang="en-US">
                <a:sym typeface="+mn-ea"/>
              </a:rPr>
              <a:t>的相对特性</a:t>
            </a:r>
            <a:br>
              <a:rPr lang="zh-CN" altLang="en-US">
                <a:sym typeface="+mn-ea"/>
              </a:rPr>
            </a:br>
            <a:endParaRPr lang="zh-CN" altLang="en-US"/>
          </a:p>
        </p:txBody>
      </p:sp>
      <p:sp>
        <p:nvSpPr>
          <p:cNvPr id="3" name="内容占位符 2"/>
          <p:cNvSpPr>
            <a:spLocks noGrp="1"/>
          </p:cNvSpPr>
          <p:nvPr>
            <p:ph idx="1"/>
          </p:nvPr>
        </p:nvSpPr>
        <p:spPr>
          <a:xfrm>
            <a:off x="838200" y="1825625"/>
            <a:ext cx="10515600" cy="4474210"/>
          </a:xfrm>
        </p:spPr>
        <p:txBody>
          <a:bodyPr>
            <a:normAutofit/>
          </a:bodyPr>
          <a:p>
            <a:pPr algn="l">
              <a:buFont typeface="Wingdings" panose="05000000000000000000" charset="0"/>
              <a:buChar char="l"/>
            </a:pPr>
            <a:r>
              <a:rPr lang="en-US" altLang="zh-CN" sz="1400">
                <a:latin typeface="+mn-ea"/>
              </a:rPr>
              <a:t>问题：</a:t>
            </a:r>
            <a:endParaRPr lang="en-US" altLang="zh-CN" sz="1400">
              <a:latin typeface="+mn-ea"/>
            </a:endParaRPr>
          </a:p>
          <a:p>
            <a:pPr lvl="1" algn="l">
              <a:spcBef>
                <a:spcPts val="1000"/>
              </a:spcBef>
              <a:buFont typeface="Arial" panose="020B0604020202020204" pitchFamily="34" charset="0"/>
              <a:buChar char="•"/>
            </a:pPr>
            <a:r>
              <a:rPr lang="en-US" altLang="zh-CN" sz="1400">
                <a:latin typeface="+mn-ea"/>
              </a:rPr>
              <a:t>一个绝对定位元素，没有任何 left/top/right/bottom 属性设置，并且其祖先元素全部都是非定位元素，其位置在哪里？（position\</a:t>
            </a:r>
            <a:r>
              <a:rPr lang="en-US" altLang="zh-CN" sz="1400">
                <a:latin typeface="+mn-ea"/>
                <a:sym typeface="+mn-ea"/>
              </a:rPr>
              <a:t>position-absolute-auto.html</a:t>
            </a:r>
            <a:r>
              <a:rPr lang="en-US" altLang="zh-CN" sz="1400">
                <a:latin typeface="+mn-ea"/>
              </a:rPr>
              <a:t>）</a:t>
            </a:r>
            <a:endParaRPr lang="en-US" altLang="zh-CN" sz="1400">
              <a:latin typeface="+mn-ea"/>
            </a:endParaRPr>
          </a:p>
          <a:p>
            <a:pPr lvl="1" algn="l">
              <a:spcBef>
                <a:spcPts val="1000"/>
              </a:spcBef>
              <a:buFont typeface="Arial" panose="020B0604020202020204" pitchFamily="34" charset="0"/>
              <a:buChar char="•"/>
            </a:pPr>
            <a:r>
              <a:rPr lang="zh-CN" altLang="en-US" sz="1400">
                <a:latin typeface="+mn-ea"/>
                <a:sym typeface="+mn-ea"/>
              </a:rPr>
              <a:t>绝对定位是相对根元素定位吗？（</a:t>
            </a:r>
            <a:r>
              <a:rPr lang="en-US" altLang="zh-CN" sz="1400">
                <a:latin typeface="+mn-ea"/>
                <a:sym typeface="+mn-ea"/>
              </a:rPr>
              <a:t>position\root-element.html</a:t>
            </a:r>
            <a:r>
              <a:rPr lang="zh-CN" altLang="en-US" sz="1400">
                <a:latin typeface="+mn-ea"/>
                <a:sym typeface="+mn-ea"/>
              </a:rPr>
              <a:t>）</a:t>
            </a:r>
            <a:endParaRPr lang="zh-CN" altLang="en-US" sz="1400">
              <a:latin typeface="+mn-ea"/>
              <a:sym typeface="+mn-ea"/>
            </a:endParaRPr>
          </a:p>
          <a:p>
            <a:pPr lvl="0" algn="l"/>
            <a:endParaRPr lang="en-US" altLang="zh-CN" sz="1400">
              <a:latin typeface="+mn-ea"/>
              <a:sym typeface="+mn-ea"/>
            </a:endParaRPr>
          </a:p>
          <a:p>
            <a:pPr lvl="0" algn="l">
              <a:buFont typeface="Wingdings" panose="05000000000000000000" charset="0"/>
              <a:buChar char="l"/>
            </a:pPr>
            <a:r>
              <a:rPr lang="en-US" altLang="zh-CN" sz="1400">
                <a:latin typeface="+mn-ea"/>
                <a:sym typeface="+mn-ea"/>
              </a:rPr>
              <a:t>具有相对特性的无依赖absolute绝对定位   - 《CSS世界》</a:t>
            </a:r>
            <a:endParaRPr lang="en-US" altLang="zh-CN" sz="1400">
              <a:latin typeface="+mn-ea"/>
              <a:sym typeface="+mn-ea"/>
            </a:endParaRPr>
          </a:p>
          <a:p>
            <a:pPr lvl="0" algn="l">
              <a:lnSpc>
                <a:spcPct val="120000"/>
              </a:lnSpc>
              <a:buNone/>
            </a:pPr>
            <a:r>
              <a:rPr lang="en-US" altLang="zh-CN" sz="1400">
                <a:latin typeface="+mn-ea"/>
                <a:sym typeface="+mn-ea"/>
              </a:rPr>
              <a:t>            把这种没有设置 left/top/right/bottom 属性值的绝对定位称为“无依赖绝对定位”。无依赖绝对定位”本质上就是“相对定位”，仅仅是不占据 CSS 流的尺寸空间而已。</a:t>
            </a:r>
            <a:endParaRPr lang="en-US" altLang="zh-CN" sz="1400">
              <a:latin typeface="+mn-ea"/>
              <a:sym typeface="+mn-ea"/>
            </a:endParaRPr>
          </a:p>
          <a:p>
            <a:pPr lvl="0" algn="l">
              <a:lnSpc>
                <a:spcPct val="120000"/>
              </a:lnSpc>
              <a:buNone/>
            </a:pPr>
            <a:endParaRPr lang="en-US" altLang="zh-CN" sz="1400">
              <a:latin typeface="+mn-ea"/>
              <a:sym typeface="+mn-ea"/>
            </a:endParaRPr>
          </a:p>
          <a:p>
            <a:pPr lvl="0" algn="l">
              <a:buFont typeface="Wingdings" panose="05000000000000000000" charset="0"/>
              <a:buChar char="l"/>
            </a:pPr>
            <a:r>
              <a:rPr lang="en-US" altLang="zh-CN" sz="1400">
                <a:latin typeface="+mn-ea"/>
                <a:sym typeface="+mn-ea"/>
              </a:rPr>
              <a:t>demo - http://demo.cssworld.cn/6/5-4.php</a:t>
            </a:r>
            <a:endParaRPr lang="zh-CN" altLang="en-US" sz="1200">
              <a:latin typeface="+mn-ea"/>
              <a:sym typeface="+mn-ea"/>
            </a:endParaRPr>
          </a:p>
          <a:p>
            <a:pPr marL="0" lvl="0" indent="0">
              <a:buNone/>
            </a:pPr>
            <a:endParaRPr lang="zh-CN" altLang="en-US" sz="119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mn-ea"/>
                <a:sym typeface="+mn-ea"/>
              </a:rPr>
              <a:t>“</a:t>
            </a:r>
            <a:r>
              <a:rPr lang="zh-CN" altLang="en-US">
                <a:latin typeface="+mn-ea"/>
                <a:sym typeface="+mn-ea"/>
              </a:rPr>
              <a:t>父元素</a:t>
            </a:r>
            <a:r>
              <a:rPr lang="en-US" altLang="zh-CN">
                <a:latin typeface="+mn-ea"/>
                <a:sym typeface="+mn-ea"/>
              </a:rPr>
              <a:t>” - </a:t>
            </a:r>
            <a:r>
              <a:rPr lang="zh-CN" altLang="en-US"/>
              <a:t>包含块</a:t>
            </a:r>
            <a:endParaRPr lang="zh-CN" altLang="en-US"/>
          </a:p>
        </p:txBody>
      </p:sp>
      <p:sp>
        <p:nvSpPr>
          <p:cNvPr id="3" name="内容占位符 2"/>
          <p:cNvSpPr>
            <a:spLocks noGrp="1"/>
          </p:cNvSpPr>
          <p:nvPr>
            <p:ph idx="1"/>
          </p:nvPr>
        </p:nvSpPr>
        <p:spPr/>
        <p:txBody>
          <a:bodyPr>
            <a:normAutofit/>
          </a:bodyPr>
          <a:p>
            <a:pPr>
              <a:buFont typeface="Wingdings" panose="05000000000000000000" charset="0"/>
              <a:buChar char="l"/>
            </a:pPr>
            <a:r>
              <a:rPr lang="en-US" altLang="zh-CN" sz="1400">
                <a:latin typeface="+mn-ea"/>
              </a:rPr>
              <a:t>元素（生成的）盒的位置和大小有时是根据一个特定矩形计算的，叫做该元素的包含块（containing block）。</a:t>
            </a:r>
            <a:endParaRPr lang="en-US" altLang="zh-CN" sz="1400">
              <a:latin typeface="+mn-ea"/>
            </a:endParaRPr>
          </a:p>
          <a:p>
            <a:pPr lvl="1">
              <a:lnSpc>
                <a:spcPct val="130000"/>
              </a:lnSpc>
            </a:pPr>
            <a:r>
              <a:rPr lang="en-US" altLang="zh-CN" sz="1400">
                <a:latin typeface="+mn-ea"/>
              </a:rPr>
              <a:t>盒定位</a:t>
            </a:r>
            <a:endParaRPr lang="en-US" altLang="zh-CN" sz="1400">
              <a:latin typeface="+mn-ea"/>
            </a:endParaRPr>
          </a:p>
          <a:p>
            <a:pPr lvl="1">
              <a:lnSpc>
                <a:spcPct val="130000"/>
              </a:lnSpc>
            </a:pPr>
            <a:r>
              <a:rPr lang="en-US" altLang="zh-CN" sz="1400">
                <a:latin typeface="+mn-ea"/>
              </a:rPr>
              <a:t>盒尺寸</a:t>
            </a:r>
            <a:endParaRPr lang="en-US" altLang="zh-CN" sz="1400">
              <a:latin typeface="+mn-ea"/>
            </a:endParaRPr>
          </a:p>
          <a:p>
            <a:pPr>
              <a:buFont typeface="Wingdings" panose="05000000000000000000" charset="0"/>
              <a:buChar char="l"/>
            </a:pPr>
            <a:r>
              <a:rPr lang="en-US" altLang="zh-CN" sz="1400">
                <a:latin typeface="+mn-ea"/>
              </a:rPr>
              <a:t>元素包含块的定义如下：</a:t>
            </a:r>
            <a:endParaRPr lang="en-US" altLang="zh-CN" sz="1400">
              <a:latin typeface="+mn-ea"/>
            </a:endParaRPr>
          </a:p>
          <a:p>
            <a:pPr marL="800100" lvl="1" indent="-342900">
              <a:lnSpc>
                <a:spcPct val="150000"/>
              </a:lnSpc>
              <a:buAutoNum type="arabicPeriod"/>
            </a:pPr>
            <a:r>
              <a:rPr lang="en-US" altLang="zh-CN" sz="1400">
                <a:latin typeface="+mn-ea"/>
              </a:rPr>
              <a:t>根元素所在的包含块是一个被称为初始包含块的矩形。</a:t>
            </a:r>
            <a:endParaRPr lang="en-US" altLang="zh-CN" sz="1400">
              <a:latin typeface="+mn-ea"/>
            </a:endParaRPr>
          </a:p>
          <a:p>
            <a:pPr marL="800100" lvl="1" indent="-342900">
              <a:lnSpc>
                <a:spcPct val="150000"/>
              </a:lnSpc>
              <a:buAutoNum type="arabicPeriod"/>
            </a:pPr>
            <a:r>
              <a:rPr lang="en-US" altLang="zh-CN" sz="1400">
                <a:latin typeface="+mn-ea"/>
                <a:sym typeface="+mn-ea"/>
              </a:rPr>
              <a:t>position是'relative'或者'static'</a:t>
            </a:r>
            <a:r>
              <a:rPr lang="en-US" altLang="zh-CN" sz="1400">
                <a:latin typeface="+mn-ea"/>
              </a:rPr>
              <a:t>，包含块由其最近的块容器祖先盒的内容边界形成。（类似于父元素边界）</a:t>
            </a:r>
            <a:endParaRPr lang="en-US" altLang="zh-CN" sz="1400">
              <a:latin typeface="+mn-ea"/>
            </a:endParaRPr>
          </a:p>
          <a:p>
            <a:pPr marL="800100" lvl="1" indent="-342900">
              <a:lnSpc>
                <a:spcPct val="150000"/>
              </a:lnSpc>
              <a:buAutoNum type="arabicPeriod"/>
            </a:pPr>
            <a:r>
              <a:rPr lang="en-US" altLang="zh-CN" sz="1400">
                <a:latin typeface="+mn-ea"/>
                <a:sym typeface="+mn-ea"/>
              </a:rPr>
              <a:t>'position: fixed'</a:t>
            </a:r>
            <a:r>
              <a:rPr lang="en-US" altLang="zh-CN" sz="1400">
                <a:latin typeface="+mn-ea"/>
              </a:rPr>
              <a:t>，包含块是初始包含块。（不是相对根元素定位，而是相对于初始包含块）</a:t>
            </a:r>
            <a:endParaRPr lang="en-US" altLang="zh-CN" sz="1400">
              <a:latin typeface="+mn-ea"/>
            </a:endParaRPr>
          </a:p>
          <a:p>
            <a:pPr marL="800100" lvl="1" indent="-342900">
              <a:lnSpc>
                <a:spcPct val="150000"/>
              </a:lnSpc>
              <a:buAutoNum type="arabicPeriod"/>
            </a:pPr>
            <a:r>
              <a:rPr lang="en-US" altLang="zh-CN" sz="1400">
                <a:latin typeface="+mn-ea"/>
                <a:sym typeface="+mn-ea"/>
              </a:rPr>
              <a:t>'position: absolute'</a:t>
            </a:r>
            <a:r>
              <a:rPr lang="en-US" altLang="zh-CN" sz="1400">
                <a:latin typeface="+mn-ea"/>
              </a:rPr>
              <a:t>，包含块由最近的'position'为'absolute'，'relative'或者'fixed'的祖先建立，按照如下方式：</a:t>
            </a:r>
            <a:endParaRPr lang="en-US" altLang="zh-CN" sz="1400">
              <a:latin typeface="+mn-ea"/>
            </a:endParaRPr>
          </a:p>
          <a:p>
            <a:pPr marL="1257300" lvl="2" indent="-342900">
              <a:lnSpc>
                <a:spcPct val="150000"/>
              </a:lnSpc>
              <a:buAutoNum type="arabicPeriod"/>
            </a:pPr>
            <a:r>
              <a:rPr lang="en-US" altLang="zh-CN" sz="1400">
                <a:latin typeface="+mn-ea"/>
              </a:rPr>
              <a:t>如果该祖先是一个行内元素，包含块就是环绕着为该元素生成的第一个和最后一个行内盒的内边距框的边界框（bounding box）。在CSS 2.1中，如果该行内元素被跨行分割了，那么包含块是未定义的</a:t>
            </a:r>
            <a:r>
              <a:rPr lang="zh-CN" altLang="en-US" sz="1400">
                <a:latin typeface="+mn-ea"/>
              </a:rPr>
              <a:t>。</a:t>
            </a:r>
            <a:endParaRPr lang="zh-CN" altLang="en-US" sz="1400">
              <a:latin typeface="+mn-ea"/>
            </a:endParaRPr>
          </a:p>
          <a:p>
            <a:pPr marL="1257300" lvl="2" indent="-342900">
              <a:lnSpc>
                <a:spcPct val="150000"/>
              </a:lnSpc>
              <a:buAutoNum type="arabicPeriod"/>
            </a:pPr>
            <a:r>
              <a:rPr lang="en-US" altLang="zh-CN" sz="1400">
                <a:latin typeface="+mn-ea"/>
              </a:rPr>
              <a:t>否则，包含块由该祖先的内边距边界形成</a:t>
            </a:r>
            <a:r>
              <a:rPr lang="zh-CN" altLang="en-US" sz="1400">
                <a:latin typeface="+mn-ea"/>
              </a:rPr>
              <a:t>。</a:t>
            </a:r>
            <a:endParaRPr lang="zh-CN" altLang="en-US" sz="1400">
              <a:latin typeface="+mn-ea"/>
            </a:endParaRPr>
          </a:p>
          <a:p>
            <a:pPr marL="800100" lvl="1" indent="-342900">
              <a:lnSpc>
                <a:spcPct val="150000"/>
              </a:lnSpc>
              <a:buAutoNum type="arabicPeriod"/>
            </a:pPr>
            <a:r>
              <a:rPr lang="en-US" altLang="zh-CN" sz="1400">
                <a:latin typeface="+mn-ea"/>
              </a:rPr>
              <a:t>如果没有这样的祖先，包含块就是初始包含块。</a:t>
            </a:r>
            <a:endParaRPr lang="en-US" altLang="zh-CN" sz="1400">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a:t>
            </a:r>
            <a:endParaRPr lang="zh-CN" altLang="en-US"/>
          </a:p>
        </p:txBody>
      </p:sp>
      <p:sp>
        <p:nvSpPr>
          <p:cNvPr id="3" name="内容占位符 2"/>
          <p:cNvSpPr>
            <a:spLocks noGrp="1"/>
          </p:cNvSpPr>
          <p:nvPr>
            <p:ph idx="1"/>
          </p:nvPr>
        </p:nvSpPr>
        <p:spPr>
          <a:xfrm>
            <a:off x="838200" y="1816100"/>
            <a:ext cx="10515600" cy="4351338"/>
          </a:xfrm>
        </p:spPr>
        <p:txBody>
          <a:bodyPr/>
          <a:p>
            <a:r>
              <a:rPr lang="en-US" altLang="zh-CN" sz="1400"/>
              <a:t>层叠样式表2级修订版1（CSS 2.1）规范的中文翻译</a:t>
            </a:r>
            <a:r>
              <a:rPr lang="zh-CN" altLang="en-US" sz="1400"/>
              <a:t>：</a:t>
            </a:r>
            <a:r>
              <a:rPr lang="en-US" altLang="zh-CN" sz="1400"/>
              <a:t>http://www.ayqy.net/doc/css2-1/cover.html#minitoc</a:t>
            </a:r>
            <a:endParaRPr lang="en-US" altLang="zh-CN" sz="1400"/>
          </a:p>
          <a:p>
            <a:r>
              <a:rPr lang="en-US" altLang="zh-CN" sz="1400"/>
              <a:t>W3C</a:t>
            </a:r>
            <a:r>
              <a:rPr lang="zh-CN" altLang="en-US" sz="1400"/>
              <a:t>官网：https://www.w3.org/</a:t>
            </a:r>
            <a:endParaRPr lang="zh-CN" altLang="en-US" sz="1400"/>
          </a:p>
          <a:p>
            <a:r>
              <a:rPr lang="en-US" altLang="zh-CN" sz="1400"/>
              <a:t>MDN - CSS</a:t>
            </a:r>
            <a:r>
              <a:rPr lang="zh-CN" altLang="en-US" sz="1400"/>
              <a:t>：https://developer.mozilla.org/zh-CN/docs/Web/CSS</a:t>
            </a:r>
            <a:endParaRPr lang="zh-CN" altLang="en-US" sz="1400"/>
          </a:p>
          <a:p>
            <a:r>
              <a:rPr lang="zh-CN" altLang="en-US" sz="1400"/>
              <a:t>《</a:t>
            </a:r>
            <a:r>
              <a:rPr lang="en-US" altLang="zh-CN" sz="1400"/>
              <a:t>CSS</a:t>
            </a:r>
            <a:r>
              <a:rPr lang="zh-CN" altLang="en-US" sz="1400"/>
              <a:t>世界》</a:t>
            </a:r>
            <a:r>
              <a:rPr lang="en-US" altLang="zh-CN" sz="1400"/>
              <a:t>- </a:t>
            </a:r>
            <a:r>
              <a:rPr lang="zh-CN" altLang="en-US" sz="1400"/>
              <a:t>张鑫旭 </a:t>
            </a:r>
            <a:r>
              <a:rPr lang="en-US" altLang="zh-CN" sz="1400"/>
              <a:t>- https://demo.cssworld.cn/</a:t>
            </a:r>
            <a:endParaRPr lang="en-US" altLang="zh-CN" sz="1400"/>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内容占位符 8"/>
          <p:cNvSpPr/>
          <p:nvPr>
            <p:ph idx="1"/>
          </p:nvPr>
        </p:nvSpPr>
        <p:spPr/>
        <p:txBody>
          <a:bodyPr/>
          <a:p>
            <a:pPr marL="0" indent="0">
              <a:buNone/>
            </a:pPr>
            <a:r>
              <a:rPr lang="zh-CN" altLang="en-US"/>
              <a:t>但其实是这样的</a:t>
            </a:r>
            <a:endParaRPr lang="zh-CN" altLang="en-US"/>
          </a:p>
        </p:txBody>
      </p:sp>
      <p:pic>
        <p:nvPicPr>
          <p:cNvPr id="10" name="图片 9"/>
          <p:cNvPicPr>
            <a:picLocks noChangeAspect="1"/>
          </p:cNvPicPr>
          <p:nvPr/>
        </p:nvPicPr>
        <p:blipFill>
          <a:blip r:embed="rId1"/>
          <a:stretch>
            <a:fillRect/>
          </a:stretch>
        </p:blipFill>
        <p:spPr>
          <a:xfrm>
            <a:off x="4748530" y="2517140"/>
            <a:ext cx="2286000"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timg"/>
          <p:cNvPicPr>
            <a:picLocks noChangeAspect="1"/>
          </p:cNvPicPr>
          <p:nvPr/>
        </p:nvPicPr>
        <p:blipFill>
          <a:blip r:embed="rId1"/>
          <a:stretch>
            <a:fillRect/>
          </a:stretch>
        </p:blipFill>
        <p:spPr>
          <a:xfrm>
            <a:off x="4429125" y="2302510"/>
            <a:ext cx="3333115" cy="2305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70840" y="723265"/>
            <a:ext cx="11450955" cy="5457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30000"/>
              </a:lnSpc>
              <a:buFont typeface="Wingdings" panose="05000000000000000000" charset="0"/>
              <a:buChar char="l"/>
            </a:pPr>
            <a:r>
              <a:rPr lang="zh-CN" altLang="en-US" sz="1400">
                <a:latin typeface="+mn-ea"/>
                <a:sym typeface="+mn-ea"/>
              </a:rPr>
              <a:t>开发常用的布局方案</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常见的布局：float 、flex、栅格布局</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未来的布局：grid </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项目case与总结</a:t>
            </a:r>
            <a:endParaRPr lang="zh-CN" altLang="en-US" sz="1400">
              <a:latin typeface="+mn-ea"/>
              <a:sym typeface="+mn-ea"/>
            </a:endParaRPr>
          </a:p>
          <a:p>
            <a:pPr marL="971550" lvl="1" indent="-514350">
              <a:lnSpc>
                <a:spcPct val="130000"/>
              </a:lnSpc>
              <a:buAutoNum type="arabicPeriod"/>
            </a:pPr>
            <a:endParaRPr lang="zh-CN" altLang="en-US" sz="1400">
              <a:latin typeface="+mn-ea"/>
              <a:sym typeface="+mn-ea"/>
            </a:endParaRPr>
          </a:p>
          <a:p>
            <a:pPr>
              <a:lnSpc>
                <a:spcPct val="130000"/>
              </a:lnSpc>
              <a:buFont typeface="Wingdings" panose="05000000000000000000" charset="0"/>
              <a:buChar char="l"/>
            </a:pPr>
            <a:r>
              <a:rPr lang="zh-CN" altLang="en-US" sz="1400">
                <a:latin typeface="+mn-ea"/>
                <a:sym typeface="+mn-ea"/>
              </a:rPr>
              <a:t>布局的相关</a:t>
            </a:r>
            <a:r>
              <a:rPr lang="zh-CN" sz="1400">
                <a:latin typeface="+mn-ea"/>
                <a:sym typeface="+mn-ea"/>
              </a:rPr>
              <a:t>的CSS</a:t>
            </a:r>
            <a:r>
              <a:rPr lang="zh-CN" altLang="en-US" sz="1400">
                <a:latin typeface="+mn-ea"/>
                <a:sym typeface="+mn-ea"/>
              </a:rPr>
              <a:t>规范</a:t>
            </a:r>
            <a:endParaRPr lang="zh-CN" altLang="en-US" sz="1400">
              <a:latin typeface="+mn-ea"/>
              <a:sym typeface="+mn-ea"/>
            </a:endParaRPr>
          </a:p>
          <a:p>
            <a:pPr marL="971550" lvl="1" indent="-514350">
              <a:lnSpc>
                <a:spcPct val="130000"/>
              </a:lnSpc>
              <a:buAutoNum type="arabicPeriod"/>
            </a:pPr>
            <a:r>
              <a:rPr lang="zh-CN" sz="1400">
                <a:latin typeface="+mn-ea"/>
                <a:sym typeface="+mn-ea"/>
              </a:rPr>
              <a:t>档流和脱离文档流</a:t>
            </a:r>
            <a:endParaRPr lang="zh-CN" altLang="en-US" sz="1400">
              <a:latin typeface="+mn-ea"/>
              <a:sym typeface="+mn-ea"/>
            </a:endParaRPr>
          </a:p>
          <a:p>
            <a:pPr marL="971550" lvl="1" indent="-514350">
              <a:lnSpc>
                <a:spcPct val="130000"/>
              </a:lnSpc>
              <a:buAutoNum type="arabicPeriod"/>
            </a:pPr>
            <a:r>
              <a:rPr lang="zh-CN" sz="1400">
                <a:latin typeface="+mn-ea"/>
                <a:sym typeface="+mn-ea"/>
              </a:rPr>
              <a:t>流体布局和 div 的 width: 100%</a:t>
            </a:r>
            <a:endParaRPr lang="zh-CN" sz="1400">
              <a:latin typeface="+mn-ea"/>
              <a:sym typeface="+mn-ea"/>
            </a:endParaRPr>
          </a:p>
          <a:p>
            <a:pPr marL="971550" lvl="1" indent="-514350">
              <a:lnSpc>
                <a:spcPct val="130000"/>
              </a:lnSpc>
              <a:buAutoNum type="arabicPeriod"/>
            </a:pPr>
            <a:r>
              <a:rPr lang="zh-CN" altLang="en-US" sz="1400">
                <a:latin typeface="+mn-ea"/>
                <a:sym typeface="+mn-ea"/>
              </a:rPr>
              <a:t>position: absolute</a:t>
            </a:r>
            <a:r>
              <a:rPr lang="en-US" altLang="zh-CN" sz="1400">
                <a:latin typeface="+mn-ea"/>
                <a:sym typeface="+mn-ea"/>
              </a:rPr>
              <a:t> </a:t>
            </a:r>
            <a:r>
              <a:rPr lang="zh-CN" altLang="en-US" sz="1400">
                <a:latin typeface="+mn-ea"/>
                <a:sym typeface="+mn-ea"/>
              </a:rPr>
              <a:t>的</a:t>
            </a:r>
            <a:r>
              <a:rPr lang="en-US" altLang="zh-CN" sz="1400">
                <a:latin typeface="+mn-ea"/>
                <a:sym typeface="+mn-ea"/>
              </a:rPr>
              <a:t>“</a:t>
            </a:r>
            <a:r>
              <a:rPr lang="zh-CN" altLang="en-US" sz="1400">
                <a:latin typeface="+mn-ea"/>
                <a:sym typeface="+mn-ea"/>
              </a:rPr>
              <a:t>相对特性</a:t>
            </a:r>
            <a:r>
              <a:rPr lang="en-US" altLang="zh-CN" sz="1400">
                <a:latin typeface="+mn-ea"/>
                <a:sym typeface="+mn-ea"/>
              </a:rPr>
              <a:t>”</a:t>
            </a:r>
            <a:endParaRPr lang="zh-CN" sz="1400">
              <a:latin typeface="+mn-ea"/>
              <a:sym typeface="+mn-ea"/>
            </a:endParaRPr>
          </a:p>
          <a:p>
            <a:pPr marL="971550" lvl="1" indent="-514350">
              <a:lnSpc>
                <a:spcPct val="130000"/>
              </a:lnSpc>
              <a:buAutoNum type="arabicPeriod"/>
            </a:pPr>
            <a:r>
              <a:rPr lang="zh-CN" sz="1400">
                <a:latin typeface="+mn-ea"/>
                <a:sym typeface="+mn-ea"/>
              </a:rPr>
              <a:t>定位里的“父元素”</a:t>
            </a:r>
            <a:endParaRPr lang="en-US" altLang="zh-CN" sz="1400">
              <a:latin typeface="+mn-ea"/>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Float</a:t>
            </a:r>
            <a:r>
              <a:rPr lang="zh-CN" altLang="en-US"/>
              <a:t>、</a:t>
            </a:r>
            <a:r>
              <a:rPr lang="en-US" altLang="zh-CN"/>
              <a:t>Flex</a:t>
            </a:r>
            <a:r>
              <a:rPr lang="zh-CN" altLang="en-US"/>
              <a:t>与</a:t>
            </a:r>
            <a:r>
              <a:rPr lang="en-US" altLang="zh-CN"/>
              <a:t>Grid</a:t>
            </a:r>
            <a:r>
              <a:rPr lang="zh-CN" altLang="en-US"/>
              <a:t>布局</a:t>
            </a:r>
            <a:endParaRPr lang="en-US" altLang="zh-CN"/>
          </a:p>
        </p:txBody>
      </p:sp>
      <p:sp>
        <p:nvSpPr>
          <p:cNvPr id="3" name="内容占位符 2"/>
          <p:cNvSpPr>
            <a:spLocks noGrp="1"/>
          </p:cNvSpPr>
          <p:nvPr>
            <p:ph idx="1"/>
          </p:nvPr>
        </p:nvSpPr>
        <p:spPr/>
        <p:txBody>
          <a:bodyPr>
            <a:normAutofit/>
          </a:bodyPr>
          <a:p>
            <a:pPr>
              <a:buFont typeface="Wingdings" panose="05000000000000000000" charset="0"/>
              <a:buChar char="l"/>
            </a:pPr>
            <a:r>
              <a:rPr lang="en-US" altLang="zh-CN" sz="1400">
                <a:sym typeface="+mn-ea"/>
              </a:rPr>
              <a:t>Float - http://nec.netease.com/library/category/#grid</a:t>
            </a:r>
            <a:endParaRPr lang="en-US" altLang="zh-CN" sz="1400">
              <a:sym typeface="+mn-ea"/>
            </a:endParaRPr>
          </a:p>
          <a:p>
            <a:pPr marL="457200" lvl="1" indent="0">
              <a:buNone/>
            </a:pPr>
            <a:r>
              <a:rPr lang="zh-CN" altLang="en-US" sz="1200">
                <a:sym typeface="+mn-ea"/>
              </a:rPr>
              <a:t>远古时期的属性，本质是为了实现图文环绕（包裹性）。</a:t>
            </a:r>
            <a:endParaRPr lang="en-US" altLang="zh-CN" sz="1200">
              <a:sym typeface="+mn-ea"/>
            </a:endParaRPr>
          </a:p>
          <a:p>
            <a:pPr>
              <a:buFont typeface="Wingdings" panose="05000000000000000000" charset="0"/>
              <a:buChar char="l"/>
            </a:pPr>
            <a:r>
              <a:rPr lang="en-US" altLang="zh-CN" sz="1400">
                <a:sym typeface="+mn-ea"/>
              </a:rPr>
              <a:t>Flex</a:t>
            </a:r>
            <a:endParaRPr lang="en-US" altLang="zh-CN" sz="1400">
              <a:sym typeface="+mn-ea"/>
            </a:endParaRPr>
          </a:p>
          <a:p>
            <a:pPr marL="457200" lvl="1" indent="0">
              <a:buNone/>
            </a:pPr>
            <a:r>
              <a:rPr lang="zh-CN" altLang="en-US" sz="1200"/>
              <a:t>一维布局</a:t>
            </a:r>
            <a:r>
              <a:rPr lang="en-US" altLang="zh-CN" sz="1200"/>
              <a:t>: </a:t>
            </a:r>
            <a:r>
              <a:rPr lang="zh-CN" altLang="en-US" sz="1200"/>
              <a:t>只能控制行。</a:t>
            </a:r>
            <a:endParaRPr lang="zh-CN" altLang="en-US" sz="1200"/>
          </a:p>
          <a:p>
            <a:pPr>
              <a:buFont typeface="Wingdings" panose="05000000000000000000" charset="0"/>
              <a:buChar char="l"/>
            </a:pPr>
            <a:r>
              <a:rPr lang="en-US" altLang="zh-CN" sz="1400">
                <a:sym typeface="+mn-ea"/>
              </a:rPr>
              <a:t>Grid</a:t>
            </a:r>
            <a:endParaRPr lang="en-US" altLang="zh-CN" sz="1400">
              <a:sym typeface="+mn-ea"/>
            </a:endParaRPr>
          </a:p>
          <a:p>
            <a:pPr marL="457200" lvl="1" indent="0">
              <a:buNone/>
            </a:pPr>
            <a:r>
              <a:rPr lang="zh-CN" altLang="en-US" sz="1200"/>
              <a:t>二维布局：行和列同时控制。</a:t>
            </a:r>
            <a:endParaRPr lang="zh-CN" altLang="en-US" sz="1200"/>
          </a:p>
          <a:p>
            <a:pPr marL="457200" lvl="1" indent="0">
              <a:buNone/>
            </a:pPr>
            <a:endParaRPr lang="zh-CN" altLang="en-US" sz="1200"/>
          </a:p>
          <a:p>
            <a:pPr lvl="1"/>
            <a:r>
              <a:rPr lang="zh-CN" altLang="en-US" sz="1400"/>
              <a:t>换行对比：</a:t>
            </a:r>
            <a:r>
              <a:rPr lang="en-US" altLang="zh-CN" sz="1400"/>
              <a:t>(</a:t>
            </a:r>
            <a:r>
              <a:rPr lang="en-US" altLang="zh-CN" sz="1400">
                <a:sym typeface="+mn-ea"/>
              </a:rPr>
              <a:t>flex-grid/</a:t>
            </a:r>
            <a:r>
              <a:rPr lang="en-US" altLang="zh-CN" sz="1400"/>
              <a:t>flex-grid-wrap.html)</a:t>
            </a:r>
            <a:endParaRPr lang="en-US" altLang="zh-CN" sz="1400"/>
          </a:p>
          <a:p>
            <a:pPr lvl="1"/>
            <a:r>
              <a:rPr lang="en-US" altLang="zh-CN" sz="1400">
                <a:sym typeface="+mn-ea"/>
              </a:rPr>
              <a:t>layout</a:t>
            </a:r>
            <a:r>
              <a:rPr lang="zh-CN" altLang="en-US" sz="1400">
                <a:sym typeface="+mn-ea"/>
              </a:rPr>
              <a:t>对比：</a:t>
            </a:r>
            <a:r>
              <a:rPr lang="en-US" altLang="zh-CN" sz="1400">
                <a:sym typeface="+mn-ea"/>
              </a:rPr>
              <a:t>(flex-grid/flex-grid-layout.html)</a:t>
            </a:r>
            <a:endParaRPr lang="en-US" altLang="zh-CN" sz="1400"/>
          </a:p>
          <a:p>
            <a:endParaRPr lang="en-US" altLang="zh-CN" sz="1400"/>
          </a:p>
          <a:p>
            <a:pPr lvl="1"/>
            <a:r>
              <a:rPr lang="zh-CN" altLang="zh-CN" sz="1400"/>
              <a:t>使用场景：</a:t>
            </a:r>
            <a:endParaRPr lang="zh-CN" altLang="zh-CN" sz="1400"/>
          </a:p>
          <a:p>
            <a:pPr marL="1257300" lvl="2" indent="-342900">
              <a:buAutoNum type="arabicPeriod"/>
            </a:pPr>
            <a:r>
              <a:rPr lang="zh-CN" altLang="zh-CN" sz="1400"/>
              <a:t>我只需要按行或者列控制布局？那就用弹性盒子</a:t>
            </a:r>
            <a:endParaRPr lang="zh-CN" altLang="zh-CN" sz="1400"/>
          </a:p>
          <a:p>
            <a:pPr marL="1257300" lvl="2" indent="-342900">
              <a:buAutoNum type="arabicPeriod"/>
            </a:pPr>
            <a:r>
              <a:rPr lang="zh-CN" altLang="zh-CN" sz="1400"/>
              <a:t>我需要同时按行和列控制布局？那就用网格</a:t>
            </a:r>
            <a:endParaRPr lang="zh-CN" altLang="zh-CN" sz="1400"/>
          </a:p>
          <a:p>
            <a:pPr marL="800100" lvl="1" indent="-342900">
              <a:buAutoNum type="arabicPeriod"/>
            </a:pPr>
            <a:endParaRPr lang="zh-CN" altLang="zh-CN" sz="1200"/>
          </a:p>
          <a:p>
            <a:pPr marL="457200" lvl="1" indent="0">
              <a:buNone/>
            </a:pPr>
            <a:r>
              <a:rPr lang="en-US" altLang="zh-CN" sz="1200">
                <a:hlinkClick r:id="rId1" action="ppaction://hlinkfile"/>
              </a:rPr>
              <a:t>MDN - </a:t>
            </a:r>
            <a:r>
              <a:rPr lang="zh-CN" altLang="en-US" sz="1200">
                <a:hlinkClick r:id="rId1" action="ppaction://hlinkfile"/>
              </a:rPr>
              <a:t>Grid and flexbox</a:t>
            </a:r>
            <a:r>
              <a:rPr lang="zh-CN" altLang="en-US" sz="1200"/>
              <a:t>：https://developer.mozilla.org/zh-CN/docs/Web/CSS/CSS_Grid_Layout/Relationship_of_Grid_Layout</a:t>
            </a:r>
            <a:endParaRPr lang="zh-CN"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168525"/>
            <a:ext cx="10515600" cy="2893060"/>
          </a:xfrm>
        </p:spPr>
        <p:txBody>
          <a:bodyPr>
            <a:normAutofit lnSpcReduction="10000"/>
          </a:bodyPr>
          <a:p>
            <a:pPr marL="0" indent="0">
              <a:buNone/>
            </a:pPr>
            <a:r>
              <a:rPr lang="zh-CN" altLang="en-US"/>
              <a:t>人家的功能本来就很单纯，只是让文字可以绕着图片跑，你偏要各种布局，结果撑不住了吧！</a:t>
            </a:r>
            <a:endParaRPr lang="zh-CN" altLang="en-US"/>
          </a:p>
          <a:p>
            <a:pPr marL="0" indent="0">
              <a:buNone/>
            </a:pPr>
            <a:endParaRPr lang="zh-CN" altLang="en-US"/>
          </a:p>
          <a:p>
            <a:pPr marL="0" indent="0">
              <a:buNone/>
            </a:pPr>
            <a:r>
              <a:rPr lang="zh-CN" altLang="en-US"/>
              <a:t>当你手中只有一把锤子的时候，你往往会把一切问题都看成钉子。</a:t>
            </a:r>
            <a:endParaRPr lang="zh-CN" altLang="en-US"/>
          </a:p>
          <a:p>
            <a:pPr marL="0" indent="0" algn="r">
              <a:buNone/>
            </a:pPr>
            <a:endParaRPr lang="en-US" altLang="zh-CN">
              <a:sym typeface="+mn-ea"/>
            </a:endParaRPr>
          </a:p>
          <a:p>
            <a:pPr marL="0" indent="0" algn="r">
              <a:buNone/>
            </a:pPr>
            <a:r>
              <a:rPr lang="en-US" altLang="zh-CN">
                <a:sym typeface="+mn-ea"/>
              </a:rPr>
              <a:t>-- </a:t>
            </a:r>
            <a:r>
              <a:rPr lang="zh-CN" altLang="en-US">
                <a:sym typeface="+mn-ea"/>
              </a:rPr>
              <a:t>张鑫旭</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Flex</a:t>
            </a:r>
            <a:r>
              <a:rPr lang="zh-CN" altLang="en-US"/>
              <a:t>与</a:t>
            </a:r>
            <a:r>
              <a:rPr lang="en-US" altLang="zh-CN"/>
              <a:t>Grid</a:t>
            </a:r>
            <a:r>
              <a:rPr lang="zh-CN" altLang="en-US"/>
              <a:t>兼容性</a:t>
            </a:r>
            <a:endParaRPr lang="zh-CN" altLang="en-US"/>
          </a:p>
        </p:txBody>
      </p:sp>
      <p:pic>
        <p:nvPicPr>
          <p:cNvPr id="4" name="内容占位符 3"/>
          <p:cNvPicPr/>
          <p:nvPr>
            <p:ph idx="1"/>
          </p:nvPr>
        </p:nvPicPr>
        <p:blipFill>
          <a:blip r:embed="rId1"/>
          <a:stretch>
            <a:fillRect/>
          </a:stretch>
        </p:blipFill>
        <p:spPr>
          <a:xfrm>
            <a:off x="834390" y="1840865"/>
            <a:ext cx="10515600" cy="1944000"/>
          </a:xfrm>
          <a:prstGeom prst="rect">
            <a:avLst/>
          </a:prstGeom>
        </p:spPr>
      </p:pic>
      <p:pic>
        <p:nvPicPr>
          <p:cNvPr id="5" name="图片 4"/>
          <p:cNvPicPr/>
          <p:nvPr/>
        </p:nvPicPr>
        <p:blipFill>
          <a:blip r:embed="rId2"/>
          <a:stretch>
            <a:fillRect/>
          </a:stretch>
        </p:blipFill>
        <p:spPr>
          <a:xfrm>
            <a:off x="838200" y="4251960"/>
            <a:ext cx="10512000" cy="1908000"/>
          </a:xfrm>
          <a:prstGeom prst="rect">
            <a:avLst/>
          </a:prstGeom>
        </p:spPr>
      </p:pic>
      <p:sp>
        <p:nvSpPr>
          <p:cNvPr id="7" name="文本框 6"/>
          <p:cNvSpPr txBox="1"/>
          <p:nvPr/>
        </p:nvSpPr>
        <p:spPr>
          <a:xfrm>
            <a:off x="730885" y="3883660"/>
            <a:ext cx="2991485" cy="368300"/>
          </a:xfrm>
          <a:prstGeom prst="rect">
            <a:avLst/>
          </a:prstGeom>
          <a:noFill/>
        </p:spPr>
        <p:txBody>
          <a:bodyPr wrap="none" rtlCol="0">
            <a:spAutoFit/>
          </a:bodyPr>
          <a:p>
            <a:pPr algn="l"/>
            <a:r>
              <a:rPr lang="zh-CN" altLang="en-US">
                <a:sym typeface="+mn-ea"/>
              </a:rPr>
              <a:t>Grid </a:t>
            </a:r>
            <a:r>
              <a:rPr lang="en-US" altLang="zh-CN">
                <a:sym typeface="+mn-ea"/>
              </a:rPr>
              <a:t>- </a:t>
            </a:r>
            <a:r>
              <a:rPr lang="zh-CN" altLang="en-US"/>
              <a:t>CSS Grid Layout (level 1)</a:t>
            </a:r>
            <a:endParaRPr lang="zh-CN" altLang="en-US"/>
          </a:p>
        </p:txBody>
      </p:sp>
      <p:sp>
        <p:nvSpPr>
          <p:cNvPr id="8" name="文本框 7"/>
          <p:cNvSpPr txBox="1"/>
          <p:nvPr/>
        </p:nvSpPr>
        <p:spPr>
          <a:xfrm>
            <a:off x="834390" y="1452245"/>
            <a:ext cx="3644900" cy="368300"/>
          </a:xfrm>
          <a:prstGeom prst="rect">
            <a:avLst/>
          </a:prstGeom>
          <a:noFill/>
        </p:spPr>
        <p:txBody>
          <a:bodyPr wrap="none" rtlCol="0">
            <a:spAutoFit/>
          </a:bodyPr>
          <a:p>
            <a:pPr algn="l"/>
            <a:r>
              <a:rPr lang="en-US" altLang="zh-CN"/>
              <a:t>Flex - CSS Flexible Box Layout Module</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4660</Words>
  <Application>WPS 演示</Application>
  <PresentationFormat>宽屏</PresentationFormat>
  <Paragraphs>243</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Wingdings</vt:lpstr>
      <vt:lpstr>Calibri Light</vt:lpstr>
      <vt:lpstr>Calibri</vt:lpstr>
      <vt:lpstr>微软雅黑</vt:lpstr>
      <vt:lpstr>Office 主题</vt:lpstr>
      <vt:lpstr>CSS分享</vt:lpstr>
      <vt:lpstr>PowerPoint 演示文稿</vt:lpstr>
      <vt:lpstr>PowerPoint 演示文稿</vt:lpstr>
      <vt:lpstr>PowerPoint 演示文稿</vt:lpstr>
      <vt:lpstr>PowerPoint 演示文稿</vt:lpstr>
      <vt:lpstr>主要内容</vt:lpstr>
      <vt:lpstr>Float、Flex与Grid布局</vt:lpstr>
      <vt:lpstr>PowerPoint 演示文稿</vt:lpstr>
      <vt:lpstr>Flex与Grid兼容性</vt:lpstr>
      <vt:lpstr>PowerPoint 演示文稿</vt:lpstr>
      <vt:lpstr>项目case与总结</vt:lpstr>
      <vt:lpstr>布局的相关的规范 css2.1</vt:lpstr>
      <vt:lpstr>文档流和脱离文档流</vt:lpstr>
      <vt:lpstr>文档流作用原理 - BFC和IFC</vt:lpstr>
      <vt:lpstr>流体布局</vt:lpstr>
      <vt:lpstr>砖式布局的缺点</vt:lpstr>
      <vt:lpstr>width: auto与width: 100%</vt:lpstr>
      <vt:lpstr>width/height作用细节</vt:lpstr>
      <vt:lpstr>宽度分离原则</vt:lpstr>
      <vt:lpstr>为什么height:100%无效</vt:lpstr>
      <vt:lpstr> position: absolute 的相对特性 </vt:lpstr>
      <vt:lpstr>“父元素” - 包含块</vt:lpstr>
      <vt:lpstr>参考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454</cp:revision>
  <dcterms:created xsi:type="dcterms:W3CDTF">2020-10-10T17:18:00Z</dcterms:created>
  <dcterms:modified xsi:type="dcterms:W3CDTF">2020-10-29T10:58:16Z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