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60" r:id="rId5"/>
    <p:sldId id="259" r:id="rId6"/>
    <p:sldId id="261" r:id="rId7"/>
    <p:sldId id="267" r:id="rId8"/>
    <p:sldId id="268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Full" initials="SF" lastIdx="2" clrIdx="0">
    <p:extLst>
      <p:ext uri="{19B8F6BF-5375-455C-9EA6-DF929625EA0E}">
        <p15:presenceInfo xmlns:p15="http://schemas.microsoft.com/office/powerpoint/2012/main" userId="56a3368ddd9153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30T16:18:17.615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30T16:40:36.881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39087-C707-4BFC-B618-ECBD6C7027F1}" type="doc">
      <dgm:prSet loTypeId="urn:microsoft.com/office/officeart/2005/8/layout/venn2" loCatId="relationship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5F4829C0-B559-4DD7-B567-01814B3AD589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en-US" altLang="zh-CN" sz="3200" b="1" dirty="0"/>
            <a:t>Customers Complaints</a:t>
          </a:r>
          <a:endParaRPr lang="zh-CN" altLang="en-US" sz="3200" b="1" dirty="0"/>
        </a:p>
      </dgm:t>
    </dgm:pt>
    <dgm:pt modelId="{70139C8C-1797-495B-B8E1-F5ED3C031112}" type="parTrans" cxnId="{E73A3D8F-C62A-405A-B1FA-23FC2BFFA0E1}">
      <dgm:prSet/>
      <dgm:spPr/>
      <dgm:t>
        <a:bodyPr/>
        <a:lstStyle/>
        <a:p>
          <a:endParaRPr lang="zh-CN" altLang="en-US"/>
        </a:p>
      </dgm:t>
    </dgm:pt>
    <dgm:pt modelId="{5F5B50E7-59E8-488A-ADD5-FD3B04133BAD}" type="sibTrans" cxnId="{E73A3D8F-C62A-405A-B1FA-23FC2BFFA0E1}">
      <dgm:prSet/>
      <dgm:spPr/>
      <dgm:t>
        <a:bodyPr/>
        <a:lstStyle/>
        <a:p>
          <a:endParaRPr lang="zh-CN" altLang="en-US"/>
        </a:p>
      </dgm:t>
    </dgm:pt>
    <dgm:pt modelId="{B6EDCAEC-3C10-48D1-9FC1-2631ECB1B4FC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400" b="1" dirty="0"/>
            <a:t>Get customers’ reports</a:t>
          </a:r>
          <a:endParaRPr lang="zh-CN" altLang="en-US" sz="2400" b="1" dirty="0"/>
        </a:p>
      </dgm:t>
    </dgm:pt>
    <dgm:pt modelId="{DF23EF02-65D3-4A2E-8D3F-E12D10031930}" type="parTrans" cxnId="{8EDA2BF5-78A6-4BA6-8EDE-74B16CD4D832}">
      <dgm:prSet/>
      <dgm:spPr/>
      <dgm:t>
        <a:bodyPr/>
        <a:lstStyle/>
        <a:p>
          <a:endParaRPr lang="zh-CN" altLang="en-US"/>
        </a:p>
      </dgm:t>
    </dgm:pt>
    <dgm:pt modelId="{602CCBB2-3900-4C73-8784-E63B3C708B84}" type="sibTrans" cxnId="{8EDA2BF5-78A6-4BA6-8EDE-74B16CD4D832}">
      <dgm:prSet/>
      <dgm:spPr/>
      <dgm:t>
        <a:bodyPr/>
        <a:lstStyle/>
        <a:p>
          <a:endParaRPr lang="zh-CN" altLang="en-US"/>
        </a:p>
      </dgm:t>
    </dgm:pt>
    <dgm:pt modelId="{B5293E45-DBE8-44E4-A147-D91B70D243CF}">
      <dgm:prSet phldrT="[文本]"/>
      <dgm:spPr/>
      <dgm:t>
        <a:bodyPr/>
        <a:lstStyle/>
        <a:p>
          <a:r>
            <a:rPr lang="en-US" altLang="zh-CN" b="1" dirty="0"/>
            <a:t>Satisfy related to goods</a:t>
          </a:r>
          <a:endParaRPr lang="zh-CN" altLang="en-US" b="1" dirty="0"/>
        </a:p>
      </dgm:t>
    </dgm:pt>
    <dgm:pt modelId="{8D6EDC21-1677-40BC-9F6F-6E99D7DA4B68}" type="parTrans" cxnId="{B7FFC285-65E4-43FF-80EF-4DD3253A8D8D}">
      <dgm:prSet/>
      <dgm:spPr/>
      <dgm:t>
        <a:bodyPr/>
        <a:lstStyle/>
        <a:p>
          <a:endParaRPr lang="zh-CN" altLang="en-US"/>
        </a:p>
      </dgm:t>
    </dgm:pt>
    <dgm:pt modelId="{FD5CD090-34AF-44F2-A977-C860E6975986}" type="sibTrans" cxnId="{B7FFC285-65E4-43FF-80EF-4DD3253A8D8D}">
      <dgm:prSet/>
      <dgm:spPr/>
      <dgm:t>
        <a:bodyPr/>
        <a:lstStyle/>
        <a:p>
          <a:endParaRPr lang="zh-CN" altLang="en-US"/>
        </a:p>
      </dgm:t>
    </dgm:pt>
    <dgm:pt modelId="{C7C71683-BB7A-44A9-854A-38E287C9B99F}" type="pres">
      <dgm:prSet presAssocID="{1E839087-C707-4BFC-B618-ECBD6C7027F1}" presName="Name0" presStyleCnt="0">
        <dgm:presLayoutVars>
          <dgm:chMax val="7"/>
          <dgm:resizeHandles val="exact"/>
        </dgm:presLayoutVars>
      </dgm:prSet>
      <dgm:spPr/>
    </dgm:pt>
    <dgm:pt modelId="{C167797C-2DAF-4BDB-9DC1-9CE67143F79E}" type="pres">
      <dgm:prSet presAssocID="{1E839087-C707-4BFC-B618-ECBD6C7027F1}" presName="comp1" presStyleCnt="0"/>
      <dgm:spPr/>
    </dgm:pt>
    <dgm:pt modelId="{22E4A48B-4076-4A49-AE75-7974405578F1}" type="pres">
      <dgm:prSet presAssocID="{1E839087-C707-4BFC-B618-ECBD6C7027F1}" presName="circle1" presStyleLbl="node1" presStyleIdx="0" presStyleCnt="3" custScaleX="166996" custLinFactNeighborX="8765"/>
      <dgm:spPr/>
    </dgm:pt>
    <dgm:pt modelId="{F1AA45E4-9743-4FFD-AD68-279593A81BC9}" type="pres">
      <dgm:prSet presAssocID="{1E839087-C707-4BFC-B618-ECBD6C7027F1}" presName="c1text" presStyleLbl="node1" presStyleIdx="0" presStyleCnt="3">
        <dgm:presLayoutVars>
          <dgm:bulletEnabled val="1"/>
        </dgm:presLayoutVars>
      </dgm:prSet>
      <dgm:spPr/>
    </dgm:pt>
    <dgm:pt modelId="{C65F9FB1-5521-4BD1-BA48-DB568647D075}" type="pres">
      <dgm:prSet presAssocID="{1E839087-C707-4BFC-B618-ECBD6C7027F1}" presName="comp2" presStyleCnt="0"/>
      <dgm:spPr/>
    </dgm:pt>
    <dgm:pt modelId="{296C727F-B00B-49AE-B40E-86389B8ADAA0}" type="pres">
      <dgm:prSet presAssocID="{1E839087-C707-4BFC-B618-ECBD6C7027F1}" presName="circle2" presStyleLbl="node1" presStyleIdx="1" presStyleCnt="3"/>
      <dgm:spPr/>
    </dgm:pt>
    <dgm:pt modelId="{6D56C1CE-953C-45BD-AA8A-654D5FAEF542}" type="pres">
      <dgm:prSet presAssocID="{1E839087-C707-4BFC-B618-ECBD6C7027F1}" presName="c2text" presStyleLbl="node1" presStyleIdx="1" presStyleCnt="3">
        <dgm:presLayoutVars>
          <dgm:bulletEnabled val="1"/>
        </dgm:presLayoutVars>
      </dgm:prSet>
      <dgm:spPr/>
    </dgm:pt>
    <dgm:pt modelId="{0A277144-4E09-42D0-8FD9-EA2E53B19BCF}" type="pres">
      <dgm:prSet presAssocID="{1E839087-C707-4BFC-B618-ECBD6C7027F1}" presName="comp3" presStyleCnt="0"/>
      <dgm:spPr/>
    </dgm:pt>
    <dgm:pt modelId="{649DE21F-F77C-4AD5-B0C4-BEC70EF80186}" type="pres">
      <dgm:prSet presAssocID="{1E839087-C707-4BFC-B618-ECBD6C7027F1}" presName="circle3" presStyleLbl="node1" presStyleIdx="2" presStyleCnt="3"/>
      <dgm:spPr/>
    </dgm:pt>
    <dgm:pt modelId="{1F4B5A3D-EECF-4362-94F2-07AA14AE6A35}" type="pres">
      <dgm:prSet presAssocID="{1E839087-C707-4BFC-B618-ECBD6C7027F1}" presName="c3text" presStyleLbl="node1" presStyleIdx="2" presStyleCnt="3">
        <dgm:presLayoutVars>
          <dgm:bulletEnabled val="1"/>
        </dgm:presLayoutVars>
      </dgm:prSet>
      <dgm:spPr/>
    </dgm:pt>
  </dgm:ptLst>
  <dgm:cxnLst>
    <dgm:cxn modelId="{F774AB5E-5185-449A-84FC-2A0D8DE95958}" type="presOf" srcId="{B5293E45-DBE8-44E4-A147-D91B70D243CF}" destId="{649DE21F-F77C-4AD5-B0C4-BEC70EF80186}" srcOrd="0" destOrd="0" presId="urn:microsoft.com/office/officeart/2005/8/layout/venn2"/>
    <dgm:cxn modelId="{E7C15936-47BD-4984-8CB8-22075E26FB78}" type="presOf" srcId="{B6EDCAEC-3C10-48D1-9FC1-2631ECB1B4FC}" destId="{6D56C1CE-953C-45BD-AA8A-654D5FAEF542}" srcOrd="1" destOrd="0" presId="urn:microsoft.com/office/officeart/2005/8/layout/venn2"/>
    <dgm:cxn modelId="{D2210F01-6AC9-4947-A23D-56C896454353}" type="presOf" srcId="{5F4829C0-B559-4DD7-B567-01814B3AD589}" destId="{22E4A48B-4076-4A49-AE75-7974405578F1}" srcOrd="0" destOrd="0" presId="urn:microsoft.com/office/officeart/2005/8/layout/venn2"/>
    <dgm:cxn modelId="{A299D5BA-7797-4703-B4C4-8F62CB5A955D}" type="presOf" srcId="{B5293E45-DBE8-44E4-A147-D91B70D243CF}" destId="{1F4B5A3D-EECF-4362-94F2-07AA14AE6A35}" srcOrd="1" destOrd="0" presId="urn:microsoft.com/office/officeart/2005/8/layout/venn2"/>
    <dgm:cxn modelId="{8EDA2BF5-78A6-4BA6-8EDE-74B16CD4D832}" srcId="{1E839087-C707-4BFC-B618-ECBD6C7027F1}" destId="{B6EDCAEC-3C10-48D1-9FC1-2631ECB1B4FC}" srcOrd="1" destOrd="0" parTransId="{DF23EF02-65D3-4A2E-8D3F-E12D10031930}" sibTransId="{602CCBB2-3900-4C73-8784-E63B3C708B84}"/>
    <dgm:cxn modelId="{B7FFC285-65E4-43FF-80EF-4DD3253A8D8D}" srcId="{1E839087-C707-4BFC-B618-ECBD6C7027F1}" destId="{B5293E45-DBE8-44E4-A147-D91B70D243CF}" srcOrd="2" destOrd="0" parTransId="{8D6EDC21-1677-40BC-9F6F-6E99D7DA4B68}" sibTransId="{FD5CD090-34AF-44F2-A977-C860E6975986}"/>
    <dgm:cxn modelId="{CCFC8595-5A64-4DE1-89F8-F88439F7D4B4}" type="presOf" srcId="{1E839087-C707-4BFC-B618-ECBD6C7027F1}" destId="{C7C71683-BB7A-44A9-854A-38E287C9B99F}" srcOrd="0" destOrd="0" presId="urn:microsoft.com/office/officeart/2005/8/layout/venn2"/>
    <dgm:cxn modelId="{E73A3D8F-C62A-405A-B1FA-23FC2BFFA0E1}" srcId="{1E839087-C707-4BFC-B618-ECBD6C7027F1}" destId="{5F4829C0-B559-4DD7-B567-01814B3AD589}" srcOrd="0" destOrd="0" parTransId="{70139C8C-1797-495B-B8E1-F5ED3C031112}" sibTransId="{5F5B50E7-59E8-488A-ADD5-FD3B04133BAD}"/>
    <dgm:cxn modelId="{5DEE64A3-0E81-447D-B10C-5BD586654083}" type="presOf" srcId="{5F4829C0-B559-4DD7-B567-01814B3AD589}" destId="{F1AA45E4-9743-4FFD-AD68-279593A81BC9}" srcOrd="1" destOrd="0" presId="urn:microsoft.com/office/officeart/2005/8/layout/venn2"/>
    <dgm:cxn modelId="{9639D1B9-9DD5-4A30-865C-2DB434CEAD21}" type="presOf" srcId="{B6EDCAEC-3C10-48D1-9FC1-2631ECB1B4FC}" destId="{296C727F-B00B-49AE-B40E-86389B8ADAA0}" srcOrd="0" destOrd="0" presId="urn:microsoft.com/office/officeart/2005/8/layout/venn2"/>
    <dgm:cxn modelId="{D24D64FF-C0CF-4A7F-A301-1D93223449F4}" type="presParOf" srcId="{C7C71683-BB7A-44A9-854A-38E287C9B99F}" destId="{C167797C-2DAF-4BDB-9DC1-9CE67143F79E}" srcOrd="0" destOrd="0" presId="urn:microsoft.com/office/officeart/2005/8/layout/venn2"/>
    <dgm:cxn modelId="{9CE216BE-0E71-4BFF-BEFF-83A76055A1AD}" type="presParOf" srcId="{C167797C-2DAF-4BDB-9DC1-9CE67143F79E}" destId="{22E4A48B-4076-4A49-AE75-7974405578F1}" srcOrd="0" destOrd="0" presId="urn:microsoft.com/office/officeart/2005/8/layout/venn2"/>
    <dgm:cxn modelId="{F6FF48B8-832F-4FE2-B845-F9613B086E3B}" type="presParOf" srcId="{C167797C-2DAF-4BDB-9DC1-9CE67143F79E}" destId="{F1AA45E4-9743-4FFD-AD68-279593A81BC9}" srcOrd="1" destOrd="0" presId="urn:microsoft.com/office/officeart/2005/8/layout/venn2"/>
    <dgm:cxn modelId="{BA39AF9D-712D-491C-B6E1-4709AC1855B4}" type="presParOf" srcId="{C7C71683-BB7A-44A9-854A-38E287C9B99F}" destId="{C65F9FB1-5521-4BD1-BA48-DB568647D075}" srcOrd="1" destOrd="0" presId="urn:microsoft.com/office/officeart/2005/8/layout/venn2"/>
    <dgm:cxn modelId="{3A40817B-F1B4-4E21-909D-2751606D892C}" type="presParOf" srcId="{C65F9FB1-5521-4BD1-BA48-DB568647D075}" destId="{296C727F-B00B-49AE-B40E-86389B8ADAA0}" srcOrd="0" destOrd="0" presId="urn:microsoft.com/office/officeart/2005/8/layout/venn2"/>
    <dgm:cxn modelId="{241341CA-08DB-4491-95E3-BE6FC44FCED5}" type="presParOf" srcId="{C65F9FB1-5521-4BD1-BA48-DB568647D075}" destId="{6D56C1CE-953C-45BD-AA8A-654D5FAEF542}" srcOrd="1" destOrd="0" presId="urn:microsoft.com/office/officeart/2005/8/layout/venn2"/>
    <dgm:cxn modelId="{0E75504C-C5ED-4B48-9EB9-4A405D4B770F}" type="presParOf" srcId="{C7C71683-BB7A-44A9-854A-38E287C9B99F}" destId="{0A277144-4E09-42D0-8FD9-EA2E53B19BCF}" srcOrd="2" destOrd="0" presId="urn:microsoft.com/office/officeart/2005/8/layout/venn2"/>
    <dgm:cxn modelId="{E76EE701-A420-423F-87E4-5F521299419A}" type="presParOf" srcId="{0A277144-4E09-42D0-8FD9-EA2E53B19BCF}" destId="{649DE21F-F77C-4AD5-B0C4-BEC70EF80186}" srcOrd="0" destOrd="0" presId="urn:microsoft.com/office/officeart/2005/8/layout/venn2"/>
    <dgm:cxn modelId="{1740B2B0-CC03-4970-847C-9B9CE6F6DDB2}" type="presParOf" srcId="{0A277144-4E09-42D0-8FD9-EA2E53B19BCF}" destId="{1F4B5A3D-EECF-4362-94F2-07AA14AE6A3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A48B-4076-4A49-AE75-7974405578F1}">
      <dsp:nvSpPr>
        <dsp:cNvPr id="0" name=""/>
        <dsp:cNvSpPr/>
      </dsp:nvSpPr>
      <dsp:spPr>
        <a:xfrm>
          <a:off x="-862957" y="0"/>
          <a:ext cx="9744403" cy="5835112"/>
        </a:xfrm>
        <a:prstGeom prst="ellipse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/>
            <a:t>Customers Complaints</a:t>
          </a:r>
          <a:endParaRPr lang="zh-CN" altLang="en-US" sz="3200" b="1" kern="1200" dirty="0"/>
        </a:p>
      </dsp:txBody>
      <dsp:txXfrm>
        <a:off x="2306409" y="291755"/>
        <a:ext cx="3405669" cy="875266"/>
      </dsp:txXfrm>
    </dsp:sp>
    <dsp:sp modelId="{296C727F-B00B-49AE-B40E-86389B8ADAA0}">
      <dsp:nvSpPr>
        <dsp:cNvPr id="0" name=""/>
        <dsp:cNvSpPr/>
      </dsp:nvSpPr>
      <dsp:spPr>
        <a:xfrm>
          <a:off x="1821077" y="1458777"/>
          <a:ext cx="4376334" cy="4376334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Get customers’ reports</a:t>
          </a:r>
          <a:endParaRPr lang="zh-CN" altLang="en-US" sz="2400" b="1" kern="1200" dirty="0"/>
        </a:p>
      </dsp:txBody>
      <dsp:txXfrm>
        <a:off x="2989558" y="1732298"/>
        <a:ext cx="2039371" cy="820562"/>
      </dsp:txXfrm>
    </dsp:sp>
    <dsp:sp modelId="{649DE21F-F77C-4AD5-B0C4-BEC70EF80186}">
      <dsp:nvSpPr>
        <dsp:cNvPr id="0" name=""/>
        <dsp:cNvSpPr/>
      </dsp:nvSpPr>
      <dsp:spPr>
        <a:xfrm>
          <a:off x="2550466" y="2917556"/>
          <a:ext cx="2917556" cy="2917556"/>
        </a:xfrm>
        <a:prstGeom prst="ellipse">
          <a:avLst/>
        </a:prstGeom>
        <a:gradFill rotWithShape="0">
          <a:gsLst>
            <a:gs pos="0">
              <a:schemeClr val="accent3">
                <a:hueOff val="-944372"/>
                <a:satOff val="-47437"/>
                <a:lumOff val="-164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-944372"/>
                <a:satOff val="-47437"/>
                <a:lumOff val="-1647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-944372"/>
                <a:satOff val="-47437"/>
                <a:lumOff val="-1647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b="1" kern="1200" dirty="0"/>
            <a:t>Satisfy related to goods</a:t>
          </a:r>
          <a:endParaRPr lang="zh-CN" altLang="en-US" sz="2700" b="1" kern="1200" dirty="0"/>
        </a:p>
      </dsp:txBody>
      <dsp:txXfrm>
        <a:off x="2977732" y="3646945"/>
        <a:ext cx="2063023" cy="1458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7468-9976-4805-B20A-C528B728C9C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EDE12B-8651-48FE-91B4-415DC46AB5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4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7468-9976-4805-B20A-C528B728C9C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E12B-8651-48FE-91B4-415DC46AB52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8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7468-9976-4805-B20A-C528B728C9C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E12B-8651-48FE-91B4-415DC46AB5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25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7468-9976-4805-B20A-C528B728C9C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E12B-8651-48FE-91B4-415DC46AB52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20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7468-9976-4805-B20A-C528B728C9C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E12B-8651-48FE-91B4-415DC46AB5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9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7468-9976-4805-B20A-C528B728C9C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E12B-8651-48FE-91B4-415DC46AB52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64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7468-9976-4805-B20A-C528B728C9C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E12B-8651-48FE-91B4-415DC46AB52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97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7468-9976-4805-B20A-C528B728C9C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E12B-8651-48FE-91B4-415DC46AB52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2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7468-9976-4805-B20A-C528B728C9C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E12B-8651-48FE-91B4-415DC46A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7468-9976-4805-B20A-C528B728C9C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E12B-8651-48FE-91B4-415DC46AB52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47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5997468-9976-4805-B20A-C528B728C9C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E12B-8651-48FE-91B4-415DC46AB52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1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7468-9976-4805-B20A-C528B728C9C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EDE12B-8651-48FE-91B4-415DC46AB5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557"/>
            <a:ext cx="12192000" cy="48587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5032" y="0"/>
            <a:ext cx="9144000" cy="127820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Customer Complaint</a:t>
            </a:r>
            <a:endParaRPr 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502" y="6289949"/>
            <a:ext cx="8637072" cy="56299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:</a:t>
            </a:r>
            <a:r>
              <a:rPr lang="en-US" dirty="0" err="1">
                <a:solidFill>
                  <a:schemeClr val="bg1"/>
                </a:solidFill>
              </a:rPr>
              <a:t>boyang</a:t>
            </a:r>
            <a:r>
              <a:rPr lang="en-US" dirty="0">
                <a:solidFill>
                  <a:schemeClr val="bg1"/>
                </a:solidFill>
              </a:rPr>
              <a:t> Fu</a:t>
            </a:r>
          </a:p>
        </p:txBody>
      </p:sp>
    </p:spTree>
    <p:extLst>
      <p:ext uri="{BB962C8B-B14F-4D97-AF65-F5344CB8AC3E}">
        <p14:creationId xmlns:p14="http://schemas.microsoft.com/office/powerpoint/2010/main" val="190106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28420"/>
            <a:ext cx="9603275" cy="1049235"/>
          </a:xfrm>
        </p:spPr>
        <p:txBody>
          <a:bodyPr/>
          <a:lstStyle/>
          <a:p>
            <a:r>
              <a:rPr lang="en-US" dirty="0"/>
              <a:t>Not so fast!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8766"/>
            <a:ext cx="6927742" cy="3900435"/>
          </a:xfrm>
        </p:spPr>
      </p:pic>
      <p:sp>
        <p:nvSpPr>
          <p:cNvPr id="5" name="文本框 4"/>
          <p:cNvSpPr txBox="1"/>
          <p:nvPr/>
        </p:nvSpPr>
        <p:spPr>
          <a:xfrm>
            <a:off x="7749153" y="1906292"/>
            <a:ext cx="3254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 value of satisfaction &amp;goods is 0.0816, which is a little higher than 5% , which means there is not enough evidence to say we should focus more on goods qualities</a:t>
            </a:r>
          </a:p>
        </p:txBody>
      </p:sp>
    </p:spTree>
    <p:extLst>
      <p:ext uri="{BB962C8B-B14F-4D97-AF65-F5344CB8AC3E}">
        <p14:creationId xmlns:p14="http://schemas.microsoft.com/office/powerpoint/2010/main" val="273427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decision tree to find the relationship between Satisfaction &amp; result 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3754"/>
            <a:ext cx="9108397" cy="33071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01939" y="2185261"/>
            <a:ext cx="21542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complaint result  ATS, CTA, NVR, NSA, RTH, consumers are unsatisfied</a:t>
            </a:r>
          </a:p>
          <a:p>
            <a:r>
              <a:rPr lang="en-US" dirty="0"/>
              <a:t>If  the complaint result are ACJ, BLR, CRC, GEX, GDR, GRS, SPF, SCR, consumers are satisfied </a:t>
            </a:r>
          </a:p>
        </p:txBody>
      </p:sp>
    </p:spTree>
    <p:extLst>
      <p:ext uri="{BB962C8B-B14F-4D97-AF65-F5344CB8AC3E}">
        <p14:creationId xmlns:p14="http://schemas.microsoft.com/office/powerpoint/2010/main" val="424395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Offering restitution is the best way to calm down the customers, but not from escrows</a:t>
            </a:r>
          </a:p>
          <a:p>
            <a:r>
              <a:rPr lang="en-US" sz="2800" dirty="0"/>
              <a:t>Think twice before you deciding to do business in New York or Brooklyn</a:t>
            </a:r>
          </a:p>
          <a:p>
            <a:r>
              <a:rPr lang="en-US" sz="2800" dirty="0"/>
              <a:t>Don’t response nothing to the customers until they begin to take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2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choosing this data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is a real dataset, and the content are more complex</a:t>
            </a:r>
          </a:p>
          <a:p>
            <a:r>
              <a:rPr lang="en-US" sz="3200" dirty="0"/>
              <a:t>It related to business, which means my work is practical </a:t>
            </a:r>
          </a:p>
          <a:p>
            <a:r>
              <a:rPr lang="en-US" sz="3200" dirty="0"/>
              <a:t>It allows me to apply mosaic plot, bar plot, p value and decision tree in this dataset.</a:t>
            </a:r>
          </a:p>
        </p:txBody>
      </p:sp>
    </p:spTree>
    <p:extLst>
      <p:ext uri="{BB962C8B-B14F-4D97-AF65-F5344CB8AC3E}">
        <p14:creationId xmlns:p14="http://schemas.microsoft.com/office/powerpoint/2010/main" val="285803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6047" y="556546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dirty="0"/>
              <a:t>Find the complaint hotspot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0792"/>
            <a:ext cx="12192000" cy="4967207"/>
          </a:xfrm>
        </p:spPr>
      </p:pic>
      <p:sp>
        <p:nvSpPr>
          <p:cNvPr id="9" name="左箭头 8"/>
          <p:cNvSpPr/>
          <p:nvPr/>
        </p:nvSpPr>
        <p:spPr>
          <a:xfrm>
            <a:off x="1766807" y="3409627"/>
            <a:ext cx="945396" cy="340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789695" y="3285641"/>
            <a:ext cx="165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York</a:t>
            </a:r>
          </a:p>
          <a:p>
            <a:r>
              <a:rPr lang="en-US" b="1" dirty="0"/>
              <a:t>862</a:t>
            </a:r>
          </a:p>
        </p:txBody>
      </p:sp>
      <p:sp>
        <p:nvSpPr>
          <p:cNvPr id="12" name="左箭头 11"/>
          <p:cNvSpPr/>
          <p:nvPr/>
        </p:nvSpPr>
        <p:spPr>
          <a:xfrm>
            <a:off x="7222210" y="3285641"/>
            <a:ext cx="82141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8167607" y="3161654"/>
            <a:ext cx="133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Brooklyn</a:t>
            </a:r>
          </a:p>
          <a:p>
            <a:r>
              <a:rPr lang="en-US" b="1" dirty="0"/>
              <a:t>827</a:t>
            </a:r>
          </a:p>
        </p:txBody>
      </p:sp>
    </p:spTree>
    <p:extLst>
      <p:ext uri="{BB962C8B-B14F-4D97-AF65-F5344CB8AC3E}">
        <p14:creationId xmlns:p14="http://schemas.microsoft.com/office/powerpoint/2010/main" val="162785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Contract data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045608"/>
              </p:ext>
            </p:extLst>
          </p:nvPr>
        </p:nvGraphicFramePr>
        <p:xfrm>
          <a:off x="1584786" y="325464"/>
          <a:ext cx="8018489" cy="583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06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 the data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Delete the data which didn’t report satisfaction (Because we are sticking to this)</a:t>
            </a:r>
          </a:p>
          <a:p>
            <a:r>
              <a:rPr lang="en-US" sz="3200" dirty="0"/>
              <a:t>Delete all the extreme conditions which don’t have a high frequency ( Easy to become overfitting)</a:t>
            </a:r>
          </a:p>
        </p:txBody>
      </p:sp>
    </p:spTree>
    <p:extLst>
      <p:ext uri="{BB962C8B-B14F-4D97-AF65-F5344CB8AC3E}">
        <p14:creationId xmlns:p14="http://schemas.microsoft.com/office/powerpoint/2010/main" val="196413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relationship between Satisfaction and restitution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754"/>
            <a:ext cx="7114583" cy="4252578"/>
          </a:xfrm>
        </p:spPr>
      </p:pic>
      <p:sp>
        <p:nvSpPr>
          <p:cNvPr id="5" name="文本框 4"/>
          <p:cNvSpPr txBox="1"/>
          <p:nvPr/>
        </p:nvSpPr>
        <p:spPr>
          <a:xfrm>
            <a:off x="8136610" y="2355742"/>
            <a:ext cx="32701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person who get restitution, no matter how much, will most likely to be satisfied</a:t>
            </a:r>
          </a:p>
        </p:txBody>
      </p:sp>
    </p:spTree>
    <p:extLst>
      <p:ext uri="{BB962C8B-B14F-4D97-AF65-F5344CB8AC3E}">
        <p14:creationId xmlns:p14="http://schemas.microsoft.com/office/powerpoint/2010/main" val="62370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51" y="3290895"/>
            <a:ext cx="12321852" cy="246437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Restitution related to complaint types</a:t>
            </a:r>
          </a:p>
        </p:txBody>
      </p:sp>
      <p:sp>
        <p:nvSpPr>
          <p:cNvPr id="7" name="下箭头 6"/>
          <p:cNvSpPr/>
          <p:nvPr/>
        </p:nvSpPr>
        <p:spPr>
          <a:xfrm>
            <a:off x="9283484" y="3084163"/>
            <a:ext cx="185980" cy="842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8803037" y="2433234"/>
            <a:ext cx="1286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Quality of work</a:t>
            </a:r>
          </a:p>
        </p:txBody>
      </p:sp>
      <p:sp>
        <p:nvSpPr>
          <p:cNvPr id="11" name="下箭头 10"/>
          <p:cNvSpPr/>
          <p:nvPr/>
        </p:nvSpPr>
        <p:spPr>
          <a:xfrm>
            <a:off x="3843580" y="3487119"/>
            <a:ext cx="557939" cy="1100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70142" y="2756399"/>
            <a:ext cx="19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Damaged goods</a:t>
            </a:r>
          </a:p>
        </p:txBody>
      </p:sp>
    </p:spTree>
    <p:extLst>
      <p:ext uri="{BB962C8B-B14F-4D97-AF65-F5344CB8AC3E}">
        <p14:creationId xmlns:p14="http://schemas.microsoft.com/office/powerpoint/2010/main" val="409533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people need more restitution on bad service than on bad goods?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6148" y="2000234"/>
            <a:ext cx="9603275" cy="1130424"/>
          </a:xfrm>
        </p:spPr>
        <p:txBody>
          <a:bodyPr/>
          <a:lstStyle/>
          <a:p>
            <a:r>
              <a:rPr lang="en-US" dirty="0"/>
              <a:t>Subset the data, only leave the data with restitution &gt;0</a:t>
            </a:r>
          </a:p>
          <a:p>
            <a:r>
              <a:rPr lang="en-US" dirty="0"/>
              <a:t>Do Z-Test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73" y="2000234"/>
            <a:ext cx="5420028" cy="41060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6148" y="3277138"/>
            <a:ext cx="45255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Result:</a:t>
            </a:r>
          </a:p>
          <a:p>
            <a:r>
              <a:rPr lang="en-US" sz="2400" dirty="0"/>
              <a:t>I got a zeta of 1.77 and a P value of 0.038 (smaller than 5%),  there is no other hypothesis so I don’t need to use Bonferroni correction</a:t>
            </a:r>
          </a:p>
          <a:p>
            <a:r>
              <a:rPr lang="en-US" sz="2400" dirty="0"/>
              <a:t>So people do need more restitution on bad service</a:t>
            </a:r>
          </a:p>
        </p:txBody>
      </p:sp>
    </p:spTree>
    <p:extLst>
      <p:ext uri="{BB962C8B-B14F-4D97-AF65-F5344CB8AC3E}">
        <p14:creationId xmlns:p14="http://schemas.microsoft.com/office/powerpoint/2010/main" val="190959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en-US" dirty="0"/>
              <a:t>How can we satisfy customers without paying money?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: People who have problem related to goods rather than service are harder to be satisfied!</a:t>
            </a:r>
          </a:p>
        </p:txBody>
      </p:sp>
    </p:spTree>
    <p:extLst>
      <p:ext uri="{BB962C8B-B14F-4D97-AF65-F5344CB8AC3E}">
        <p14:creationId xmlns:p14="http://schemas.microsoft.com/office/powerpoint/2010/main" val="268962967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CCE8C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381</TotalTime>
  <Words>370</Words>
  <Application>Microsoft Office PowerPoint</Application>
  <PresentationFormat>宽屏</PresentationFormat>
  <Paragraphs>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Arial Black</vt:lpstr>
      <vt:lpstr>Gill Sans MT</vt:lpstr>
      <vt:lpstr>画廊</vt:lpstr>
      <vt:lpstr>Customer Complaint</vt:lpstr>
      <vt:lpstr>Why choosing this data</vt:lpstr>
      <vt:lpstr>Find the complaint hotspot</vt:lpstr>
      <vt:lpstr>Contract data</vt:lpstr>
      <vt:lpstr>Refine the data</vt:lpstr>
      <vt:lpstr>The relationship between Satisfaction and restitution</vt:lpstr>
      <vt:lpstr>Restitution related to complaint types</vt:lpstr>
      <vt:lpstr>Are people need more restitution on bad service than on bad goods?</vt:lpstr>
      <vt:lpstr>How can we satisfy customers without paying money? </vt:lpstr>
      <vt:lpstr>Not so fast!</vt:lpstr>
      <vt:lpstr>Using decision tree to find the relationship between Satisfaction &amp; result </vt:lpstr>
      <vt:lpstr>Suggestion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Complaint</dc:title>
  <dc:creator>Sam Full</dc:creator>
  <cp:lastModifiedBy>Sam Full</cp:lastModifiedBy>
  <cp:revision>12</cp:revision>
  <dcterms:created xsi:type="dcterms:W3CDTF">2016-04-30T15:23:53Z</dcterms:created>
  <dcterms:modified xsi:type="dcterms:W3CDTF">2016-05-01T05:48:50Z</dcterms:modified>
</cp:coreProperties>
</file>