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62" r:id="rId7"/>
    <p:sldId id="263" r:id="rId8"/>
    <p:sldId id="264" r:id="rId9"/>
    <p:sldId id="265" r:id="rId10"/>
    <p:sldId id="266" r:id="rId11"/>
    <p:sldId id="267" r:id="rId12"/>
    <p:sldId id="269" r:id="rId13"/>
    <p:sldId id="268" r:id="rId14"/>
    <p:sldId id="270" r:id="rId15"/>
    <p:sldId id="25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0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日期占位符 3"/>
          <p:cNvSpPr>
            <a:spLocks noGrp="1"/>
          </p:cNvSpPr>
          <p:nvPr>
            <p:ph type="dt" sz="half" idx="10"/>
          </p:nvPr>
        </p:nvSpPr>
        <p:spPr/>
        <p:txBody>
          <a:bodyPr/>
          <a:lstStyle/>
          <a:p>
            <a:fld id="{228951A4-D50D-4146-8AD9-43EC2FFFB58B}" type="datetimeFigureOut">
              <a:rPr lang="en-US" smtClean="0"/>
              <a:t>5/1/2016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F26F398-863A-4CE5-B6D9-22DBCE1CEB97}" type="slidenum">
              <a:rPr lang="en-US" smtClean="0"/>
              <a:t>‹#›</a:t>
            </a:fld>
            <a:endParaRPr lang="en-US"/>
          </a:p>
        </p:txBody>
      </p:sp>
    </p:spTree>
    <p:extLst>
      <p:ext uri="{BB962C8B-B14F-4D97-AF65-F5344CB8AC3E}">
        <p14:creationId xmlns:p14="http://schemas.microsoft.com/office/powerpoint/2010/main" val="330178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228951A4-D50D-4146-8AD9-43EC2FFFB58B}" type="datetimeFigureOut">
              <a:rPr lang="en-US" smtClean="0"/>
              <a:t>5/1/2016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F26F398-863A-4CE5-B6D9-22DBCE1CEB97}" type="slidenum">
              <a:rPr lang="en-US" smtClean="0"/>
              <a:t>‹#›</a:t>
            </a:fld>
            <a:endParaRPr lang="en-US"/>
          </a:p>
        </p:txBody>
      </p:sp>
    </p:spTree>
    <p:extLst>
      <p:ext uri="{BB962C8B-B14F-4D97-AF65-F5344CB8AC3E}">
        <p14:creationId xmlns:p14="http://schemas.microsoft.com/office/powerpoint/2010/main" val="191861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228951A4-D50D-4146-8AD9-43EC2FFFB58B}" type="datetimeFigureOut">
              <a:rPr lang="en-US" smtClean="0"/>
              <a:t>5/1/2016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F26F398-863A-4CE5-B6D9-22DBCE1CEB97}" type="slidenum">
              <a:rPr lang="en-US" smtClean="0"/>
              <a:t>‹#›</a:t>
            </a:fld>
            <a:endParaRPr lang="en-US"/>
          </a:p>
        </p:txBody>
      </p:sp>
    </p:spTree>
    <p:extLst>
      <p:ext uri="{BB962C8B-B14F-4D97-AF65-F5344CB8AC3E}">
        <p14:creationId xmlns:p14="http://schemas.microsoft.com/office/powerpoint/2010/main" val="3600118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228951A4-D50D-4146-8AD9-43EC2FFFB58B}" type="datetimeFigureOut">
              <a:rPr lang="en-US" smtClean="0"/>
              <a:t>5/1/2016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F26F398-863A-4CE5-B6D9-22DBCE1CEB97}" type="slidenum">
              <a:rPr lang="en-US" smtClean="0"/>
              <a:t>‹#›</a:t>
            </a:fld>
            <a:endParaRPr lang="en-US"/>
          </a:p>
        </p:txBody>
      </p:sp>
    </p:spTree>
    <p:extLst>
      <p:ext uri="{BB962C8B-B14F-4D97-AF65-F5344CB8AC3E}">
        <p14:creationId xmlns:p14="http://schemas.microsoft.com/office/powerpoint/2010/main" val="419021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28951A4-D50D-4146-8AD9-43EC2FFFB58B}" type="datetimeFigureOut">
              <a:rPr lang="en-US" smtClean="0"/>
              <a:t>5/1/2016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F26F398-863A-4CE5-B6D9-22DBCE1CEB97}" type="slidenum">
              <a:rPr lang="en-US" smtClean="0"/>
              <a:t>‹#›</a:t>
            </a:fld>
            <a:endParaRPr lang="en-US"/>
          </a:p>
        </p:txBody>
      </p:sp>
    </p:spTree>
    <p:extLst>
      <p:ext uri="{BB962C8B-B14F-4D97-AF65-F5344CB8AC3E}">
        <p14:creationId xmlns:p14="http://schemas.microsoft.com/office/powerpoint/2010/main" val="2303158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228951A4-D50D-4146-8AD9-43EC2FFFB58B}" type="datetimeFigureOut">
              <a:rPr lang="en-US" smtClean="0"/>
              <a:t>5/1/2016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F26F398-863A-4CE5-B6D9-22DBCE1CEB97}" type="slidenum">
              <a:rPr lang="en-US" smtClean="0"/>
              <a:t>‹#›</a:t>
            </a:fld>
            <a:endParaRPr lang="en-US"/>
          </a:p>
        </p:txBody>
      </p:sp>
    </p:spTree>
    <p:extLst>
      <p:ext uri="{BB962C8B-B14F-4D97-AF65-F5344CB8AC3E}">
        <p14:creationId xmlns:p14="http://schemas.microsoft.com/office/powerpoint/2010/main" val="1915254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228951A4-D50D-4146-8AD9-43EC2FFFB58B}" type="datetimeFigureOut">
              <a:rPr lang="en-US" smtClean="0"/>
              <a:t>5/1/2016</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FF26F398-863A-4CE5-B6D9-22DBCE1CEB97}" type="slidenum">
              <a:rPr lang="en-US" smtClean="0"/>
              <a:t>‹#›</a:t>
            </a:fld>
            <a:endParaRPr lang="en-US"/>
          </a:p>
        </p:txBody>
      </p:sp>
    </p:spTree>
    <p:extLst>
      <p:ext uri="{BB962C8B-B14F-4D97-AF65-F5344CB8AC3E}">
        <p14:creationId xmlns:p14="http://schemas.microsoft.com/office/powerpoint/2010/main" val="2326478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228951A4-D50D-4146-8AD9-43EC2FFFB58B}" type="datetimeFigureOut">
              <a:rPr lang="en-US" smtClean="0"/>
              <a:t>5/1/2016</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FF26F398-863A-4CE5-B6D9-22DBCE1CEB97}" type="slidenum">
              <a:rPr lang="en-US" smtClean="0"/>
              <a:t>‹#›</a:t>
            </a:fld>
            <a:endParaRPr lang="en-US"/>
          </a:p>
        </p:txBody>
      </p:sp>
    </p:spTree>
    <p:extLst>
      <p:ext uri="{BB962C8B-B14F-4D97-AF65-F5344CB8AC3E}">
        <p14:creationId xmlns:p14="http://schemas.microsoft.com/office/powerpoint/2010/main" val="2662184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8951A4-D50D-4146-8AD9-43EC2FFFB58B}" type="datetimeFigureOut">
              <a:rPr lang="en-US" smtClean="0"/>
              <a:t>5/1/2016</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FF26F398-863A-4CE5-B6D9-22DBCE1CEB97}" type="slidenum">
              <a:rPr lang="en-US" smtClean="0"/>
              <a:t>‹#›</a:t>
            </a:fld>
            <a:endParaRPr lang="en-US"/>
          </a:p>
        </p:txBody>
      </p:sp>
    </p:spTree>
    <p:extLst>
      <p:ext uri="{BB962C8B-B14F-4D97-AF65-F5344CB8AC3E}">
        <p14:creationId xmlns:p14="http://schemas.microsoft.com/office/powerpoint/2010/main" val="4290004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28951A4-D50D-4146-8AD9-43EC2FFFB58B}" type="datetimeFigureOut">
              <a:rPr lang="en-US" smtClean="0"/>
              <a:t>5/1/2016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F26F398-863A-4CE5-B6D9-22DBCE1CEB97}" type="slidenum">
              <a:rPr lang="en-US" smtClean="0"/>
              <a:t>‹#›</a:t>
            </a:fld>
            <a:endParaRPr lang="en-US"/>
          </a:p>
        </p:txBody>
      </p:sp>
    </p:spTree>
    <p:extLst>
      <p:ext uri="{BB962C8B-B14F-4D97-AF65-F5344CB8AC3E}">
        <p14:creationId xmlns:p14="http://schemas.microsoft.com/office/powerpoint/2010/main" val="3231360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28951A4-D50D-4146-8AD9-43EC2FFFB58B}" type="datetimeFigureOut">
              <a:rPr lang="en-US" smtClean="0"/>
              <a:t>5/1/2016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F26F398-863A-4CE5-B6D9-22DBCE1CEB97}" type="slidenum">
              <a:rPr lang="en-US" smtClean="0"/>
              <a:t>‹#›</a:t>
            </a:fld>
            <a:endParaRPr lang="en-US"/>
          </a:p>
        </p:txBody>
      </p:sp>
    </p:spTree>
    <p:extLst>
      <p:ext uri="{BB962C8B-B14F-4D97-AF65-F5344CB8AC3E}">
        <p14:creationId xmlns:p14="http://schemas.microsoft.com/office/powerpoint/2010/main" val="2824356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8951A4-D50D-4146-8AD9-43EC2FFFB58B}" type="datetimeFigureOut">
              <a:rPr lang="en-US" smtClean="0"/>
              <a:t>5/1/2016</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26F398-863A-4CE5-B6D9-22DBCE1CEB97}" type="slidenum">
              <a:rPr lang="en-US" smtClean="0"/>
              <a:t>‹#›</a:t>
            </a:fld>
            <a:endParaRPr lang="en-US"/>
          </a:p>
        </p:txBody>
      </p:sp>
    </p:spTree>
    <p:extLst>
      <p:ext uri="{BB962C8B-B14F-4D97-AF65-F5344CB8AC3E}">
        <p14:creationId xmlns:p14="http://schemas.microsoft.com/office/powerpoint/2010/main" val="1045925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ocialnetworking.procon.org/view.resource.php?resourceID=005132#82" TargetMode="External"/><Relationship Id="rId2" Type="http://schemas.openxmlformats.org/officeDocument/2006/relationships/hyperlink" Target="http://socialnetworking.procon.org/view.resource.php?resourceID=005132#81"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ocialnetworking.procon.org/view.resource.php?resourceID=005132#83"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www.pewinternet.org/2013/05/21/teens-social-media-and-privacy/#fn-67-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www.welivesecurity.com/2011/06/22/the-social-networkingcybersafety-disconnect/" TargetMode="External"/><Relationship Id="rId3" Type="http://schemas.openxmlformats.org/officeDocument/2006/relationships/hyperlink" Target="http://socialnetworking.procon.org/#Background" TargetMode="External"/><Relationship Id="rId7" Type="http://schemas.openxmlformats.org/officeDocument/2006/relationships/hyperlink" Target="http://blogs.worldbank.org/publicsphere/five-key-findings-how-people-use-social-media-qatar" TargetMode="External"/><Relationship Id="rId2" Type="http://schemas.openxmlformats.org/officeDocument/2006/relationships/hyperlink" Target="http://www.pewinternet.org/2010/08/27/older-adults-and-social-media/" TargetMode="External"/><Relationship Id="rId1" Type="http://schemas.openxmlformats.org/officeDocument/2006/relationships/slideLayout" Target="../slideLayouts/slideLayout2.xml"/><Relationship Id="rId6" Type="http://schemas.openxmlformats.org/officeDocument/2006/relationships/hyperlink" Target="http://www.pewinternet.org/2011/11/15/why-americans-use-social-media/" TargetMode="External"/><Relationship Id="rId5" Type="http://schemas.openxmlformats.org/officeDocument/2006/relationships/hyperlink" Target="https://blog.sysomos.com/2011/05/02/how-fast-the-news-spreads-through-social-media/" TargetMode="External"/><Relationship Id="rId4" Type="http://schemas.openxmlformats.org/officeDocument/2006/relationships/hyperlink" Target="http://www.marketingpilgrim.com/2014/01/facebook-is-the-most-visited-social-network-twitter-and-google-tied-for-3rd.html" TargetMode="External"/><Relationship Id="rId9" Type="http://schemas.openxmlformats.org/officeDocument/2006/relationships/hyperlink" Target="http://www.pewinternet.org/2013/05/21/teens-social-media-and-privacy/"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ocialnetworking.procon.org/view.resource.php?resourceID=005132#2" TargetMode="External"/><Relationship Id="rId2" Type="http://schemas.openxmlformats.org/officeDocument/2006/relationships/hyperlink" Target="http://socialnetworking.procon.org/view.resource.php?resourceID=005132#1"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ocialnetworking.procon.org/view.resource.php?resourceID=005132#4" TargetMode="External"/><Relationship Id="rId4" Type="http://schemas.openxmlformats.org/officeDocument/2006/relationships/hyperlink" Target="http://socialnetworking.procon.org/view.resource.php?resourceID=005132#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ocialnetworking.procon.org/view.resource.php?resourceID=005132#13" TargetMode="External"/><Relationship Id="rId2" Type="http://schemas.openxmlformats.org/officeDocument/2006/relationships/hyperlink" Target="http://socialnetworking.procon.org/view.resource.php?resourceID=005132#12"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ocialnetworking.procon.org/view.resource.php?resourceID=005132#1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ocialnetworking.procon.org/view.resource.php?resourceID=005132#79" TargetMode="External"/><Relationship Id="rId2" Type="http://schemas.openxmlformats.org/officeDocument/2006/relationships/hyperlink" Target="http://socialnetworking.procon.org/view.resource.php?resourceID=005132#1"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ocialnetworking.procon.org/view.resource.php?resourceID=005132#8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0"/>
            <a:ext cx="9144000" cy="2387600"/>
          </a:xfrm>
        </p:spPr>
        <p:txBody>
          <a:bodyPr/>
          <a:lstStyle/>
          <a:p>
            <a:r>
              <a:rPr lang="en-US" altLang="zh-CN" dirty="0"/>
              <a:t>Social Networks</a:t>
            </a:r>
            <a:br>
              <a:rPr lang="en-US" altLang="zh-CN" dirty="0"/>
            </a:br>
            <a:r>
              <a:rPr lang="en-US" altLang="zh-CN" dirty="0"/>
              <a:t>Good or Bad</a:t>
            </a:r>
            <a:endParaRPr lang="en-US" dirty="0"/>
          </a:p>
        </p:txBody>
      </p:sp>
      <p:sp>
        <p:nvSpPr>
          <p:cNvPr id="3" name="副标题 2"/>
          <p:cNvSpPr>
            <a:spLocks noGrp="1"/>
          </p:cNvSpPr>
          <p:nvPr>
            <p:ph type="subTitle" idx="1"/>
          </p:nvPr>
        </p:nvSpPr>
        <p:spPr>
          <a:xfrm>
            <a:off x="1728303" y="6216032"/>
            <a:ext cx="9144000" cy="1655762"/>
          </a:xfrm>
        </p:spPr>
        <p:txBody>
          <a:bodyPr/>
          <a:lstStyle/>
          <a:p>
            <a:r>
              <a:rPr lang="en-US" dirty="0"/>
              <a:t>By :</a:t>
            </a:r>
            <a:r>
              <a:rPr lang="en-US" dirty="0" err="1"/>
              <a:t>Boyang</a:t>
            </a:r>
            <a:r>
              <a:rPr lang="en-US" dirty="0"/>
              <a:t> Fu</a:t>
            </a:r>
          </a:p>
        </p:txBody>
      </p:sp>
      <p:pic>
        <p:nvPicPr>
          <p:cNvPr id="4" name="图片 3"/>
          <p:cNvPicPr>
            <a:picLocks noChangeAspect="1"/>
          </p:cNvPicPr>
          <p:nvPr/>
        </p:nvPicPr>
        <p:blipFill>
          <a:blip r:embed="rId2"/>
          <a:stretch>
            <a:fillRect/>
          </a:stretch>
        </p:blipFill>
        <p:spPr>
          <a:xfrm>
            <a:off x="2975675" y="2387600"/>
            <a:ext cx="6121830" cy="3456606"/>
          </a:xfrm>
          <a:prstGeom prst="rect">
            <a:avLst/>
          </a:prstGeom>
        </p:spPr>
      </p:pic>
    </p:spTree>
    <p:extLst>
      <p:ext uri="{BB962C8B-B14F-4D97-AF65-F5344CB8AC3E}">
        <p14:creationId xmlns:p14="http://schemas.microsoft.com/office/powerpoint/2010/main" val="3479366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26942"/>
            <a:ext cx="10515600" cy="1442715"/>
          </a:xfrm>
        </p:spPr>
        <p:txBody>
          <a:bodyPr>
            <a:normAutofit fontScale="90000"/>
          </a:bodyPr>
          <a:lstStyle/>
          <a:p>
            <a:r>
              <a:rPr lang="en-US" altLang="zh-CN" b="1" dirty="0"/>
              <a:t>A new study of internet users in Qatar has examined the usage of emerging social media networks.</a:t>
            </a:r>
            <a:br>
              <a:rPr lang="en-US" altLang="zh-CN" b="1" dirty="0"/>
            </a:br>
            <a:endParaRPr lang="en-US" dirty="0"/>
          </a:p>
        </p:txBody>
      </p:sp>
      <p:pic>
        <p:nvPicPr>
          <p:cNvPr id="4" name="内容占位符 3"/>
          <p:cNvPicPr>
            <a:picLocks noGrp="1" noChangeAspect="1"/>
          </p:cNvPicPr>
          <p:nvPr>
            <p:ph idx="1"/>
          </p:nvPr>
        </p:nvPicPr>
        <p:blipFill>
          <a:blip r:embed="rId2"/>
          <a:stretch>
            <a:fillRect/>
          </a:stretch>
        </p:blipFill>
        <p:spPr>
          <a:xfrm>
            <a:off x="0" y="2216971"/>
            <a:ext cx="6086475" cy="4219575"/>
          </a:xfrm>
          <a:prstGeom prst="rect">
            <a:avLst/>
          </a:prstGeom>
        </p:spPr>
      </p:pic>
      <p:sp>
        <p:nvSpPr>
          <p:cNvPr id="5" name="矩形 4"/>
          <p:cNvSpPr/>
          <p:nvPr/>
        </p:nvSpPr>
        <p:spPr>
          <a:xfrm>
            <a:off x="6519620" y="2216971"/>
            <a:ext cx="5672380" cy="4585871"/>
          </a:xfrm>
          <a:prstGeom prst="rect">
            <a:avLst/>
          </a:prstGeom>
        </p:spPr>
        <p:txBody>
          <a:bodyPr wrap="square">
            <a:spAutoFit/>
          </a:bodyPr>
          <a:lstStyle/>
          <a:p>
            <a:r>
              <a:rPr lang="en-US" sz="3200" dirty="0"/>
              <a:t>The most negative aspect of social media identified by the study was that social media is “helping to spread rumors and false information.” 85% of respondents across all ages, genders, and nationalities agreed with this statement.</a:t>
            </a:r>
          </a:p>
          <a:p>
            <a:endParaRPr lang="en-US" dirty="0"/>
          </a:p>
          <a:p>
            <a:r>
              <a:rPr lang="en-US" dirty="0"/>
              <a:t> </a:t>
            </a:r>
          </a:p>
        </p:txBody>
      </p:sp>
    </p:spTree>
    <p:extLst>
      <p:ext uri="{BB962C8B-B14F-4D97-AF65-F5344CB8AC3E}">
        <p14:creationId xmlns:p14="http://schemas.microsoft.com/office/powerpoint/2010/main" val="343153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Social networking sites lack privacy and expose users to government and corporate intrusions.</a:t>
            </a:r>
            <a:endParaRPr lang="en-US" dirty="0"/>
          </a:p>
        </p:txBody>
      </p:sp>
      <p:sp>
        <p:nvSpPr>
          <p:cNvPr id="3" name="内容占位符 2"/>
          <p:cNvSpPr>
            <a:spLocks noGrp="1"/>
          </p:cNvSpPr>
          <p:nvPr>
            <p:ph idx="1"/>
          </p:nvPr>
        </p:nvSpPr>
        <p:spPr>
          <a:xfrm>
            <a:off x="5982448" y="1690688"/>
            <a:ext cx="6209552" cy="4939385"/>
          </a:xfrm>
        </p:spPr>
        <p:txBody>
          <a:bodyPr>
            <a:normAutofit fontScale="92500" lnSpcReduction="20000"/>
          </a:bodyPr>
          <a:lstStyle/>
          <a:p>
            <a:r>
              <a:rPr lang="en-US" altLang="zh-CN" dirty="0"/>
              <a:t>13 million users said they had not set or did not know about Facebook's privacy settings and 28% shared all or nearly all of their posts publicly. [</a:t>
            </a:r>
            <a:r>
              <a:rPr lang="en-US" altLang="zh-CN" dirty="0">
                <a:hlinkClick r:id="rId2"/>
              </a:rPr>
              <a:t>81</a:t>
            </a:r>
            <a:r>
              <a:rPr lang="en-US" altLang="zh-CN" dirty="0"/>
              <a:t>] The US Justice Department intercepted 1,661 pieces of information from social networking sites and e-mails in 2011. [</a:t>
            </a:r>
            <a:r>
              <a:rPr lang="en-US" altLang="zh-CN" dirty="0">
                <a:hlinkClick r:id="rId3"/>
              </a:rPr>
              <a:t>82</a:t>
            </a:r>
            <a:r>
              <a:rPr lang="en-US" altLang="zh-CN" dirty="0"/>
              <a:t>] The 2009 IRS training manual teaches agents to scan Facebook pages for information that might "assist in resolving a taxpayer case." 4.7 million Facebook users have "liked" a health condition or medical treatment page, information that is sometimes used by insurance companies to raise rates.[</a:t>
            </a:r>
            <a:r>
              <a:rPr lang="en-US" altLang="zh-CN" dirty="0">
                <a:hlinkClick r:id="rId2"/>
              </a:rPr>
              <a:t>81</a:t>
            </a:r>
            <a:r>
              <a:rPr lang="en-US" altLang="zh-CN" dirty="0"/>
              <a:t>] [</a:t>
            </a:r>
            <a:r>
              <a:rPr lang="en-US" altLang="zh-CN" dirty="0">
                <a:hlinkClick r:id="rId4"/>
              </a:rPr>
              <a:t>83</a:t>
            </a:r>
            <a:r>
              <a:rPr lang="en-US" altLang="zh-CN" dirty="0"/>
              <a:t>]</a:t>
            </a:r>
            <a:endParaRPr lang="en-US" dirty="0"/>
          </a:p>
        </p:txBody>
      </p:sp>
      <p:pic>
        <p:nvPicPr>
          <p:cNvPr id="4" name="图片 3"/>
          <p:cNvPicPr>
            <a:picLocks noChangeAspect="1"/>
          </p:cNvPicPr>
          <p:nvPr/>
        </p:nvPicPr>
        <p:blipFill>
          <a:blip r:embed="rId5"/>
          <a:stretch>
            <a:fillRect/>
          </a:stretch>
        </p:blipFill>
        <p:spPr>
          <a:xfrm>
            <a:off x="216975" y="1690688"/>
            <a:ext cx="6028841" cy="4707851"/>
          </a:xfrm>
          <a:prstGeom prst="rect">
            <a:avLst/>
          </a:prstGeom>
        </p:spPr>
      </p:pic>
    </p:spTree>
    <p:extLst>
      <p:ext uri="{BB962C8B-B14F-4D97-AF65-F5344CB8AC3E}">
        <p14:creationId xmlns:p14="http://schemas.microsoft.com/office/powerpoint/2010/main" val="4056052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Teens, Social Media, and Privacy</a:t>
            </a:r>
            <a:br>
              <a:rPr lang="en-US" altLang="zh-CN" b="1" dirty="0"/>
            </a:br>
            <a:endParaRPr lang="en-US" dirty="0"/>
          </a:p>
        </p:txBody>
      </p:sp>
      <p:sp>
        <p:nvSpPr>
          <p:cNvPr id="3" name="内容占位符 2"/>
          <p:cNvSpPr>
            <a:spLocks noGrp="1"/>
          </p:cNvSpPr>
          <p:nvPr>
            <p:ph idx="1"/>
          </p:nvPr>
        </p:nvSpPr>
        <p:spPr>
          <a:xfrm>
            <a:off x="838200" y="1690688"/>
            <a:ext cx="10515600" cy="4351338"/>
          </a:xfrm>
        </p:spPr>
        <p:txBody>
          <a:bodyPr>
            <a:normAutofit fontScale="92500" lnSpcReduction="20000"/>
          </a:bodyPr>
          <a:lstStyle/>
          <a:p>
            <a:pPr fontAlgn="base"/>
            <a:r>
              <a:rPr lang="en-US" altLang="zh-CN" dirty="0"/>
              <a:t>91% post a </a:t>
            </a:r>
            <a:r>
              <a:rPr lang="en-US" altLang="zh-CN" b="1" dirty="0"/>
              <a:t>photo of themselves</a:t>
            </a:r>
            <a:r>
              <a:rPr lang="en-US" altLang="zh-CN" dirty="0"/>
              <a:t>, up from 79% in 2006.</a:t>
            </a:r>
          </a:p>
          <a:p>
            <a:pPr fontAlgn="base"/>
            <a:r>
              <a:rPr lang="en-US" altLang="zh-CN" dirty="0"/>
              <a:t>71% post their </a:t>
            </a:r>
            <a:r>
              <a:rPr lang="en-US" altLang="zh-CN" b="1" dirty="0"/>
              <a:t>school name</a:t>
            </a:r>
            <a:r>
              <a:rPr lang="en-US" altLang="zh-CN" dirty="0"/>
              <a:t>, up from 49%.</a:t>
            </a:r>
          </a:p>
          <a:p>
            <a:pPr fontAlgn="base"/>
            <a:r>
              <a:rPr lang="en-US" altLang="zh-CN" dirty="0"/>
              <a:t>71% post the </a:t>
            </a:r>
            <a:r>
              <a:rPr lang="en-US" altLang="zh-CN" b="1" dirty="0"/>
              <a:t>city or town where they live</a:t>
            </a:r>
            <a:r>
              <a:rPr lang="en-US" altLang="zh-CN" dirty="0"/>
              <a:t>, up from 61%.</a:t>
            </a:r>
          </a:p>
          <a:p>
            <a:pPr fontAlgn="base"/>
            <a:r>
              <a:rPr lang="en-US" altLang="zh-CN" dirty="0"/>
              <a:t>53% post their </a:t>
            </a:r>
            <a:r>
              <a:rPr lang="en-US" altLang="zh-CN" b="1" dirty="0"/>
              <a:t>email address</a:t>
            </a:r>
            <a:r>
              <a:rPr lang="en-US" altLang="zh-CN" dirty="0"/>
              <a:t>, up from 29%.</a:t>
            </a:r>
          </a:p>
          <a:p>
            <a:pPr fontAlgn="base"/>
            <a:r>
              <a:rPr lang="en-US" altLang="zh-CN" dirty="0"/>
              <a:t>20% post their </a:t>
            </a:r>
            <a:r>
              <a:rPr lang="en-US" altLang="zh-CN" b="1" dirty="0"/>
              <a:t>cell phone number</a:t>
            </a:r>
            <a:r>
              <a:rPr lang="en-US" altLang="zh-CN" dirty="0"/>
              <a:t>, up from 2%.</a:t>
            </a:r>
          </a:p>
          <a:p>
            <a:pPr fontAlgn="base"/>
            <a:r>
              <a:rPr lang="en-US" altLang="zh-CN" dirty="0"/>
              <a:t>92% post their </a:t>
            </a:r>
            <a:r>
              <a:rPr lang="en-US" altLang="zh-CN" b="1" dirty="0"/>
              <a:t>real name </a:t>
            </a:r>
            <a:r>
              <a:rPr lang="en-US" altLang="zh-CN" dirty="0"/>
              <a:t>to the profile they use most often.</a:t>
            </a:r>
            <a:r>
              <a:rPr lang="en-US" altLang="zh-CN" baseline="30000" dirty="0">
                <a:hlinkClick r:id="rId2"/>
              </a:rPr>
              <a:t>2</a:t>
            </a:r>
            <a:endParaRPr lang="en-US" altLang="zh-CN" dirty="0"/>
          </a:p>
          <a:p>
            <a:pPr fontAlgn="base"/>
            <a:r>
              <a:rPr lang="en-US" altLang="zh-CN" dirty="0"/>
              <a:t>84% post their </a:t>
            </a:r>
            <a:r>
              <a:rPr lang="en-US" altLang="zh-CN" b="1" dirty="0"/>
              <a:t>interests</a:t>
            </a:r>
            <a:r>
              <a:rPr lang="en-US" altLang="zh-CN" dirty="0"/>
              <a:t>, such as movies, music, or books they like.</a:t>
            </a:r>
          </a:p>
          <a:p>
            <a:pPr fontAlgn="base"/>
            <a:r>
              <a:rPr lang="en-US" altLang="zh-CN" dirty="0"/>
              <a:t>82% post their </a:t>
            </a:r>
            <a:r>
              <a:rPr lang="en-US" altLang="zh-CN" b="1" dirty="0"/>
              <a:t>birth date</a:t>
            </a:r>
            <a:r>
              <a:rPr lang="en-US" altLang="zh-CN" dirty="0"/>
              <a:t>.</a:t>
            </a:r>
          </a:p>
          <a:p>
            <a:pPr fontAlgn="base"/>
            <a:r>
              <a:rPr lang="en-US" altLang="zh-CN" dirty="0"/>
              <a:t>62% post their </a:t>
            </a:r>
            <a:r>
              <a:rPr lang="en-US" altLang="zh-CN" b="1" dirty="0"/>
              <a:t>relationship status</a:t>
            </a:r>
            <a:r>
              <a:rPr lang="en-US" altLang="zh-CN" dirty="0"/>
              <a:t>.</a:t>
            </a:r>
          </a:p>
          <a:p>
            <a:pPr fontAlgn="base"/>
            <a:r>
              <a:rPr lang="en-US" altLang="zh-CN" dirty="0"/>
              <a:t>24% post </a:t>
            </a:r>
            <a:r>
              <a:rPr lang="en-US" altLang="zh-CN" b="1" dirty="0"/>
              <a:t>videos of themselves</a:t>
            </a:r>
            <a:r>
              <a:rPr lang="en-US" altLang="zh-CN" dirty="0"/>
              <a:t>.</a:t>
            </a:r>
          </a:p>
          <a:p>
            <a:endParaRPr lang="en-US" dirty="0"/>
          </a:p>
        </p:txBody>
      </p:sp>
    </p:spTree>
    <p:extLst>
      <p:ext uri="{BB962C8B-B14F-4D97-AF65-F5344CB8AC3E}">
        <p14:creationId xmlns:p14="http://schemas.microsoft.com/office/powerpoint/2010/main" val="2114543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Five Hidden Dangers of Facebook</a:t>
            </a:r>
            <a:br>
              <a:rPr lang="en-US" altLang="zh-CN" b="1" dirty="0"/>
            </a:br>
            <a:endParaRPr lang="en-US" dirty="0"/>
          </a:p>
        </p:txBody>
      </p:sp>
      <p:sp>
        <p:nvSpPr>
          <p:cNvPr id="3" name="内容占位符 2"/>
          <p:cNvSpPr>
            <a:spLocks noGrp="1"/>
          </p:cNvSpPr>
          <p:nvPr>
            <p:ph idx="1"/>
          </p:nvPr>
        </p:nvSpPr>
        <p:spPr/>
        <p:txBody>
          <a:bodyPr/>
          <a:lstStyle/>
          <a:p>
            <a:pPr marL="0" indent="0">
              <a:buNone/>
            </a:pPr>
            <a:r>
              <a:rPr lang="en-US" altLang="zh-CN" b="1" dirty="0"/>
              <a:t>• Your information is being shared with third parties</a:t>
            </a:r>
            <a:br>
              <a:rPr lang="en-US" altLang="zh-CN" dirty="0"/>
            </a:br>
            <a:br>
              <a:rPr lang="en-US" altLang="zh-CN" dirty="0"/>
            </a:br>
            <a:r>
              <a:rPr lang="en-US" altLang="zh-CN" b="1" dirty="0"/>
              <a:t>• Privacy settings revert to a less safe default mode after each redesign</a:t>
            </a:r>
            <a:br>
              <a:rPr lang="en-US" altLang="zh-CN" dirty="0"/>
            </a:br>
            <a:br>
              <a:rPr lang="en-US" altLang="zh-CN" dirty="0"/>
            </a:br>
            <a:r>
              <a:rPr lang="en-US" altLang="zh-CN" b="1" dirty="0"/>
              <a:t>• Facebook ads may contain malware</a:t>
            </a:r>
            <a:br>
              <a:rPr lang="en-US" altLang="zh-CN" dirty="0"/>
            </a:br>
            <a:br>
              <a:rPr lang="en-US" altLang="zh-CN" dirty="0"/>
            </a:br>
            <a:r>
              <a:rPr lang="en-US" altLang="zh-CN" b="1" dirty="0"/>
              <a:t>• Your real friends unknowingly make you vulnerable</a:t>
            </a:r>
            <a:br>
              <a:rPr lang="en-US" altLang="zh-CN" dirty="0"/>
            </a:br>
            <a:br>
              <a:rPr lang="en-US" altLang="zh-CN" dirty="0"/>
            </a:br>
            <a:r>
              <a:rPr lang="en-US" altLang="zh-CN" b="1" dirty="0"/>
              <a:t>• Scammers are creating fake profiles</a:t>
            </a:r>
            <a:br>
              <a:rPr lang="en-US" altLang="zh-CN" dirty="0"/>
            </a:br>
            <a:endParaRPr lang="en-US" dirty="0"/>
          </a:p>
        </p:txBody>
      </p:sp>
    </p:spTree>
    <p:extLst>
      <p:ext uri="{BB962C8B-B14F-4D97-AF65-F5344CB8AC3E}">
        <p14:creationId xmlns:p14="http://schemas.microsoft.com/office/powerpoint/2010/main" val="1235414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08769"/>
            <a:ext cx="10515600" cy="1325563"/>
          </a:xfrm>
        </p:spPr>
        <p:txBody>
          <a:bodyPr/>
          <a:lstStyle/>
          <a:p>
            <a:r>
              <a:rPr lang="en-US" dirty="0"/>
              <a:t>What Can We do?</a:t>
            </a:r>
          </a:p>
        </p:txBody>
      </p:sp>
      <p:pic>
        <p:nvPicPr>
          <p:cNvPr id="4" name="内容占位符 3"/>
          <p:cNvPicPr>
            <a:picLocks noGrp="1" noChangeAspect="1"/>
          </p:cNvPicPr>
          <p:nvPr>
            <p:ph idx="1"/>
          </p:nvPr>
        </p:nvPicPr>
        <p:blipFill>
          <a:blip r:embed="rId2"/>
          <a:stretch>
            <a:fillRect/>
          </a:stretch>
        </p:blipFill>
        <p:spPr>
          <a:xfrm>
            <a:off x="181541" y="1534332"/>
            <a:ext cx="5854248" cy="2510726"/>
          </a:xfrm>
          <a:prstGeom prst="rect">
            <a:avLst/>
          </a:prstGeom>
        </p:spPr>
      </p:pic>
      <p:sp>
        <p:nvSpPr>
          <p:cNvPr id="5" name="文本框 4"/>
          <p:cNvSpPr txBox="1"/>
          <p:nvPr/>
        </p:nvSpPr>
        <p:spPr>
          <a:xfrm>
            <a:off x="6858000" y="1110499"/>
            <a:ext cx="3657600" cy="3785652"/>
          </a:xfrm>
          <a:prstGeom prst="rect">
            <a:avLst/>
          </a:prstGeom>
          <a:noFill/>
        </p:spPr>
        <p:txBody>
          <a:bodyPr wrap="square" rtlCol="0">
            <a:spAutoFit/>
          </a:bodyPr>
          <a:lstStyle/>
          <a:p>
            <a:r>
              <a:rPr lang="en-US" sz="2400" dirty="0"/>
              <a:t>Many of the Privacy issues are due to the bad habits of using social networks and are avoidable. For example changing the password frequently, try not to upload to much personal information online, changing the default setting and so on</a:t>
            </a:r>
          </a:p>
        </p:txBody>
      </p:sp>
      <p:sp>
        <p:nvSpPr>
          <p:cNvPr id="6" name="文本框 5"/>
          <p:cNvSpPr txBox="1"/>
          <p:nvPr/>
        </p:nvSpPr>
        <p:spPr>
          <a:xfrm>
            <a:off x="635430" y="5001289"/>
            <a:ext cx="10058400" cy="1384995"/>
          </a:xfrm>
          <a:prstGeom prst="rect">
            <a:avLst/>
          </a:prstGeom>
          <a:noFill/>
        </p:spPr>
        <p:txBody>
          <a:bodyPr wrap="square" rtlCol="0">
            <a:spAutoFit/>
          </a:bodyPr>
          <a:lstStyle/>
          <a:p>
            <a:r>
              <a:rPr lang="en-US" sz="2800" dirty="0">
                <a:solidFill>
                  <a:srgbClr val="FF0000"/>
                </a:solidFill>
              </a:rPr>
              <a:t>However, the cost of extensive information is the exposure of privacy. You just cannot have 100% information and 100% privacy at the same time.</a:t>
            </a:r>
          </a:p>
        </p:txBody>
      </p:sp>
    </p:spTree>
    <p:extLst>
      <p:ext uri="{BB962C8B-B14F-4D97-AF65-F5344CB8AC3E}">
        <p14:creationId xmlns:p14="http://schemas.microsoft.com/office/powerpoint/2010/main" val="2266377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Reference</a:t>
            </a:r>
          </a:p>
        </p:txBody>
      </p:sp>
      <p:sp>
        <p:nvSpPr>
          <p:cNvPr id="3" name="内容占位符 2"/>
          <p:cNvSpPr>
            <a:spLocks noGrp="1"/>
          </p:cNvSpPr>
          <p:nvPr>
            <p:ph idx="1"/>
          </p:nvPr>
        </p:nvSpPr>
        <p:spPr/>
        <p:txBody>
          <a:bodyPr>
            <a:normAutofit fontScale="55000" lnSpcReduction="20000"/>
          </a:bodyPr>
          <a:lstStyle/>
          <a:p>
            <a:r>
              <a:rPr lang="en-US" dirty="0"/>
              <a:t>[2]:http://socialnetworking.procon.org/#Background &amp; </a:t>
            </a:r>
            <a:r>
              <a:rPr lang="en-US" dirty="0">
                <a:hlinkClick r:id="rId2"/>
              </a:rPr>
              <a:t>http://www.pewinternet.org/2010/08/27/older-adults-and-social-media/</a:t>
            </a:r>
            <a:endParaRPr lang="en-US" dirty="0"/>
          </a:p>
          <a:p>
            <a:r>
              <a:rPr lang="en-US" dirty="0"/>
              <a:t>[3]: </a:t>
            </a:r>
            <a:r>
              <a:rPr lang="en-US" dirty="0">
                <a:hlinkClick r:id="rId3"/>
              </a:rPr>
              <a:t>http://socialnetworking.procon.org/#Background</a:t>
            </a:r>
            <a:r>
              <a:rPr lang="en-US" dirty="0"/>
              <a:t> &amp; </a:t>
            </a:r>
            <a:r>
              <a:rPr lang="en-US" dirty="0">
                <a:hlinkClick r:id="rId4"/>
              </a:rPr>
              <a:t>http://www.marketingpilgrim.com/2014/01/facebook-is-the-most-visited-social-network-twitter-and-google-tied-for-3rd.html</a:t>
            </a:r>
            <a:endParaRPr lang="en-US" dirty="0"/>
          </a:p>
          <a:p>
            <a:r>
              <a:rPr lang="en-US" dirty="0"/>
              <a:t>[5]: </a:t>
            </a:r>
            <a:r>
              <a:rPr lang="en-US" altLang="zh-CN" dirty="0"/>
              <a:t>http://socialnetworking.procon.org/#Background </a:t>
            </a:r>
          </a:p>
          <a:p>
            <a:r>
              <a:rPr lang="en-US" dirty="0"/>
              <a:t>[6]: </a:t>
            </a:r>
            <a:r>
              <a:rPr lang="en-US" dirty="0">
                <a:hlinkClick r:id="rId5"/>
              </a:rPr>
              <a:t>https://blog.sysomos.com/2011/05/02/how-fast-the-news-spreads-through-social-media/</a:t>
            </a:r>
            <a:endParaRPr lang="en-US" dirty="0"/>
          </a:p>
          <a:p>
            <a:r>
              <a:rPr lang="en-US" dirty="0"/>
              <a:t>[7]: </a:t>
            </a:r>
            <a:r>
              <a:rPr lang="en-US" dirty="0">
                <a:hlinkClick r:id="rId6"/>
              </a:rPr>
              <a:t>http://www.pewinternet.org/2011/11/15/why-americans-use-social-media/</a:t>
            </a:r>
            <a:r>
              <a:rPr lang="en-US" dirty="0"/>
              <a:t> &amp; </a:t>
            </a:r>
            <a:r>
              <a:rPr lang="en-US" dirty="0">
                <a:hlinkClick r:id="rId3"/>
              </a:rPr>
              <a:t>http://socialnetworking.procon.org/#Background</a:t>
            </a:r>
            <a:endParaRPr lang="en-US" dirty="0"/>
          </a:p>
          <a:p>
            <a:r>
              <a:rPr lang="en-US" dirty="0"/>
              <a:t>[8]: </a:t>
            </a:r>
            <a:r>
              <a:rPr lang="en-US" dirty="0">
                <a:hlinkClick r:id="rId6"/>
              </a:rPr>
              <a:t>http://www.pewinternet.org/2011/11/15/why-americans-use-social-media/</a:t>
            </a:r>
            <a:endParaRPr lang="en-US" dirty="0"/>
          </a:p>
          <a:p>
            <a:r>
              <a:rPr lang="en-US" dirty="0"/>
              <a:t>[9]: </a:t>
            </a:r>
            <a:r>
              <a:rPr lang="en-US" dirty="0">
                <a:hlinkClick r:id="rId3"/>
              </a:rPr>
              <a:t>http://socialnetworking.procon.org/#Background</a:t>
            </a:r>
            <a:endParaRPr lang="en-US" dirty="0"/>
          </a:p>
          <a:p>
            <a:r>
              <a:rPr lang="en-US" dirty="0"/>
              <a:t>[10]: </a:t>
            </a:r>
            <a:r>
              <a:rPr lang="en-US" dirty="0">
                <a:hlinkClick r:id="rId7"/>
              </a:rPr>
              <a:t>http://blogs.worldbank.org/publicsphere/five-key-findings-how-people-use-social-media-qatar</a:t>
            </a:r>
            <a:endParaRPr lang="en-US" dirty="0"/>
          </a:p>
          <a:p>
            <a:r>
              <a:rPr lang="en-US" dirty="0"/>
              <a:t>[11]: </a:t>
            </a:r>
            <a:r>
              <a:rPr lang="en-US" dirty="0">
                <a:hlinkClick r:id="rId8"/>
              </a:rPr>
              <a:t>http://www.welivesecurity.com/2011/06/22/the-social-networkingcybersafety-disconnect/</a:t>
            </a:r>
            <a:r>
              <a:rPr lang="en-US" dirty="0"/>
              <a:t> &amp; </a:t>
            </a:r>
            <a:r>
              <a:rPr lang="en-US" dirty="0">
                <a:hlinkClick r:id="rId3"/>
              </a:rPr>
              <a:t>http://socialnetworking.procon.org/#Background</a:t>
            </a:r>
            <a:endParaRPr lang="en-US" dirty="0"/>
          </a:p>
          <a:p>
            <a:r>
              <a:rPr lang="en-US" dirty="0"/>
              <a:t>[12]: </a:t>
            </a:r>
            <a:r>
              <a:rPr lang="en-US" dirty="0">
                <a:hlinkClick r:id="rId9"/>
              </a:rPr>
              <a:t>http://www.pewinternet.org/2013/05/21/teens-social-media-and-privacy/</a:t>
            </a:r>
            <a:endParaRPr lang="en-US" dirty="0"/>
          </a:p>
          <a:p>
            <a:r>
              <a:rPr lang="en-US" dirty="0"/>
              <a:t>[13]: http://www.cbsnews.com/news/five-hidden-dangers-of-facebook/</a:t>
            </a:r>
          </a:p>
        </p:txBody>
      </p:sp>
    </p:spTree>
    <p:extLst>
      <p:ext uri="{BB962C8B-B14F-4D97-AF65-F5344CB8AC3E}">
        <p14:creationId xmlns:p14="http://schemas.microsoft.com/office/powerpoint/2010/main" val="829612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History of Social Networking Sites</a:t>
            </a:r>
            <a:endParaRPr lang="en-US" dirty="0"/>
          </a:p>
        </p:txBody>
      </p:sp>
      <p:sp>
        <p:nvSpPr>
          <p:cNvPr id="3" name="内容占位符 2"/>
          <p:cNvSpPr>
            <a:spLocks noGrp="1"/>
          </p:cNvSpPr>
          <p:nvPr>
            <p:ph idx="1"/>
          </p:nvPr>
        </p:nvSpPr>
        <p:spPr>
          <a:xfrm>
            <a:off x="5048250" y="1333500"/>
            <a:ext cx="6305550" cy="5524500"/>
          </a:xfrm>
        </p:spPr>
        <p:txBody>
          <a:bodyPr/>
          <a:lstStyle/>
          <a:p>
            <a:r>
              <a:rPr lang="en-US" dirty="0"/>
              <a:t>SixDegrees.com, which existed from 1997-2001, is considered the first social networking site because it allowed users to create personal spaces and connect to friends online. Friendster, created in 2002, popularized social networking in the United States but was quickly outpaced by other social networking sites such as </a:t>
            </a:r>
            <a:r>
              <a:rPr lang="en-US" dirty="0" err="1"/>
              <a:t>MySpace</a:t>
            </a:r>
            <a:r>
              <a:rPr lang="en-US" dirty="0"/>
              <a:t> (2003), Facebook (2004), Twitter (2006), Pinterest (2009), and Google+ (2012). </a:t>
            </a:r>
          </a:p>
        </p:txBody>
      </p:sp>
      <p:pic>
        <p:nvPicPr>
          <p:cNvPr id="4" name="图片 3"/>
          <p:cNvPicPr>
            <a:picLocks noChangeAspect="1"/>
          </p:cNvPicPr>
          <p:nvPr/>
        </p:nvPicPr>
        <p:blipFill>
          <a:blip r:embed="rId2"/>
          <a:stretch>
            <a:fillRect/>
          </a:stretch>
        </p:blipFill>
        <p:spPr>
          <a:xfrm>
            <a:off x="0" y="1333500"/>
            <a:ext cx="5048250" cy="5524500"/>
          </a:xfrm>
          <a:prstGeom prst="rect">
            <a:avLst/>
          </a:prstGeom>
        </p:spPr>
      </p:pic>
    </p:spTree>
    <p:extLst>
      <p:ext uri="{BB962C8B-B14F-4D97-AF65-F5344CB8AC3E}">
        <p14:creationId xmlns:p14="http://schemas.microsoft.com/office/powerpoint/2010/main" val="451723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a:xfrm>
            <a:off x="6955961" y="832914"/>
            <a:ext cx="4860010" cy="6749511"/>
          </a:xfrm>
        </p:spPr>
        <p:txBody>
          <a:bodyPr>
            <a:normAutofit fontScale="85000" lnSpcReduction="20000"/>
          </a:bodyPr>
          <a:lstStyle/>
          <a:p>
            <a:r>
              <a:rPr lang="en-US" dirty="0"/>
              <a:t>Facebook reached one billion monthly users worldwide on October 4, 2012, making it the most popular social networking site with one in seven people on the planet as members. [142] 71% of online adults in the United States use Facebook. Every day, Facebook manages 4.5 billion "Likes," 4.75 billion content shares, and over 300 million photo uploads. [175] [176] As of Sep. 2014, 51% of US adults use YouTube, 28% use Pinterest, 28% use LinkedIn, 26% use Instagram, and 23% use Twitter. [177] Twitter has 288 million monthly active users and over 500 million tweets are sent daily. [178] Among online adults, use of more than one social networking site increased from 42% in 2013 to 52% in 2014. [26] [174] </a:t>
            </a:r>
          </a:p>
          <a:p>
            <a:endParaRPr lang="en-US" dirty="0"/>
          </a:p>
        </p:txBody>
      </p:sp>
      <p:pic>
        <p:nvPicPr>
          <p:cNvPr id="4" name="图片 3"/>
          <p:cNvPicPr>
            <a:picLocks noChangeAspect="1"/>
          </p:cNvPicPr>
          <p:nvPr/>
        </p:nvPicPr>
        <p:blipFill>
          <a:blip r:embed="rId2"/>
          <a:stretch>
            <a:fillRect/>
          </a:stretch>
        </p:blipFill>
        <p:spPr>
          <a:xfrm>
            <a:off x="136708" y="677931"/>
            <a:ext cx="6819253" cy="6025085"/>
          </a:xfrm>
          <a:prstGeom prst="rect">
            <a:avLst/>
          </a:prstGeom>
        </p:spPr>
      </p:pic>
    </p:spTree>
    <p:extLst>
      <p:ext uri="{BB962C8B-B14F-4D97-AF65-F5344CB8AC3E}">
        <p14:creationId xmlns:p14="http://schemas.microsoft.com/office/powerpoint/2010/main" val="1566937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Have Social Networks Brought Us?</a:t>
            </a:r>
          </a:p>
        </p:txBody>
      </p:sp>
      <p:pic>
        <p:nvPicPr>
          <p:cNvPr id="4" name="内容占位符 3"/>
          <p:cNvPicPr>
            <a:picLocks noGrp="1" noChangeAspect="1"/>
          </p:cNvPicPr>
          <p:nvPr>
            <p:ph idx="1"/>
          </p:nvPr>
        </p:nvPicPr>
        <p:blipFill>
          <a:blip r:embed="rId2"/>
          <a:stretch>
            <a:fillRect/>
          </a:stretch>
        </p:blipFill>
        <p:spPr>
          <a:xfrm>
            <a:off x="0" y="1690688"/>
            <a:ext cx="12192000" cy="5167312"/>
          </a:xfrm>
          <a:prstGeom prst="rect">
            <a:avLst/>
          </a:prstGeom>
        </p:spPr>
      </p:pic>
    </p:spTree>
    <p:extLst>
      <p:ext uri="{BB962C8B-B14F-4D97-AF65-F5344CB8AC3E}">
        <p14:creationId xmlns:p14="http://schemas.microsoft.com/office/powerpoint/2010/main" val="332019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Social networking sites spread information faster than any other media.</a:t>
            </a:r>
            <a:endParaRPr lang="en-US" dirty="0"/>
          </a:p>
        </p:txBody>
      </p:sp>
      <p:sp>
        <p:nvSpPr>
          <p:cNvPr id="3" name="内容占位符 2"/>
          <p:cNvSpPr>
            <a:spLocks noGrp="1"/>
          </p:cNvSpPr>
          <p:nvPr>
            <p:ph idx="1"/>
          </p:nvPr>
        </p:nvSpPr>
        <p:spPr>
          <a:xfrm>
            <a:off x="6090834" y="1825624"/>
            <a:ext cx="5262966" cy="5032375"/>
          </a:xfrm>
        </p:spPr>
        <p:txBody>
          <a:bodyPr>
            <a:normAutofit fontScale="85000" lnSpcReduction="20000"/>
          </a:bodyPr>
          <a:lstStyle/>
          <a:p>
            <a:r>
              <a:rPr lang="en-US" altLang="zh-CN" dirty="0"/>
              <a:t>Over 50% of people learn about breaking news on social media. [</a:t>
            </a:r>
            <a:r>
              <a:rPr lang="en-US" altLang="zh-CN" dirty="0">
                <a:hlinkClick r:id="rId2"/>
              </a:rPr>
              <a:t>1</a:t>
            </a:r>
            <a:r>
              <a:rPr lang="en-US" altLang="zh-CN" dirty="0"/>
              <a:t>] 65% of traditional media reporters and editors use sites like Facebook and LinkedIn for story research, and 52% use Twitter. [</a:t>
            </a:r>
            <a:r>
              <a:rPr lang="en-US" altLang="zh-CN" dirty="0">
                <a:hlinkClick r:id="rId3"/>
              </a:rPr>
              <a:t>2</a:t>
            </a:r>
            <a:r>
              <a:rPr lang="en-US" altLang="zh-CN" dirty="0"/>
              <a:t>] Social networking sites are the top news source for 27.8% of Americans, ranking close to newspapers (28.8%) and above radio (18.8%) and other print publications (6%). [</a:t>
            </a:r>
            <a:r>
              <a:rPr lang="en-US" altLang="zh-CN" dirty="0">
                <a:hlinkClick r:id="rId2"/>
              </a:rPr>
              <a:t>1</a:t>
            </a:r>
            <a:r>
              <a:rPr lang="en-US" altLang="zh-CN" dirty="0"/>
              <a:t>] Twitter and YouTube users reported the July 20, 2012 Aurora, CO theater shooting before news crews could arrive on the scene [</a:t>
            </a:r>
            <a:r>
              <a:rPr lang="en-US" altLang="zh-CN" dirty="0">
                <a:hlinkClick r:id="rId4"/>
              </a:rPr>
              <a:t>3</a:t>
            </a:r>
            <a:r>
              <a:rPr lang="en-US" altLang="zh-CN" dirty="0"/>
              <a:t>], and the Red Cross urged witnesses to tell family members they were safe via social media outlets. [</a:t>
            </a:r>
            <a:r>
              <a:rPr lang="en-US" altLang="zh-CN" dirty="0">
                <a:hlinkClick r:id="rId5"/>
              </a:rPr>
              <a:t>4</a:t>
            </a:r>
            <a:r>
              <a:rPr lang="en-US" altLang="zh-CN" dirty="0"/>
              <a:t>]</a:t>
            </a:r>
            <a:endParaRPr lang="en-US" dirty="0"/>
          </a:p>
        </p:txBody>
      </p:sp>
      <p:pic>
        <p:nvPicPr>
          <p:cNvPr id="4" name="图片 3"/>
          <p:cNvPicPr>
            <a:picLocks noChangeAspect="1"/>
          </p:cNvPicPr>
          <p:nvPr/>
        </p:nvPicPr>
        <p:blipFill>
          <a:blip r:embed="rId6"/>
          <a:stretch>
            <a:fillRect/>
          </a:stretch>
        </p:blipFill>
        <p:spPr>
          <a:xfrm>
            <a:off x="1" y="1825625"/>
            <a:ext cx="6276814" cy="4916138"/>
          </a:xfrm>
          <a:prstGeom prst="rect">
            <a:avLst/>
          </a:prstGeom>
        </p:spPr>
      </p:pic>
      <p:sp>
        <p:nvSpPr>
          <p:cNvPr id="5" name="矩形 4"/>
          <p:cNvSpPr/>
          <p:nvPr/>
        </p:nvSpPr>
        <p:spPr>
          <a:xfrm>
            <a:off x="1" y="0"/>
            <a:ext cx="684803" cy="369332"/>
          </a:xfrm>
          <a:prstGeom prst="rect">
            <a:avLst/>
          </a:prstGeom>
        </p:spPr>
        <p:txBody>
          <a:bodyPr wrap="none">
            <a:spAutoFit/>
          </a:bodyPr>
          <a:lstStyle/>
          <a:p>
            <a:r>
              <a:rPr lang="en-US" altLang="zh-CN" b="1" dirty="0">
                <a:solidFill>
                  <a:srgbClr val="078546"/>
                </a:solidFill>
                <a:latin typeface="Arial" panose="020B0604020202020204" pitchFamily="34" charset="0"/>
              </a:rPr>
              <a:t>PRO</a:t>
            </a:r>
            <a:endParaRPr lang="en-US" dirty="0"/>
          </a:p>
        </p:txBody>
      </p:sp>
    </p:spTree>
    <p:extLst>
      <p:ext uri="{BB962C8B-B14F-4D97-AF65-F5344CB8AC3E}">
        <p14:creationId xmlns:p14="http://schemas.microsoft.com/office/powerpoint/2010/main" val="2836508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2"/>
          <a:stretch>
            <a:fillRect/>
          </a:stretch>
        </p:blipFill>
        <p:spPr>
          <a:xfrm>
            <a:off x="5851902" y="1584933"/>
            <a:ext cx="5629275" cy="1600200"/>
          </a:xfrm>
          <a:prstGeom prst="rect">
            <a:avLst/>
          </a:prstGeom>
        </p:spPr>
      </p:pic>
      <p:sp>
        <p:nvSpPr>
          <p:cNvPr id="4" name="文本框 3"/>
          <p:cNvSpPr txBox="1"/>
          <p:nvPr/>
        </p:nvSpPr>
        <p:spPr>
          <a:xfrm>
            <a:off x="1876587" y="247972"/>
            <a:ext cx="7950630" cy="1077218"/>
          </a:xfrm>
          <a:prstGeom prst="rect">
            <a:avLst/>
          </a:prstGeom>
          <a:noFill/>
        </p:spPr>
        <p:txBody>
          <a:bodyPr wrap="square" rtlCol="0">
            <a:spAutoFit/>
          </a:bodyPr>
          <a:lstStyle/>
          <a:p>
            <a:r>
              <a:rPr lang="en-US" altLang="zh-CN" sz="3200" cap="all" dirty="0"/>
              <a:t>MAY 2, 2011 –  </a:t>
            </a:r>
            <a:r>
              <a:rPr lang="en-US" altLang="zh-CN" sz="3200" dirty="0"/>
              <a:t>Osama Bin Laden has been found and killed</a:t>
            </a:r>
            <a:endParaRPr lang="en-US" sz="3200" dirty="0"/>
          </a:p>
        </p:txBody>
      </p:sp>
      <p:pic>
        <p:nvPicPr>
          <p:cNvPr id="5" name="图片 4"/>
          <p:cNvPicPr>
            <a:picLocks noChangeAspect="1"/>
          </p:cNvPicPr>
          <p:nvPr/>
        </p:nvPicPr>
        <p:blipFill>
          <a:blip r:embed="rId3"/>
          <a:stretch>
            <a:fillRect/>
          </a:stretch>
        </p:blipFill>
        <p:spPr>
          <a:xfrm>
            <a:off x="27721" y="1587396"/>
            <a:ext cx="5514975" cy="1466850"/>
          </a:xfrm>
          <a:prstGeom prst="rect">
            <a:avLst/>
          </a:prstGeom>
        </p:spPr>
      </p:pic>
      <p:sp>
        <p:nvSpPr>
          <p:cNvPr id="6" name="矩形 5"/>
          <p:cNvSpPr/>
          <p:nvPr/>
        </p:nvSpPr>
        <p:spPr>
          <a:xfrm>
            <a:off x="52260" y="1299289"/>
            <a:ext cx="1620957" cy="369332"/>
          </a:xfrm>
          <a:prstGeom prst="rect">
            <a:avLst/>
          </a:prstGeom>
        </p:spPr>
        <p:txBody>
          <a:bodyPr wrap="none">
            <a:spAutoFit/>
          </a:bodyPr>
          <a:lstStyle/>
          <a:p>
            <a:r>
              <a:rPr lang="en-US" dirty="0"/>
              <a:t>Midnight(EST):</a:t>
            </a:r>
          </a:p>
        </p:txBody>
      </p:sp>
      <p:sp>
        <p:nvSpPr>
          <p:cNvPr id="8" name="矩形 7"/>
          <p:cNvSpPr/>
          <p:nvPr/>
        </p:nvSpPr>
        <p:spPr>
          <a:xfrm>
            <a:off x="5858521" y="1314021"/>
            <a:ext cx="1572866" cy="369332"/>
          </a:xfrm>
          <a:prstGeom prst="rect">
            <a:avLst/>
          </a:prstGeom>
        </p:spPr>
        <p:txBody>
          <a:bodyPr wrap="none">
            <a:spAutoFit/>
          </a:bodyPr>
          <a:lstStyle/>
          <a:p>
            <a:r>
              <a:rPr lang="en-US" dirty="0"/>
              <a:t>12:30am(EST):</a:t>
            </a:r>
          </a:p>
        </p:txBody>
      </p:sp>
      <p:pic>
        <p:nvPicPr>
          <p:cNvPr id="9" name="图片 8"/>
          <p:cNvPicPr>
            <a:picLocks noChangeAspect="1"/>
          </p:cNvPicPr>
          <p:nvPr/>
        </p:nvPicPr>
        <p:blipFill>
          <a:blip r:embed="rId4"/>
          <a:stretch>
            <a:fillRect/>
          </a:stretch>
        </p:blipFill>
        <p:spPr>
          <a:xfrm>
            <a:off x="52260" y="3673390"/>
            <a:ext cx="5610225" cy="1590675"/>
          </a:xfrm>
          <a:prstGeom prst="rect">
            <a:avLst/>
          </a:prstGeom>
        </p:spPr>
      </p:pic>
      <p:sp>
        <p:nvSpPr>
          <p:cNvPr id="11" name="矩形 10"/>
          <p:cNvSpPr/>
          <p:nvPr/>
        </p:nvSpPr>
        <p:spPr>
          <a:xfrm>
            <a:off x="52260" y="3182762"/>
            <a:ext cx="1156086" cy="369332"/>
          </a:xfrm>
          <a:prstGeom prst="rect">
            <a:avLst/>
          </a:prstGeom>
        </p:spPr>
        <p:txBody>
          <a:bodyPr wrap="none">
            <a:spAutoFit/>
          </a:bodyPr>
          <a:lstStyle/>
          <a:p>
            <a:r>
              <a:rPr lang="en-US" dirty="0"/>
              <a:t>1am(EST):</a:t>
            </a:r>
          </a:p>
        </p:txBody>
      </p:sp>
      <p:pic>
        <p:nvPicPr>
          <p:cNvPr id="12" name="图片 11"/>
          <p:cNvPicPr>
            <a:picLocks noChangeAspect="1"/>
          </p:cNvPicPr>
          <p:nvPr/>
        </p:nvPicPr>
        <p:blipFill>
          <a:blip r:embed="rId5"/>
          <a:stretch>
            <a:fillRect/>
          </a:stretch>
        </p:blipFill>
        <p:spPr>
          <a:xfrm>
            <a:off x="5851902" y="3749589"/>
            <a:ext cx="5715000" cy="1438275"/>
          </a:xfrm>
          <a:prstGeom prst="rect">
            <a:avLst/>
          </a:prstGeom>
        </p:spPr>
      </p:pic>
      <p:sp>
        <p:nvSpPr>
          <p:cNvPr id="13" name="矩形 12"/>
          <p:cNvSpPr/>
          <p:nvPr/>
        </p:nvSpPr>
        <p:spPr>
          <a:xfrm>
            <a:off x="5858521" y="3182762"/>
            <a:ext cx="1156086" cy="369332"/>
          </a:xfrm>
          <a:prstGeom prst="rect">
            <a:avLst/>
          </a:prstGeom>
        </p:spPr>
        <p:txBody>
          <a:bodyPr wrap="none">
            <a:spAutoFit/>
          </a:bodyPr>
          <a:lstStyle/>
          <a:p>
            <a:r>
              <a:rPr lang="en-US" dirty="0"/>
              <a:t>2am(EST):</a:t>
            </a:r>
          </a:p>
        </p:txBody>
      </p:sp>
      <p:pic>
        <p:nvPicPr>
          <p:cNvPr id="14" name="图片 13"/>
          <p:cNvPicPr>
            <a:picLocks noChangeAspect="1"/>
          </p:cNvPicPr>
          <p:nvPr/>
        </p:nvPicPr>
        <p:blipFill>
          <a:blip r:embed="rId6"/>
          <a:stretch>
            <a:fillRect/>
          </a:stretch>
        </p:blipFill>
        <p:spPr>
          <a:xfrm>
            <a:off x="27721" y="5402446"/>
            <a:ext cx="5715000" cy="1514475"/>
          </a:xfrm>
          <a:prstGeom prst="rect">
            <a:avLst/>
          </a:prstGeom>
        </p:spPr>
      </p:pic>
      <p:sp>
        <p:nvSpPr>
          <p:cNvPr id="15" name="矩形 14"/>
          <p:cNvSpPr/>
          <p:nvPr/>
        </p:nvSpPr>
        <p:spPr>
          <a:xfrm>
            <a:off x="91605" y="5028624"/>
            <a:ext cx="1156086" cy="369332"/>
          </a:xfrm>
          <a:prstGeom prst="rect">
            <a:avLst/>
          </a:prstGeom>
        </p:spPr>
        <p:txBody>
          <a:bodyPr wrap="none">
            <a:spAutoFit/>
          </a:bodyPr>
          <a:lstStyle/>
          <a:p>
            <a:r>
              <a:rPr lang="en-US" dirty="0"/>
              <a:t>4am(EST):</a:t>
            </a:r>
          </a:p>
        </p:txBody>
      </p:sp>
      <p:pic>
        <p:nvPicPr>
          <p:cNvPr id="16" name="图片 15"/>
          <p:cNvPicPr>
            <a:picLocks noChangeAspect="1"/>
          </p:cNvPicPr>
          <p:nvPr/>
        </p:nvPicPr>
        <p:blipFill>
          <a:blip r:embed="rId7"/>
          <a:stretch>
            <a:fillRect/>
          </a:stretch>
        </p:blipFill>
        <p:spPr>
          <a:xfrm>
            <a:off x="5858521" y="5552685"/>
            <a:ext cx="5715000" cy="1371600"/>
          </a:xfrm>
          <a:prstGeom prst="rect">
            <a:avLst/>
          </a:prstGeom>
        </p:spPr>
      </p:pic>
      <p:sp>
        <p:nvSpPr>
          <p:cNvPr id="17" name="矩形 16"/>
          <p:cNvSpPr/>
          <p:nvPr/>
        </p:nvSpPr>
        <p:spPr>
          <a:xfrm>
            <a:off x="5953240" y="5166202"/>
            <a:ext cx="1156086" cy="369332"/>
          </a:xfrm>
          <a:prstGeom prst="rect">
            <a:avLst/>
          </a:prstGeom>
        </p:spPr>
        <p:txBody>
          <a:bodyPr wrap="none">
            <a:spAutoFit/>
          </a:bodyPr>
          <a:lstStyle/>
          <a:p>
            <a:r>
              <a:rPr lang="en-US" dirty="0"/>
              <a:t>8am(EST):</a:t>
            </a:r>
          </a:p>
        </p:txBody>
      </p:sp>
      <p:sp>
        <p:nvSpPr>
          <p:cNvPr id="18" name="矩形 17"/>
          <p:cNvSpPr/>
          <p:nvPr/>
        </p:nvSpPr>
        <p:spPr>
          <a:xfrm>
            <a:off x="1" y="0"/>
            <a:ext cx="684803" cy="369332"/>
          </a:xfrm>
          <a:prstGeom prst="rect">
            <a:avLst/>
          </a:prstGeom>
        </p:spPr>
        <p:txBody>
          <a:bodyPr wrap="none">
            <a:spAutoFit/>
          </a:bodyPr>
          <a:lstStyle/>
          <a:p>
            <a:r>
              <a:rPr lang="en-US" altLang="zh-CN" b="1" dirty="0">
                <a:solidFill>
                  <a:srgbClr val="078546"/>
                </a:solidFill>
                <a:latin typeface="Arial" panose="020B0604020202020204" pitchFamily="34" charset="0"/>
              </a:rPr>
              <a:t>PRO</a:t>
            </a:r>
            <a:endParaRPr lang="en-US" dirty="0"/>
          </a:p>
        </p:txBody>
      </p:sp>
    </p:spTree>
    <p:extLst>
      <p:ext uri="{BB962C8B-B14F-4D97-AF65-F5344CB8AC3E}">
        <p14:creationId xmlns:p14="http://schemas.microsoft.com/office/powerpoint/2010/main" val="4094324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Social networking sites allow people to improve their relationships and make new friends</a:t>
            </a:r>
            <a:endParaRPr lang="en-US" dirty="0"/>
          </a:p>
        </p:txBody>
      </p:sp>
      <p:sp>
        <p:nvSpPr>
          <p:cNvPr id="3" name="内容占位符 2"/>
          <p:cNvSpPr>
            <a:spLocks noGrp="1"/>
          </p:cNvSpPr>
          <p:nvPr>
            <p:ph idx="1"/>
          </p:nvPr>
        </p:nvSpPr>
        <p:spPr>
          <a:xfrm>
            <a:off x="6096000" y="1690688"/>
            <a:ext cx="5682712" cy="5167312"/>
          </a:xfrm>
        </p:spPr>
        <p:txBody>
          <a:bodyPr>
            <a:normAutofit lnSpcReduction="10000"/>
          </a:bodyPr>
          <a:lstStyle/>
          <a:p>
            <a:r>
              <a:rPr lang="en-US" altLang="zh-CN" dirty="0"/>
              <a:t> 70% of adult social networking users visit the sites to connect with friends and family [</a:t>
            </a:r>
            <a:r>
              <a:rPr lang="en-US" altLang="zh-CN" dirty="0">
                <a:hlinkClick r:id="rId2"/>
              </a:rPr>
              <a:t>12</a:t>
            </a:r>
            <a:r>
              <a:rPr lang="en-US" altLang="zh-CN" dirty="0"/>
              <a:t>], and increased online communication strengthens relationships. [</a:t>
            </a:r>
            <a:r>
              <a:rPr lang="en-US" altLang="zh-CN" dirty="0">
                <a:hlinkClick r:id="rId3"/>
              </a:rPr>
              <a:t>13</a:t>
            </a:r>
            <a:r>
              <a:rPr lang="en-US" altLang="zh-CN" dirty="0"/>
              <a:t>] 52% of teens using social media report that using the sites has helped their relationships with friends, 88% report that social media helps them stay in touch with friends they cannot see regularly, 69% report getting to know students at their school better, and 57% make new friends. [</a:t>
            </a:r>
            <a:r>
              <a:rPr lang="en-US" altLang="zh-CN" dirty="0">
                <a:hlinkClick r:id="rId4"/>
              </a:rPr>
              <a:t>14</a:t>
            </a:r>
            <a:r>
              <a:rPr lang="en-US" altLang="zh-CN" dirty="0"/>
              <a:t>]</a:t>
            </a:r>
            <a:endParaRPr lang="en-US" dirty="0"/>
          </a:p>
        </p:txBody>
      </p:sp>
      <p:pic>
        <p:nvPicPr>
          <p:cNvPr id="4" name="图片 3"/>
          <p:cNvPicPr>
            <a:picLocks noChangeAspect="1"/>
          </p:cNvPicPr>
          <p:nvPr/>
        </p:nvPicPr>
        <p:blipFill>
          <a:blip r:embed="rId5"/>
          <a:stretch>
            <a:fillRect/>
          </a:stretch>
        </p:blipFill>
        <p:spPr>
          <a:xfrm>
            <a:off x="247973" y="1496636"/>
            <a:ext cx="5966449" cy="5198632"/>
          </a:xfrm>
          <a:prstGeom prst="rect">
            <a:avLst/>
          </a:prstGeom>
        </p:spPr>
      </p:pic>
      <p:sp>
        <p:nvSpPr>
          <p:cNvPr id="5" name="矩形 4"/>
          <p:cNvSpPr/>
          <p:nvPr/>
        </p:nvSpPr>
        <p:spPr>
          <a:xfrm>
            <a:off x="1" y="0"/>
            <a:ext cx="684803" cy="369332"/>
          </a:xfrm>
          <a:prstGeom prst="rect">
            <a:avLst/>
          </a:prstGeom>
        </p:spPr>
        <p:txBody>
          <a:bodyPr wrap="none">
            <a:spAutoFit/>
          </a:bodyPr>
          <a:lstStyle/>
          <a:p>
            <a:r>
              <a:rPr lang="en-US" altLang="zh-CN" b="1" dirty="0">
                <a:solidFill>
                  <a:srgbClr val="078546"/>
                </a:solidFill>
                <a:latin typeface="Arial" panose="020B0604020202020204" pitchFamily="34" charset="0"/>
              </a:rPr>
              <a:t>PRO</a:t>
            </a:r>
            <a:endParaRPr lang="en-US" dirty="0"/>
          </a:p>
        </p:txBody>
      </p:sp>
    </p:spTree>
    <p:extLst>
      <p:ext uri="{BB962C8B-B14F-4D97-AF65-F5344CB8AC3E}">
        <p14:creationId xmlns:p14="http://schemas.microsoft.com/office/powerpoint/2010/main" val="175560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Staying in touch with family members is a major factor across a range of social media users, but it’s especially important to women</a:t>
            </a:r>
            <a:endParaRPr lang="en-US" dirty="0"/>
          </a:p>
        </p:txBody>
      </p:sp>
      <p:sp>
        <p:nvSpPr>
          <p:cNvPr id="3" name="内容占位符 2"/>
          <p:cNvSpPr>
            <a:spLocks noGrp="1"/>
          </p:cNvSpPr>
          <p:nvPr>
            <p:ph idx="1"/>
          </p:nvPr>
        </p:nvSpPr>
        <p:spPr>
          <a:xfrm>
            <a:off x="838200" y="2151090"/>
            <a:ext cx="10515600" cy="4351338"/>
          </a:xfrm>
        </p:spPr>
        <p:txBody>
          <a:bodyPr/>
          <a:lstStyle/>
          <a:p>
            <a:r>
              <a:rPr lang="en-US" altLang="zh-CN" dirty="0"/>
              <a:t>Those who say that keeping up with family members is a major consideration in their use of social networking sites are a demographically diverse group.  Two-thirds of all social media users cite family connections as a major reason for their use of these tools, and there are no major differences on this question in terms of age, income, education, race/ethnicity, parental status or place of residence. The primary difference on this topic pertains to gender, as female social media users are more likely than male users to cite family connections as a major reason for using these sites (72% vs. 55%).</a:t>
            </a:r>
            <a:endParaRPr lang="en-US" dirty="0"/>
          </a:p>
        </p:txBody>
      </p:sp>
      <p:sp>
        <p:nvSpPr>
          <p:cNvPr id="4" name="矩形 3"/>
          <p:cNvSpPr/>
          <p:nvPr/>
        </p:nvSpPr>
        <p:spPr>
          <a:xfrm>
            <a:off x="1" y="0"/>
            <a:ext cx="684803" cy="369332"/>
          </a:xfrm>
          <a:prstGeom prst="rect">
            <a:avLst/>
          </a:prstGeom>
        </p:spPr>
        <p:txBody>
          <a:bodyPr wrap="none">
            <a:spAutoFit/>
          </a:bodyPr>
          <a:lstStyle/>
          <a:p>
            <a:r>
              <a:rPr lang="en-US" altLang="zh-CN" b="1" dirty="0">
                <a:solidFill>
                  <a:srgbClr val="078546"/>
                </a:solidFill>
                <a:latin typeface="Arial" panose="020B0604020202020204" pitchFamily="34" charset="0"/>
              </a:rPr>
              <a:t>PRO</a:t>
            </a:r>
            <a:endParaRPr lang="en-US" dirty="0"/>
          </a:p>
        </p:txBody>
      </p:sp>
    </p:spTree>
    <p:extLst>
      <p:ext uri="{BB962C8B-B14F-4D97-AF65-F5344CB8AC3E}">
        <p14:creationId xmlns:p14="http://schemas.microsoft.com/office/powerpoint/2010/main" val="2485097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Social media enables the spread of unreliable and false information</a:t>
            </a:r>
            <a:endParaRPr lang="en-US" dirty="0"/>
          </a:p>
        </p:txBody>
      </p:sp>
      <p:sp>
        <p:nvSpPr>
          <p:cNvPr id="3" name="内容占位符 2"/>
          <p:cNvSpPr>
            <a:spLocks noGrp="1"/>
          </p:cNvSpPr>
          <p:nvPr>
            <p:ph idx="1"/>
          </p:nvPr>
        </p:nvSpPr>
        <p:spPr>
          <a:xfrm>
            <a:off x="6096000" y="1825625"/>
            <a:ext cx="5682712" cy="4730158"/>
          </a:xfrm>
        </p:spPr>
        <p:txBody>
          <a:bodyPr>
            <a:normAutofit fontScale="85000" lnSpcReduction="20000"/>
          </a:bodyPr>
          <a:lstStyle/>
          <a:p>
            <a:r>
              <a:rPr lang="en-US" altLang="zh-CN" dirty="0"/>
              <a:t>49.1% of people have heard false news via social media. [</a:t>
            </a:r>
            <a:r>
              <a:rPr lang="en-US" altLang="zh-CN" dirty="0">
                <a:hlinkClick r:id="rId2"/>
              </a:rPr>
              <a:t>1</a:t>
            </a:r>
            <a:r>
              <a:rPr lang="en-US" altLang="zh-CN" dirty="0"/>
              <a:t>] On Sep. 5, 2012 false rumors of fires, shootouts, and caravans of gunmen in a Mexico City suburb spread via Twitter and Facebook caused panic, flooded the local police department with over 3,000 phone calls, and temporarily closed schools. [</a:t>
            </a:r>
            <a:r>
              <a:rPr lang="en-US" altLang="zh-CN" dirty="0">
                <a:hlinkClick r:id="rId3"/>
              </a:rPr>
              <a:t>79</a:t>
            </a:r>
            <a:r>
              <a:rPr lang="en-US" altLang="zh-CN" dirty="0"/>
              <a:t>]Shashank </a:t>
            </a:r>
            <a:r>
              <a:rPr lang="en-US" altLang="zh-CN" dirty="0" err="1"/>
              <a:t>Tripathi</a:t>
            </a:r>
            <a:r>
              <a:rPr lang="en-US" altLang="zh-CN" dirty="0"/>
              <a:t>, tweeting as @</a:t>
            </a:r>
            <a:r>
              <a:rPr lang="en-US" altLang="zh-CN" dirty="0" err="1"/>
              <a:t>ComfortablySmug</a:t>
            </a:r>
            <a:r>
              <a:rPr lang="en-US" altLang="zh-CN" dirty="0"/>
              <a:t>, spread false information in the aftermath of Hurricane Sandy by tweeting that the New York Stock Exchange was flooding and that the power company would cut off electricity to all of Manhattan; the bogus information was picked up by national news outlets including CNN and the Weather Channel. [</a:t>
            </a:r>
            <a:r>
              <a:rPr lang="en-US" altLang="zh-CN" dirty="0">
                <a:hlinkClick r:id="rId4"/>
              </a:rPr>
              <a:t>80</a:t>
            </a:r>
            <a:r>
              <a:rPr lang="en-US" altLang="zh-CN" dirty="0"/>
              <a:t>]</a:t>
            </a:r>
            <a:endParaRPr lang="en-US" dirty="0"/>
          </a:p>
        </p:txBody>
      </p:sp>
      <p:sp>
        <p:nvSpPr>
          <p:cNvPr id="4" name="矩形 3"/>
          <p:cNvSpPr/>
          <p:nvPr/>
        </p:nvSpPr>
        <p:spPr>
          <a:xfrm>
            <a:off x="0" y="0"/>
            <a:ext cx="697627" cy="369332"/>
          </a:xfrm>
          <a:prstGeom prst="rect">
            <a:avLst/>
          </a:prstGeom>
        </p:spPr>
        <p:txBody>
          <a:bodyPr wrap="none">
            <a:spAutoFit/>
          </a:bodyPr>
          <a:lstStyle/>
          <a:p>
            <a:r>
              <a:rPr lang="en-US" altLang="zh-CN" b="1" dirty="0">
                <a:solidFill>
                  <a:srgbClr val="FF0000"/>
                </a:solidFill>
                <a:latin typeface="Arial" panose="020B0604020202020204" pitchFamily="34" charset="0"/>
              </a:rPr>
              <a:t>CON</a:t>
            </a:r>
            <a:endParaRPr lang="en-US" dirty="0"/>
          </a:p>
        </p:txBody>
      </p:sp>
      <p:pic>
        <p:nvPicPr>
          <p:cNvPr id="5" name="图片 4"/>
          <p:cNvPicPr>
            <a:picLocks noChangeAspect="1"/>
          </p:cNvPicPr>
          <p:nvPr/>
        </p:nvPicPr>
        <p:blipFill>
          <a:blip r:embed="rId5"/>
          <a:stretch>
            <a:fillRect/>
          </a:stretch>
        </p:blipFill>
        <p:spPr>
          <a:xfrm>
            <a:off x="0" y="2419109"/>
            <a:ext cx="6096000" cy="3470248"/>
          </a:xfrm>
          <a:prstGeom prst="rect">
            <a:avLst/>
          </a:prstGeom>
        </p:spPr>
      </p:pic>
    </p:spTree>
    <p:extLst>
      <p:ext uri="{BB962C8B-B14F-4D97-AF65-F5344CB8AC3E}">
        <p14:creationId xmlns:p14="http://schemas.microsoft.com/office/powerpoint/2010/main" val="22824445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693</Words>
  <Application>Microsoft Office PowerPoint</Application>
  <PresentationFormat>宽屏</PresentationFormat>
  <Paragraphs>60</Paragraphs>
  <Slides>15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等线</vt:lpstr>
      <vt:lpstr>等线 Light</vt:lpstr>
      <vt:lpstr>Arial</vt:lpstr>
      <vt:lpstr>Office 主题​​</vt:lpstr>
      <vt:lpstr>Social Networks Good or Bad</vt:lpstr>
      <vt:lpstr>History of Social Networking Sites</vt:lpstr>
      <vt:lpstr>PowerPoint 演示文稿</vt:lpstr>
      <vt:lpstr>What Have Social Networks Brought Us?</vt:lpstr>
      <vt:lpstr>Social networking sites spread information faster than any other media.</vt:lpstr>
      <vt:lpstr>PowerPoint 演示文稿</vt:lpstr>
      <vt:lpstr>Social networking sites allow people to improve their relationships and make new friends</vt:lpstr>
      <vt:lpstr>Staying in touch with family members is a major factor across a range of social media users, but it’s especially important to women</vt:lpstr>
      <vt:lpstr>Social media enables the spread of unreliable and false information</vt:lpstr>
      <vt:lpstr>A new study of internet users in Qatar has examined the usage of emerging social media networks. </vt:lpstr>
      <vt:lpstr>Social networking sites lack privacy and expose users to government and corporate intrusions.</vt:lpstr>
      <vt:lpstr>Teens, Social Media, and Privacy </vt:lpstr>
      <vt:lpstr>Five Hidden Dangers of Facebook </vt:lpstr>
      <vt:lpstr>What Can We do?</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Networks Good or Bad</dc:title>
  <dc:creator>Sam Full</dc:creator>
  <cp:lastModifiedBy>Sam Full</cp:lastModifiedBy>
  <cp:revision>18</cp:revision>
  <dcterms:created xsi:type="dcterms:W3CDTF">2016-05-01T02:37:25Z</dcterms:created>
  <dcterms:modified xsi:type="dcterms:W3CDTF">2016-05-01T04:51:21Z</dcterms:modified>
</cp:coreProperties>
</file>