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100" d="100"/>
          <a:sy n="100" d="100"/>
        </p:scale>
        <p:origin x="-360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D71B-BC74-4C8E-89AC-48793C6FC839}" type="datetimeFigureOut">
              <a:rPr lang="de-DE" smtClean="0"/>
              <a:t>04.01.2023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9E14-CC2D-4DC0-8F06-4855A124E5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81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D71B-BC74-4C8E-89AC-48793C6FC839}" type="datetimeFigureOut">
              <a:rPr lang="de-DE" smtClean="0"/>
              <a:t>04.01.2023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9E14-CC2D-4DC0-8F06-4855A124E5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49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D71B-BC74-4C8E-89AC-48793C6FC839}" type="datetimeFigureOut">
              <a:rPr lang="de-DE" smtClean="0"/>
              <a:t>04.01.2023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9E14-CC2D-4DC0-8F06-4855A124E5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67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D71B-BC74-4C8E-89AC-48793C6FC839}" type="datetimeFigureOut">
              <a:rPr lang="de-DE" smtClean="0"/>
              <a:t>04.01.2023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9E14-CC2D-4DC0-8F06-4855A124E5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44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D71B-BC74-4C8E-89AC-48793C6FC839}" type="datetimeFigureOut">
              <a:rPr lang="de-DE" smtClean="0"/>
              <a:t>04.01.2023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9E14-CC2D-4DC0-8F06-4855A124E5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43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D71B-BC74-4C8E-89AC-48793C6FC839}" type="datetimeFigureOut">
              <a:rPr lang="de-DE" smtClean="0"/>
              <a:t>04.01.2023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9E14-CC2D-4DC0-8F06-4855A124E5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63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D71B-BC74-4C8E-89AC-48793C6FC839}" type="datetimeFigureOut">
              <a:rPr lang="de-DE" smtClean="0"/>
              <a:t>04.01.2023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9E14-CC2D-4DC0-8F06-4855A124E5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08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D71B-BC74-4C8E-89AC-48793C6FC839}" type="datetimeFigureOut">
              <a:rPr lang="de-DE" smtClean="0"/>
              <a:t>04.01.2023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9E14-CC2D-4DC0-8F06-4855A124E5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14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D71B-BC74-4C8E-89AC-48793C6FC839}" type="datetimeFigureOut">
              <a:rPr lang="de-DE" smtClean="0"/>
              <a:t>04.01.2023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9E14-CC2D-4DC0-8F06-4855A124E5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53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D71B-BC74-4C8E-89AC-48793C6FC839}" type="datetimeFigureOut">
              <a:rPr lang="de-DE" smtClean="0"/>
              <a:t>04.01.2023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9E14-CC2D-4DC0-8F06-4855A124E5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84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D71B-BC74-4C8E-89AC-48793C6FC839}" type="datetimeFigureOut">
              <a:rPr lang="de-DE" smtClean="0"/>
              <a:t>04.01.2023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9E14-CC2D-4DC0-8F06-4855A124E5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757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2D71B-BC74-4C8E-89AC-48793C6FC839}" type="datetimeFigureOut">
              <a:rPr lang="de-DE" smtClean="0"/>
              <a:t>04.01.2023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D9E14-CC2D-4DC0-8F06-4855A124E5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78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bgerundetes Rechteck 27"/>
          <p:cNvSpPr/>
          <p:nvPr/>
        </p:nvSpPr>
        <p:spPr>
          <a:xfrm>
            <a:off x="3072883" y="1362282"/>
            <a:ext cx="6046236" cy="19062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    </a:t>
            </a:r>
            <a:r>
              <a:rPr lang="de-DE" sz="12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flixOpt</a:t>
            </a:r>
            <a:r>
              <a:rPr lang="de-DE" sz="12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package</a:t>
            </a:r>
            <a:r>
              <a:rPr lang="de-DE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       </a:t>
            </a:r>
          </a:p>
          <a:p>
            <a:pPr algn="ctr"/>
            <a:endParaRPr lang="de-DE" sz="1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3072881" y="5240169"/>
            <a:ext cx="3332384" cy="44232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MILP-Solver</a:t>
            </a:r>
            <a:r>
              <a:rPr lang="de-DE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/>
            </a:r>
            <a:br>
              <a:rPr lang="de-DE" sz="1200" dirty="0" smtClean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de-DE" sz="10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Gurobi</a:t>
            </a:r>
            <a:r>
              <a:rPr lang="de-DE" sz="1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, CPLEX, CBC, …</a:t>
            </a:r>
            <a:endParaRPr lang="de-DE" sz="1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0" name="Pfeil nach oben und unten 29"/>
          <p:cNvSpPr/>
          <p:nvPr/>
        </p:nvSpPr>
        <p:spPr>
          <a:xfrm>
            <a:off x="4641510" y="3081339"/>
            <a:ext cx="201336" cy="501564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1" name="Abgerundetes Rechteck 30"/>
          <p:cNvSpPr/>
          <p:nvPr/>
        </p:nvSpPr>
        <p:spPr>
          <a:xfrm>
            <a:off x="3072882" y="3584883"/>
            <a:ext cx="3332384" cy="12776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Optimization</a:t>
            </a:r>
            <a:r>
              <a:rPr lang="de-DE" sz="12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12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modeling</a:t>
            </a:r>
            <a:r>
              <a:rPr lang="de-DE" sz="12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12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language</a:t>
            </a:r>
            <a:r>
              <a:rPr lang="de-DE" sz="12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/ </a:t>
            </a:r>
          </a:p>
          <a:p>
            <a:pPr algn="ctr"/>
            <a:r>
              <a:rPr lang="de-DE" sz="12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Solver API </a:t>
            </a:r>
          </a:p>
          <a:p>
            <a:pPr algn="ctr"/>
            <a:endParaRPr lang="de-DE" sz="1200" b="1" dirty="0">
              <a:solidFill>
                <a:schemeClr val="tx1"/>
              </a:solidFill>
            </a:endParaRPr>
          </a:p>
          <a:p>
            <a:pPr algn="ctr"/>
            <a:endParaRPr lang="de-DE" sz="1200" b="1" dirty="0" smtClean="0">
              <a:solidFill>
                <a:schemeClr val="tx1"/>
              </a:solidFill>
            </a:endParaRPr>
          </a:p>
        </p:txBody>
      </p:sp>
      <p:sp>
        <p:nvSpPr>
          <p:cNvPr id="32" name="Pfeil nach oben und unten 31"/>
          <p:cNvSpPr/>
          <p:nvPr/>
        </p:nvSpPr>
        <p:spPr>
          <a:xfrm>
            <a:off x="4643910" y="4881539"/>
            <a:ext cx="201336" cy="358630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3" name="Abgerundetes Rechteck 32"/>
          <p:cNvSpPr/>
          <p:nvPr/>
        </p:nvSpPr>
        <p:spPr>
          <a:xfrm>
            <a:off x="3253048" y="4347843"/>
            <a:ext cx="1219201" cy="3997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200" i="1" dirty="0"/>
          </a:p>
        </p:txBody>
      </p:sp>
      <p:sp>
        <p:nvSpPr>
          <p:cNvPr id="34" name="Abgerundetes Rechteck 33"/>
          <p:cNvSpPr/>
          <p:nvPr/>
        </p:nvSpPr>
        <p:spPr>
          <a:xfrm>
            <a:off x="4946593" y="4347843"/>
            <a:ext cx="1219201" cy="3997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others</a:t>
            </a:r>
            <a:endParaRPr lang="de-DE" sz="1200" b="1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de-DE" sz="10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i.g</a:t>
            </a:r>
            <a:r>
              <a:rPr lang="de-DE" sz="1000" dirty="0">
                <a:solidFill>
                  <a:schemeClr val="tx1"/>
                </a:solidFill>
                <a:cs typeface="Times New Roman" panose="02020603050405020304" pitchFamily="18" charset="0"/>
              </a:rPr>
              <a:t>. </a:t>
            </a:r>
            <a:r>
              <a:rPr lang="de-DE" sz="1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CVXPY</a:t>
            </a:r>
            <a:endParaRPr lang="de-DE" sz="1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5" name="Gerader Verbinder 34"/>
          <p:cNvCxnSpPr/>
          <p:nvPr/>
        </p:nvCxnSpPr>
        <p:spPr>
          <a:xfrm>
            <a:off x="3862648" y="4230398"/>
            <a:ext cx="1693545" cy="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34" idx="0"/>
          </p:cNvCxnSpPr>
          <p:nvPr/>
        </p:nvCxnSpPr>
        <p:spPr>
          <a:xfrm flipH="1" flipV="1">
            <a:off x="5556193" y="4232379"/>
            <a:ext cx="1" cy="115464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stCxn id="33" idx="0"/>
          </p:cNvCxnSpPr>
          <p:nvPr/>
        </p:nvCxnSpPr>
        <p:spPr>
          <a:xfrm flipV="1">
            <a:off x="3862649" y="4230398"/>
            <a:ext cx="0" cy="11744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bgerundetes Rechteck 37"/>
          <p:cNvSpPr/>
          <p:nvPr/>
        </p:nvSpPr>
        <p:spPr>
          <a:xfrm>
            <a:off x="3253048" y="2633222"/>
            <a:ext cx="2948174" cy="42913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flixBase</a:t>
            </a:r>
            <a:endParaRPr lang="de-DE" sz="1200" b="1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de-DE" sz="10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vector</a:t>
            </a:r>
            <a:r>
              <a:rPr lang="de-DE" sz="1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based</a:t>
            </a:r>
            <a:r>
              <a:rPr lang="de-DE" sz="1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modeling</a:t>
            </a:r>
            <a:r>
              <a:rPr lang="de-DE" sz="1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framework</a:t>
            </a:r>
            <a:endParaRPr lang="de-DE" sz="1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/>
            <a:endParaRPr lang="de-DE" sz="1200" b="1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3253048" y="1780510"/>
            <a:ext cx="2948174" cy="5935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flixOpt</a:t>
            </a:r>
            <a:endParaRPr lang="de-DE" sz="1200" b="1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de-DE" sz="1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framework</a:t>
            </a:r>
            <a:r>
              <a:rPr lang="de-DE" sz="1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for</a:t>
            </a:r>
            <a:r>
              <a:rPr lang="de-DE" sz="1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modeling</a:t>
            </a:r>
            <a:r>
              <a:rPr lang="de-DE" sz="1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de-DE" sz="10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energy</a:t>
            </a:r>
            <a:r>
              <a:rPr lang="de-DE" sz="1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and</a:t>
            </a:r>
            <a:r>
              <a:rPr lang="de-DE" sz="1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material </a:t>
            </a:r>
            <a:r>
              <a:rPr lang="de-DE" sz="10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flow</a:t>
            </a:r>
            <a:r>
              <a:rPr lang="de-DE" sz="1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system</a:t>
            </a:r>
            <a:endParaRPr lang="de-DE" sz="1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0" name="Pfeil nach oben und unten 39"/>
          <p:cNvSpPr/>
          <p:nvPr/>
        </p:nvSpPr>
        <p:spPr>
          <a:xfrm>
            <a:off x="4641510" y="2381516"/>
            <a:ext cx="201336" cy="244718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pic>
        <p:nvPicPr>
          <p:cNvPr id="41" name="Grafik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973" y="1432100"/>
            <a:ext cx="278592" cy="278592"/>
          </a:xfrm>
          <a:prstGeom prst="rect">
            <a:avLst/>
          </a:prstGeom>
        </p:spPr>
      </p:pic>
      <p:sp>
        <p:nvSpPr>
          <p:cNvPr id="42" name="Textfeld 16"/>
          <p:cNvSpPr txBox="1"/>
          <p:nvPr/>
        </p:nvSpPr>
        <p:spPr>
          <a:xfrm>
            <a:off x="6093961" y="42303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cs typeface="Times New Roman" panose="02020603050405020304" pitchFamily="18" charset="0"/>
              </a:rPr>
              <a:t>*</a:t>
            </a:r>
            <a:endParaRPr lang="de-DE" dirty="0">
              <a:cs typeface="Times New Roman" panose="02020603050405020304" pitchFamily="18" charset="0"/>
            </a:endParaRPr>
          </a:p>
        </p:txBody>
      </p:sp>
      <p:sp>
        <p:nvSpPr>
          <p:cNvPr id="43" name="Textfeld 17"/>
          <p:cNvSpPr txBox="1"/>
          <p:nvPr/>
        </p:nvSpPr>
        <p:spPr>
          <a:xfrm>
            <a:off x="4793795" y="4879002"/>
            <a:ext cx="18357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smtClean="0">
                <a:cs typeface="Times New Roman" panose="02020603050405020304" pitchFamily="18" charset="0"/>
              </a:rPr>
              <a:t>* in </a:t>
            </a:r>
            <a:r>
              <a:rPr lang="de-DE" sz="1000" dirty="0" err="1" smtClean="0">
                <a:cs typeface="Times New Roman" panose="02020603050405020304" pitchFamily="18" charset="0"/>
              </a:rPr>
              <a:t>progress</a:t>
            </a:r>
            <a:r>
              <a:rPr lang="de-DE" sz="1000" dirty="0" smtClean="0">
                <a:cs typeface="Times New Roman" panose="02020603050405020304" pitchFamily="18" charset="0"/>
              </a:rPr>
              <a:t> / </a:t>
            </a:r>
            <a:r>
              <a:rPr lang="de-DE" sz="1000" dirty="0" err="1" smtClean="0">
                <a:cs typeface="Times New Roman" panose="02020603050405020304" pitchFamily="18" charset="0"/>
              </a:rPr>
              <a:t>prepared</a:t>
            </a:r>
            <a:r>
              <a:rPr lang="de-DE" sz="1000" dirty="0" smtClean="0">
                <a:cs typeface="Times New Roman" panose="02020603050405020304" pitchFamily="18" charset="0"/>
              </a:rPr>
              <a:t> </a:t>
            </a:r>
            <a:r>
              <a:rPr lang="de-DE" sz="1000" dirty="0" err="1" smtClean="0">
                <a:cs typeface="Times New Roman" panose="02020603050405020304" pitchFamily="18" charset="0"/>
              </a:rPr>
              <a:t>for</a:t>
            </a:r>
            <a:endParaRPr lang="de-DE" sz="1000" dirty="0">
              <a:cs typeface="Times New Roman" panose="02020603050405020304" pitchFamily="18" charset="0"/>
            </a:endParaRPr>
          </a:p>
        </p:txBody>
      </p:sp>
      <p:pic>
        <p:nvPicPr>
          <p:cNvPr id="44" name="Grafik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745" y="4395260"/>
            <a:ext cx="195943" cy="195943"/>
          </a:xfrm>
          <a:prstGeom prst="rect">
            <a:avLst/>
          </a:prstGeom>
        </p:spPr>
      </p:pic>
      <p:pic>
        <p:nvPicPr>
          <p:cNvPr id="45" name="Grafik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206" y="4395260"/>
            <a:ext cx="195943" cy="195943"/>
          </a:xfrm>
          <a:prstGeom prst="rect">
            <a:avLst/>
          </a:prstGeom>
        </p:spPr>
      </p:pic>
      <p:sp>
        <p:nvSpPr>
          <p:cNvPr id="46" name="Abgerundetes Rechteck 45"/>
          <p:cNvSpPr/>
          <p:nvPr/>
        </p:nvSpPr>
        <p:spPr>
          <a:xfrm>
            <a:off x="6922106" y="2626234"/>
            <a:ext cx="2028748" cy="4361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flixPost</a:t>
            </a:r>
            <a:endParaRPr lang="de-DE" sz="1200" b="1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de-DE" sz="10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framework</a:t>
            </a:r>
            <a:r>
              <a:rPr lang="de-DE" sz="1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for</a:t>
            </a:r>
            <a:r>
              <a:rPr lang="de-DE" sz="1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postprocessing</a:t>
            </a:r>
            <a:endParaRPr lang="de-DE" sz="1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7" name="Textfeld 21"/>
          <p:cNvSpPr txBox="1"/>
          <p:nvPr/>
        </p:nvSpPr>
        <p:spPr>
          <a:xfrm>
            <a:off x="6869229" y="1801051"/>
            <a:ext cx="18870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b="1" dirty="0" err="1" smtClean="0">
                <a:cs typeface="Times New Roman" panose="02020603050405020304" pitchFamily="18" charset="0"/>
              </a:rPr>
              <a:t>result</a:t>
            </a:r>
            <a:r>
              <a:rPr lang="de-DE" sz="1000" b="1" dirty="0" smtClean="0">
                <a:cs typeface="Times New Roman" panose="02020603050405020304" pitchFamily="18" charset="0"/>
              </a:rPr>
              <a:t>-files </a:t>
            </a:r>
            <a:r>
              <a:rPr lang="de-DE" sz="1000" b="1" dirty="0" err="1" smtClean="0">
                <a:cs typeface="Times New Roman" panose="02020603050405020304" pitchFamily="18" charset="0"/>
              </a:rPr>
              <a:t>of</a:t>
            </a:r>
            <a:r>
              <a:rPr lang="de-DE" sz="1000" b="1" dirty="0" smtClean="0">
                <a:cs typeface="Times New Roman" panose="02020603050405020304" pitchFamily="18" charset="0"/>
              </a:rPr>
              <a:t> </a:t>
            </a:r>
            <a:r>
              <a:rPr lang="de-DE" sz="1000" b="1" dirty="0" err="1" smtClean="0">
                <a:cs typeface="Times New Roman" panose="02020603050405020304" pitchFamily="18" charset="0"/>
              </a:rPr>
              <a:t>calculation</a:t>
            </a:r>
            <a:endParaRPr lang="de-DE" sz="1000" b="1" dirty="0" smtClean="0"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 smtClean="0">
                <a:cs typeface="Times New Roman" panose="02020603050405020304" pitchFamily="18" charset="0"/>
              </a:rPr>
              <a:t>data</a:t>
            </a:r>
            <a:r>
              <a:rPr lang="de-DE" sz="1000" dirty="0" smtClean="0">
                <a:cs typeface="Times New Roman" panose="02020603050405020304" pitchFamily="18" charset="0"/>
              </a:rPr>
              <a:t>-files</a:t>
            </a:r>
            <a:endParaRPr lang="de-DE" sz="1000" dirty="0"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 smtClean="0">
                <a:cs typeface="Times New Roman" panose="02020603050405020304" pitchFamily="18" charset="0"/>
              </a:rPr>
              <a:t>model</a:t>
            </a:r>
            <a:r>
              <a:rPr lang="de-DE" sz="1000" dirty="0" smtClean="0">
                <a:cs typeface="Times New Roman" panose="02020603050405020304" pitchFamily="18" charset="0"/>
              </a:rPr>
              <a:t> &amp; </a:t>
            </a:r>
            <a:r>
              <a:rPr lang="de-DE" sz="1000" dirty="0" err="1" smtClean="0">
                <a:cs typeface="Times New Roman" panose="02020603050405020304" pitchFamily="18" charset="0"/>
              </a:rPr>
              <a:t>solve</a:t>
            </a:r>
            <a:r>
              <a:rPr lang="de-DE" sz="1000" dirty="0" smtClean="0">
                <a:cs typeface="Times New Roman" panose="02020603050405020304" pitchFamily="18" charset="0"/>
              </a:rPr>
              <a:t> </a:t>
            </a:r>
            <a:r>
              <a:rPr lang="de-DE" sz="1000" dirty="0" err="1" smtClean="0">
                <a:cs typeface="Times New Roman" panose="02020603050405020304" pitchFamily="18" charset="0"/>
              </a:rPr>
              <a:t>infos</a:t>
            </a:r>
            <a:r>
              <a:rPr lang="de-DE" sz="1000" dirty="0" smtClean="0">
                <a:cs typeface="Times New Roman" panose="02020603050405020304" pitchFamily="18" charset="0"/>
              </a:rPr>
              <a:t> (</a:t>
            </a:r>
            <a:r>
              <a:rPr lang="de-DE" sz="1000" dirty="0" err="1" smtClean="0">
                <a:cs typeface="Times New Roman" panose="02020603050405020304" pitchFamily="18" charset="0"/>
              </a:rPr>
              <a:t>json</a:t>
            </a:r>
            <a:r>
              <a:rPr lang="de-DE" sz="1000" dirty="0" smtClean="0">
                <a:cs typeface="Times New Roman" panose="02020603050405020304" pitchFamily="18" charset="0"/>
              </a:rPr>
              <a:t>)</a:t>
            </a:r>
            <a:endParaRPr lang="de-DE" sz="1000" dirty="0">
              <a:cs typeface="Times New Roman" panose="02020603050405020304" pitchFamily="18" charset="0"/>
            </a:endParaRPr>
          </a:p>
        </p:txBody>
      </p:sp>
      <p:sp>
        <p:nvSpPr>
          <p:cNvPr id="48" name="Pfeil nach unten 47"/>
          <p:cNvSpPr/>
          <p:nvPr/>
        </p:nvSpPr>
        <p:spPr>
          <a:xfrm>
            <a:off x="7812756" y="2355049"/>
            <a:ext cx="201336" cy="25220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49" name="Pfeil nach unten 48"/>
          <p:cNvSpPr/>
          <p:nvPr/>
        </p:nvSpPr>
        <p:spPr>
          <a:xfrm rot="16200000">
            <a:off x="6423981" y="1764566"/>
            <a:ext cx="201336" cy="633967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50" name="Textfeld 24"/>
          <p:cNvSpPr txBox="1"/>
          <p:nvPr/>
        </p:nvSpPr>
        <p:spPr>
          <a:xfrm>
            <a:off x="6176852" y="1607263"/>
            <a:ext cx="636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>
                <a:cs typeface="Times New Roman" panose="02020603050405020304" pitchFamily="18" charset="0"/>
              </a:rPr>
              <a:t>… after </a:t>
            </a:r>
          </a:p>
          <a:p>
            <a:pPr algn="ctr"/>
            <a:r>
              <a:rPr lang="de-DE" sz="1000" dirty="0" err="1" smtClean="0">
                <a:cs typeface="Times New Roman" panose="02020603050405020304" pitchFamily="18" charset="0"/>
              </a:rPr>
              <a:t>solving</a:t>
            </a:r>
            <a:endParaRPr lang="de-DE" sz="1000" dirty="0">
              <a:cs typeface="Times New Roman" panose="02020603050405020304" pitchFamily="18" charset="0"/>
            </a:endParaRPr>
          </a:p>
        </p:txBody>
      </p:sp>
      <p:pic>
        <p:nvPicPr>
          <p:cNvPr id="51" name="Grafik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517" y="4411329"/>
            <a:ext cx="754190" cy="23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5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Panitz</dc:creator>
  <cp:lastModifiedBy>Felix Panitz</cp:lastModifiedBy>
  <cp:revision>1</cp:revision>
  <dcterms:created xsi:type="dcterms:W3CDTF">2023-01-04T09:32:05Z</dcterms:created>
  <dcterms:modified xsi:type="dcterms:W3CDTF">2023-01-04T09:32:55Z</dcterms:modified>
</cp:coreProperties>
</file>