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098" autoAdjust="0"/>
    <p:restoredTop sz="94660"/>
  </p:normalViewPr>
  <p:slideViewPr>
    <p:cSldViewPr snapToGrid="0">
      <p:cViewPr>
        <p:scale>
          <a:sx n="121" d="100"/>
          <a:sy n="121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D71B-BC74-4C8E-89AC-48793C6FC839}" type="datetimeFigureOut">
              <a:rPr lang="de-DE" smtClean="0"/>
              <a:t>23.03.25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9E14-CC2D-4DC0-8F06-4855A124E5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81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D71B-BC74-4C8E-89AC-48793C6FC839}" type="datetimeFigureOut">
              <a:rPr lang="de-DE" smtClean="0"/>
              <a:t>23.03.25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9E14-CC2D-4DC0-8F06-4855A124E5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49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D71B-BC74-4C8E-89AC-48793C6FC839}" type="datetimeFigureOut">
              <a:rPr lang="de-DE" smtClean="0"/>
              <a:t>23.03.25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9E14-CC2D-4DC0-8F06-4855A124E5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67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D71B-BC74-4C8E-89AC-48793C6FC839}" type="datetimeFigureOut">
              <a:rPr lang="de-DE" smtClean="0"/>
              <a:t>23.03.25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9E14-CC2D-4DC0-8F06-4855A124E5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944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D71B-BC74-4C8E-89AC-48793C6FC839}" type="datetimeFigureOut">
              <a:rPr lang="de-DE" smtClean="0"/>
              <a:t>23.03.25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9E14-CC2D-4DC0-8F06-4855A124E5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43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D71B-BC74-4C8E-89AC-48793C6FC839}" type="datetimeFigureOut">
              <a:rPr lang="de-DE" smtClean="0"/>
              <a:t>23.03.25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9E14-CC2D-4DC0-8F06-4855A124E5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63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D71B-BC74-4C8E-89AC-48793C6FC839}" type="datetimeFigureOut">
              <a:rPr lang="de-DE" smtClean="0"/>
              <a:t>23.03.25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9E14-CC2D-4DC0-8F06-4855A124E5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08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D71B-BC74-4C8E-89AC-48793C6FC839}" type="datetimeFigureOut">
              <a:rPr lang="de-DE" smtClean="0"/>
              <a:t>23.03.25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9E14-CC2D-4DC0-8F06-4855A124E5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14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D71B-BC74-4C8E-89AC-48793C6FC839}" type="datetimeFigureOut">
              <a:rPr lang="de-DE" smtClean="0"/>
              <a:t>23.03.25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9E14-CC2D-4DC0-8F06-4855A124E5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53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D71B-BC74-4C8E-89AC-48793C6FC839}" type="datetimeFigureOut">
              <a:rPr lang="de-DE" smtClean="0"/>
              <a:t>23.03.25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9E14-CC2D-4DC0-8F06-4855A124E5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784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2D71B-BC74-4C8E-89AC-48793C6FC839}" type="datetimeFigureOut">
              <a:rPr lang="de-DE" smtClean="0"/>
              <a:t>23.03.25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9E14-CC2D-4DC0-8F06-4855A124E5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757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2D71B-BC74-4C8E-89AC-48793C6FC839}" type="datetimeFigureOut">
              <a:rPr lang="de-DE" smtClean="0"/>
              <a:t>23.03.25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D9E14-CC2D-4DC0-8F06-4855A124E5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78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F4BD1-9D3E-CAA7-96A1-1D90D3507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bgerundetes Rechteck 27">
            <a:extLst>
              <a:ext uri="{FF2B5EF4-FFF2-40B4-BE49-F238E27FC236}">
                <a16:creationId xmlns:a16="http://schemas.microsoft.com/office/drawing/2014/main" id="{5ED75070-4496-30D6-07D2-DC164DE4615E}"/>
              </a:ext>
            </a:extLst>
          </p:cNvPr>
          <p:cNvSpPr/>
          <p:nvPr/>
        </p:nvSpPr>
        <p:spPr>
          <a:xfrm>
            <a:off x="3072882" y="1015438"/>
            <a:ext cx="8155495" cy="3333720"/>
          </a:xfrm>
          <a:prstGeom prst="roundRect">
            <a:avLst>
              <a:gd name="adj" fmla="val 10618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</a:t>
            </a:r>
            <a:r>
              <a:rPr lang="de-DE" sz="12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flixopt</a:t>
            </a:r>
            <a:r>
              <a:rPr lang="de-DE" sz="12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package</a:t>
            </a:r>
            <a:r>
              <a:rPr lang="de-DE" sz="1200" dirty="0">
                <a:solidFill>
                  <a:schemeClr val="tx1"/>
                </a:solidFill>
                <a:cs typeface="Times New Roman" panose="02020603050405020304" pitchFamily="18" charset="0"/>
              </a:rPr>
              <a:t>        </a:t>
            </a:r>
          </a:p>
          <a:p>
            <a:pPr algn="ctr"/>
            <a:endParaRPr lang="de-DE" sz="1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Pfeil nach oben und unten 31">
            <a:extLst>
              <a:ext uri="{FF2B5EF4-FFF2-40B4-BE49-F238E27FC236}">
                <a16:creationId xmlns:a16="http://schemas.microsoft.com/office/drawing/2014/main" id="{D7D73C3E-2631-22C3-0EAD-4061D89B8D54}"/>
              </a:ext>
            </a:extLst>
          </p:cNvPr>
          <p:cNvSpPr/>
          <p:nvPr/>
        </p:nvSpPr>
        <p:spPr>
          <a:xfrm>
            <a:off x="6707342" y="2451027"/>
            <a:ext cx="201336" cy="690257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DD4266A8-EFF0-5A94-FEB9-561AD98E34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973" y="1432100"/>
            <a:ext cx="278592" cy="278592"/>
          </a:xfrm>
          <a:prstGeom prst="rect">
            <a:avLst/>
          </a:prstGeom>
        </p:spPr>
      </p:pic>
      <p:sp>
        <p:nvSpPr>
          <p:cNvPr id="49" name="Pfeil nach unten 48">
            <a:extLst>
              <a:ext uri="{FF2B5EF4-FFF2-40B4-BE49-F238E27FC236}">
                <a16:creationId xmlns:a16="http://schemas.microsoft.com/office/drawing/2014/main" id="{FAF0FC0C-502E-992A-CE71-1C14EDE2EBD5}"/>
              </a:ext>
            </a:extLst>
          </p:cNvPr>
          <p:cNvSpPr/>
          <p:nvPr/>
        </p:nvSpPr>
        <p:spPr>
          <a:xfrm rot="16200000">
            <a:off x="6423981" y="1764566"/>
            <a:ext cx="201336" cy="633967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9" name="Abgerundetes Rechteck 38">
            <a:extLst>
              <a:ext uri="{FF2B5EF4-FFF2-40B4-BE49-F238E27FC236}">
                <a16:creationId xmlns:a16="http://schemas.microsoft.com/office/drawing/2014/main" id="{5FDB078A-7658-D331-1741-C9C900F5AC9C}"/>
              </a:ext>
            </a:extLst>
          </p:cNvPr>
          <p:cNvSpPr/>
          <p:nvPr/>
        </p:nvSpPr>
        <p:spPr>
          <a:xfrm>
            <a:off x="3289404" y="1420148"/>
            <a:ext cx="2069724" cy="10058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Initialization</a:t>
            </a:r>
            <a:endParaRPr lang="de-DE" sz="1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de-DE" sz="1000" dirty="0">
                <a:solidFill>
                  <a:schemeClr val="tx1"/>
                </a:solidFill>
                <a:cs typeface="Times New Roman" panose="02020603050405020304" pitchFamily="18" charset="0"/>
              </a:rPr>
              <a:t> Create a Model </a:t>
            </a:r>
            <a:r>
              <a:rPr lang="de-DE" sz="1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through</a:t>
            </a:r>
            <a:r>
              <a:rPr lang="de-DE" sz="1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our</a:t>
            </a:r>
            <a:r>
              <a:rPr lang="de-DE" sz="1000" dirty="0">
                <a:solidFill>
                  <a:schemeClr val="tx1"/>
                </a:solidFill>
                <a:cs typeface="Times New Roman" panose="02020603050405020304" pitchFamily="18" charset="0"/>
              </a:rPr>
              <a:t> easy-</a:t>
            </a:r>
            <a:r>
              <a:rPr lang="de-DE" sz="1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to</a:t>
            </a:r>
            <a:r>
              <a:rPr lang="de-DE" sz="1000" dirty="0">
                <a:solidFill>
                  <a:schemeClr val="tx1"/>
                </a:solidFill>
                <a:cs typeface="Times New Roman" panose="02020603050405020304" pitchFamily="18" charset="0"/>
              </a:rPr>
              <a:t>-</a:t>
            </a:r>
            <a:r>
              <a:rPr lang="de-DE" sz="1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use</a:t>
            </a:r>
            <a:r>
              <a:rPr lang="de-DE" sz="1000" dirty="0">
                <a:solidFill>
                  <a:schemeClr val="tx1"/>
                </a:solidFill>
                <a:cs typeface="Times New Roman" panose="02020603050405020304" pitchFamily="18" charset="0"/>
              </a:rPr>
              <a:t> Python-API</a:t>
            </a:r>
          </a:p>
          <a:p>
            <a:pPr algn="ctr"/>
            <a:endParaRPr lang="de-DE" sz="1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Abgerundetes Rechteck 38">
            <a:extLst>
              <a:ext uri="{FF2B5EF4-FFF2-40B4-BE49-F238E27FC236}">
                <a16:creationId xmlns:a16="http://schemas.microsoft.com/office/drawing/2014/main" id="{83DFF321-40EE-DBE4-C31E-4CA1B7305F36}"/>
              </a:ext>
            </a:extLst>
          </p:cNvPr>
          <p:cNvSpPr/>
          <p:nvPr/>
        </p:nvSpPr>
        <p:spPr>
          <a:xfrm>
            <a:off x="5773148" y="1420148"/>
            <a:ext cx="2069724" cy="10058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b="1" dirty="0">
                <a:solidFill>
                  <a:schemeClr val="tx1"/>
                </a:solidFill>
                <a:cs typeface="Times New Roman" panose="02020603050405020304" pitchFamily="18" charset="0"/>
              </a:rPr>
              <a:t>Internal Translation &amp; </a:t>
            </a:r>
            <a:r>
              <a:rPr lang="de-DE" sz="12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solving</a:t>
            </a:r>
            <a:endParaRPr lang="de-DE" sz="1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/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translating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interfaces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to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 variables and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constraints</a:t>
            </a:r>
            <a:endParaRPr lang="de-DE" sz="1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Abgerundetes Rechteck 38">
            <a:extLst>
              <a:ext uri="{FF2B5EF4-FFF2-40B4-BE49-F238E27FC236}">
                <a16:creationId xmlns:a16="http://schemas.microsoft.com/office/drawing/2014/main" id="{E3906B54-E509-0060-502B-49CA69B9A91E}"/>
              </a:ext>
            </a:extLst>
          </p:cNvPr>
          <p:cNvSpPr/>
          <p:nvPr/>
        </p:nvSpPr>
        <p:spPr>
          <a:xfrm>
            <a:off x="8256892" y="1420148"/>
            <a:ext cx="2069724" cy="100584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Documentation</a:t>
            </a:r>
            <a:r>
              <a:rPr lang="de-DE" sz="1200" b="1" dirty="0">
                <a:solidFill>
                  <a:schemeClr val="tx1"/>
                </a:solidFill>
                <a:cs typeface="Times New Roman" panose="02020603050405020304" pitchFamily="18" charset="0"/>
              </a:rPr>
              <a:t> &amp; Evaluation</a:t>
            </a:r>
          </a:p>
          <a:p>
            <a:pPr algn="ctr"/>
            <a:r>
              <a:rPr lang="de-DE" sz="1000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Structured </a:t>
            </a:r>
            <a:r>
              <a:rPr lang="de-DE" sz="1000" dirty="0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access</a:t>
            </a:r>
            <a:r>
              <a:rPr lang="de-DE" sz="1000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&amp; </a:t>
            </a:r>
            <a:r>
              <a:rPr lang="de-DE" sz="1000" dirty="0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e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xport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of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solution</a:t>
            </a:r>
            <a:r>
              <a:rPr lang="de-DE" sz="1000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s, </a:t>
            </a:r>
            <a:r>
              <a:rPr lang="de-DE" sz="1000" dirty="0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initialization</a:t>
            </a:r>
            <a:r>
              <a:rPr lang="de-DE" sz="1000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</a:t>
            </a:r>
            <a:r>
              <a:rPr lang="de-DE" sz="1000" dirty="0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data</a:t>
            </a:r>
            <a:r>
              <a:rPr lang="de-DE" sz="1000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&amp;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more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. Restore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from</a:t>
            </a:r>
            <a:r>
              <a:rPr kumimoji="0" lang="de-DE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file</a:t>
            </a: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Times New Roman" panose="02020603050405020304" pitchFamily="18" charset="0"/>
            </a:endParaRPr>
          </a:p>
          <a:p>
            <a:pPr algn="ctr"/>
            <a:endParaRPr lang="de-DE" sz="1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86623A-7208-80E2-F71C-25CAC1876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065" y="2652937"/>
            <a:ext cx="1005436" cy="299683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D4965405-48C3-31D5-DBA7-35A9DD134849}"/>
              </a:ext>
            </a:extLst>
          </p:cNvPr>
          <p:cNvGrpSpPr/>
          <p:nvPr/>
        </p:nvGrpSpPr>
        <p:grpSpPr>
          <a:xfrm>
            <a:off x="5769079" y="3165139"/>
            <a:ext cx="2069724" cy="432603"/>
            <a:chOff x="5773148" y="3625310"/>
            <a:chExt cx="2069724" cy="432603"/>
          </a:xfrm>
        </p:grpSpPr>
        <p:sp>
          <p:nvSpPr>
            <p:cNvPr id="23" name="Abgerundetes Rechteck 33">
              <a:extLst>
                <a:ext uri="{FF2B5EF4-FFF2-40B4-BE49-F238E27FC236}">
                  <a16:creationId xmlns:a16="http://schemas.microsoft.com/office/drawing/2014/main" id="{778E4B18-216A-4D48-8DBB-5CD1C07D6EA8}"/>
                </a:ext>
              </a:extLst>
            </p:cNvPr>
            <p:cNvSpPr/>
            <p:nvPr/>
          </p:nvSpPr>
          <p:spPr>
            <a:xfrm>
              <a:off x="5773148" y="3625310"/>
              <a:ext cx="2069724" cy="4326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200" b="1" i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MILP-Solver</a:t>
              </a:r>
              <a:br>
                <a:rPr lang="de-DE" sz="1200" i="1" dirty="0">
                  <a:solidFill>
                    <a:schemeClr val="tx1"/>
                  </a:solidFill>
                  <a:cs typeface="Times New Roman" panose="02020603050405020304" pitchFamily="18" charset="0"/>
                </a:rPr>
              </a:br>
              <a:r>
                <a:rPr lang="de-DE" sz="1000" i="1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HiGHS</a:t>
              </a:r>
              <a:r>
                <a:rPr lang="de-DE" sz="1000" i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, </a:t>
              </a:r>
              <a:r>
                <a:rPr lang="de-DE" sz="1000" i="1" dirty="0" err="1">
                  <a:solidFill>
                    <a:schemeClr val="tx1"/>
                  </a:solidFill>
                  <a:cs typeface="Times New Roman" panose="02020603050405020304" pitchFamily="18" charset="0"/>
                </a:rPr>
                <a:t>Gurobi</a:t>
              </a:r>
              <a:r>
                <a:rPr lang="de-DE" sz="1000" i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, CBC, …</a:t>
              </a: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78D84119-3BE2-0035-CE9E-3310753E4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88121" y="3752275"/>
              <a:ext cx="689258" cy="190974"/>
            </a:xfrm>
            <a:prstGeom prst="rect">
              <a:avLst/>
            </a:prstGeom>
          </p:spPr>
        </p:pic>
      </p:grpSp>
      <p:sp>
        <p:nvSpPr>
          <p:cNvPr id="56" name="Snip Single Corner Rectangle 55">
            <a:extLst>
              <a:ext uri="{FF2B5EF4-FFF2-40B4-BE49-F238E27FC236}">
                <a16:creationId xmlns:a16="http://schemas.microsoft.com/office/drawing/2014/main" id="{99D464C7-2085-AFB0-D887-AD2C22E3E811}"/>
              </a:ext>
            </a:extLst>
          </p:cNvPr>
          <p:cNvSpPr/>
          <p:nvPr/>
        </p:nvSpPr>
        <p:spPr>
          <a:xfrm>
            <a:off x="9905027" y="2568122"/>
            <a:ext cx="790282" cy="606189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Solution </a:t>
            </a:r>
            <a:r>
              <a:rPr kumimoji="0" lang="de-DE" sz="1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rPr>
              <a:t>files</a:t>
            </a:r>
            <a:endParaRPr kumimoji="0" lang="de-DE" sz="1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7" name="Snip Single Corner Rectangle 56">
            <a:extLst>
              <a:ext uri="{FF2B5EF4-FFF2-40B4-BE49-F238E27FC236}">
                <a16:creationId xmlns:a16="http://schemas.microsoft.com/office/drawing/2014/main" id="{1413ACB4-5703-0809-EB01-0B21779CF448}"/>
              </a:ext>
            </a:extLst>
          </p:cNvPr>
          <p:cNvSpPr/>
          <p:nvPr/>
        </p:nvSpPr>
        <p:spPr>
          <a:xfrm>
            <a:off x="9905027" y="3298458"/>
            <a:ext cx="790282" cy="606189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User Interface </a:t>
            </a:r>
            <a:r>
              <a:rPr lang="de-DE" sz="1000" dirty="0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files</a:t>
            </a:r>
            <a:endParaRPr kumimoji="0" lang="de-DE" sz="1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8AF6A9E3-4D74-4DB8-9046-886FF1B2636D}"/>
              </a:ext>
            </a:extLst>
          </p:cNvPr>
          <p:cNvCxnSpPr>
            <a:cxnSpLocks/>
            <a:stCxn id="3" idx="2"/>
            <a:endCxn id="56" idx="2"/>
          </p:cNvCxnSpPr>
          <p:nvPr/>
        </p:nvCxnSpPr>
        <p:spPr>
          <a:xfrm rot="16200000" flipH="1">
            <a:off x="9375776" y="2341965"/>
            <a:ext cx="445229" cy="613273"/>
          </a:xfrm>
          <a:prstGeom prst="bentConnector2">
            <a:avLst/>
          </a:prstGeom>
          <a:ln w="952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FD43D55-DE07-B643-AA5B-26314AEC9F46}"/>
              </a:ext>
            </a:extLst>
          </p:cNvPr>
          <p:cNvCxnSpPr>
            <a:cxnSpLocks/>
            <a:stCxn id="3" idx="2"/>
            <a:endCxn id="57" idx="2"/>
          </p:cNvCxnSpPr>
          <p:nvPr/>
        </p:nvCxnSpPr>
        <p:spPr>
          <a:xfrm rot="16200000" flipH="1">
            <a:off x="9010608" y="2707133"/>
            <a:ext cx="1175565" cy="613273"/>
          </a:xfrm>
          <a:prstGeom prst="bentConnector2">
            <a:avLst/>
          </a:prstGeom>
          <a:ln w="952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1FD764AB-0E8D-5773-C866-80412FABD7EA}"/>
              </a:ext>
            </a:extLst>
          </p:cNvPr>
          <p:cNvCxnSpPr>
            <a:cxnSpLocks/>
            <a:stCxn id="57" idx="1"/>
            <a:endCxn id="39" idx="2"/>
          </p:cNvCxnSpPr>
          <p:nvPr/>
        </p:nvCxnSpPr>
        <p:spPr>
          <a:xfrm rot="5400000" flipH="1">
            <a:off x="6572887" y="177367"/>
            <a:ext cx="1478659" cy="5975902"/>
          </a:xfrm>
          <a:prstGeom prst="bentConnector3">
            <a:avLst>
              <a:gd name="adj1" fmla="val -5775"/>
            </a:avLst>
          </a:prstGeom>
          <a:ln w="9525">
            <a:solidFill>
              <a:schemeClr val="bg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Down Arrow 24">
            <a:extLst>
              <a:ext uri="{FF2B5EF4-FFF2-40B4-BE49-F238E27FC236}">
                <a16:creationId xmlns:a16="http://schemas.microsoft.com/office/drawing/2014/main" id="{14DE1E42-1032-A8D0-3498-BCDEFC796FE1}"/>
              </a:ext>
            </a:extLst>
          </p:cNvPr>
          <p:cNvSpPr/>
          <p:nvPr/>
        </p:nvSpPr>
        <p:spPr>
          <a:xfrm rot="16200000">
            <a:off x="5473523" y="1754753"/>
            <a:ext cx="195557" cy="34747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350FB7C7-515E-1A42-7B15-F8257EB40889}"/>
              </a:ext>
            </a:extLst>
          </p:cNvPr>
          <p:cNvSpPr/>
          <p:nvPr/>
        </p:nvSpPr>
        <p:spPr>
          <a:xfrm rot="16200000">
            <a:off x="7954643" y="1749331"/>
            <a:ext cx="195557" cy="34747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04C9C386-57BA-9B53-248C-EF533DC81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231" y="1068676"/>
            <a:ext cx="429291" cy="24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CA8129F0-3F49-47ED-9B44-78FADCF3FB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10408" y="3025400"/>
            <a:ext cx="494888" cy="247444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1068CA9C-4A41-8C98-E0A0-DD1FD13E77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10408" y="3752275"/>
            <a:ext cx="494888" cy="247444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061803A5-98C5-37B4-D944-0BC32D309593}"/>
              </a:ext>
            </a:extLst>
          </p:cNvPr>
          <p:cNvSpPr txBox="1"/>
          <p:nvPr/>
        </p:nvSpPr>
        <p:spPr>
          <a:xfrm>
            <a:off x="9179986" y="2613417"/>
            <a:ext cx="7556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File I/O</a:t>
            </a:r>
          </a:p>
        </p:txBody>
      </p:sp>
      <p:sp>
        <p:nvSpPr>
          <p:cNvPr id="73" name="Snip Single Corner Rectangle 72">
            <a:extLst>
              <a:ext uri="{FF2B5EF4-FFF2-40B4-BE49-F238E27FC236}">
                <a16:creationId xmlns:a16="http://schemas.microsoft.com/office/drawing/2014/main" id="{1BD653E5-9F93-21CC-0C41-56987478A03C}"/>
              </a:ext>
            </a:extLst>
          </p:cNvPr>
          <p:cNvSpPr/>
          <p:nvPr/>
        </p:nvSpPr>
        <p:spPr>
          <a:xfrm>
            <a:off x="4561386" y="3170145"/>
            <a:ext cx="790282" cy="606189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000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User Interface </a:t>
            </a:r>
            <a:r>
              <a:rPr lang="de-DE" sz="1000" dirty="0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files</a:t>
            </a:r>
            <a:endParaRPr kumimoji="0" lang="de-DE" sz="10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1D66449A-203F-49AB-0D40-984A2DF6E897}"/>
              </a:ext>
            </a:extLst>
          </p:cNvPr>
          <p:cNvCxnSpPr>
            <a:cxnSpLocks/>
            <a:stCxn id="39" idx="2"/>
            <a:endCxn id="73" idx="2"/>
          </p:cNvCxnSpPr>
          <p:nvPr/>
        </p:nvCxnSpPr>
        <p:spPr>
          <a:xfrm rot="16200000" flipH="1">
            <a:off x="3919200" y="2831054"/>
            <a:ext cx="1047252" cy="237120"/>
          </a:xfrm>
          <a:prstGeom prst="bentConnector2">
            <a:avLst/>
          </a:prstGeom>
          <a:ln w="952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5" name="Graphic 74">
            <a:extLst>
              <a:ext uri="{FF2B5EF4-FFF2-40B4-BE49-F238E27FC236}">
                <a16:creationId xmlns:a16="http://schemas.microsoft.com/office/drawing/2014/main" id="{E8E4CB17-C0D2-0A6D-29D3-FF0F8863D3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66767" y="3623962"/>
            <a:ext cx="494888" cy="247444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975FFF67-BC21-B1C1-8605-30B51800C298}"/>
              </a:ext>
            </a:extLst>
          </p:cNvPr>
          <p:cNvSpPr txBox="1"/>
          <p:nvPr/>
        </p:nvSpPr>
        <p:spPr>
          <a:xfrm>
            <a:off x="8052421" y="3981754"/>
            <a:ext cx="20697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Restore 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used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data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from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de-DE" sz="1000" dirty="0" err="1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file</a:t>
            </a:r>
            <a:endParaRPr lang="de-DE" sz="1000" dirty="0">
              <a:solidFill>
                <a:schemeClr val="bg1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6A423FC-79F0-D99A-931A-93B1A6D9291E}"/>
              </a:ext>
            </a:extLst>
          </p:cNvPr>
          <p:cNvSpPr txBox="1"/>
          <p:nvPr/>
        </p:nvSpPr>
        <p:spPr>
          <a:xfrm>
            <a:off x="4204132" y="2613417"/>
            <a:ext cx="7556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000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</a:rPr>
              <a:t>File I/O</a:t>
            </a:r>
          </a:p>
        </p:txBody>
      </p:sp>
    </p:spTree>
    <p:extLst>
      <p:ext uri="{BB962C8B-B14F-4D97-AF65-F5344CB8AC3E}">
        <p14:creationId xmlns:p14="http://schemas.microsoft.com/office/powerpoint/2010/main" val="140990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bgerundetes Rechteck 27"/>
          <p:cNvSpPr/>
          <p:nvPr/>
        </p:nvSpPr>
        <p:spPr>
          <a:xfrm>
            <a:off x="3072883" y="1362282"/>
            <a:ext cx="6046236" cy="19062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</a:t>
            </a:r>
            <a:r>
              <a:rPr lang="de-DE" sz="12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flixOpt</a:t>
            </a:r>
            <a:r>
              <a:rPr lang="de-DE" sz="12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package</a:t>
            </a:r>
            <a:r>
              <a:rPr lang="de-DE" sz="1200" dirty="0">
                <a:solidFill>
                  <a:schemeClr val="tx1"/>
                </a:solidFill>
                <a:cs typeface="Times New Roman" panose="02020603050405020304" pitchFamily="18" charset="0"/>
              </a:rPr>
              <a:t>        </a:t>
            </a:r>
          </a:p>
          <a:p>
            <a:pPr algn="ctr"/>
            <a:endParaRPr lang="de-DE" sz="1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9" name="Abgerundetes Rechteck 28"/>
          <p:cNvSpPr/>
          <p:nvPr/>
        </p:nvSpPr>
        <p:spPr>
          <a:xfrm>
            <a:off x="3072881" y="5240169"/>
            <a:ext cx="3332384" cy="44232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b="1" dirty="0">
                <a:solidFill>
                  <a:schemeClr val="tx1"/>
                </a:solidFill>
                <a:cs typeface="Times New Roman" panose="02020603050405020304" pitchFamily="18" charset="0"/>
              </a:rPr>
              <a:t>MILP-Solver</a:t>
            </a:r>
            <a:br>
              <a:rPr lang="de-DE" sz="1200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de-DE" sz="1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Gurobi</a:t>
            </a:r>
            <a:r>
              <a:rPr lang="de-DE" sz="1000" dirty="0">
                <a:solidFill>
                  <a:schemeClr val="tx1"/>
                </a:solidFill>
                <a:cs typeface="Times New Roman" panose="02020603050405020304" pitchFamily="18" charset="0"/>
              </a:rPr>
              <a:t>, CPLEX, CBC, …</a:t>
            </a:r>
          </a:p>
        </p:txBody>
      </p:sp>
      <p:sp>
        <p:nvSpPr>
          <p:cNvPr id="30" name="Pfeil nach oben und unten 29"/>
          <p:cNvSpPr/>
          <p:nvPr/>
        </p:nvSpPr>
        <p:spPr>
          <a:xfrm>
            <a:off x="4641510" y="3081339"/>
            <a:ext cx="201336" cy="501564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1" name="Abgerundetes Rechteck 30"/>
          <p:cNvSpPr/>
          <p:nvPr/>
        </p:nvSpPr>
        <p:spPr>
          <a:xfrm>
            <a:off x="3072882" y="3584883"/>
            <a:ext cx="3332384" cy="12776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Optimization</a:t>
            </a:r>
            <a:r>
              <a:rPr lang="de-DE" sz="12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12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modeling</a:t>
            </a:r>
            <a:r>
              <a:rPr lang="de-DE" sz="12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12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language</a:t>
            </a:r>
            <a:r>
              <a:rPr lang="de-DE" sz="1200" b="1" dirty="0">
                <a:solidFill>
                  <a:schemeClr val="tx1"/>
                </a:solidFill>
                <a:cs typeface="Times New Roman" panose="02020603050405020304" pitchFamily="18" charset="0"/>
              </a:rPr>
              <a:t> / </a:t>
            </a:r>
          </a:p>
          <a:p>
            <a:pPr algn="ctr"/>
            <a:r>
              <a:rPr lang="de-DE" sz="1200" b="1" dirty="0">
                <a:solidFill>
                  <a:schemeClr val="tx1"/>
                </a:solidFill>
                <a:cs typeface="Times New Roman" panose="02020603050405020304" pitchFamily="18" charset="0"/>
              </a:rPr>
              <a:t>Solver API </a:t>
            </a:r>
          </a:p>
          <a:p>
            <a:pPr algn="ctr"/>
            <a:endParaRPr lang="de-DE" sz="1200" b="1" dirty="0">
              <a:solidFill>
                <a:schemeClr val="tx1"/>
              </a:solidFill>
            </a:endParaRPr>
          </a:p>
          <a:p>
            <a:pPr algn="ctr"/>
            <a:endParaRPr lang="de-DE" sz="1200" b="1" dirty="0">
              <a:solidFill>
                <a:schemeClr val="tx1"/>
              </a:solidFill>
            </a:endParaRPr>
          </a:p>
        </p:txBody>
      </p:sp>
      <p:sp>
        <p:nvSpPr>
          <p:cNvPr id="32" name="Pfeil nach oben und unten 31"/>
          <p:cNvSpPr/>
          <p:nvPr/>
        </p:nvSpPr>
        <p:spPr>
          <a:xfrm>
            <a:off x="4643910" y="4881539"/>
            <a:ext cx="201336" cy="358630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33" name="Abgerundetes Rechteck 32"/>
          <p:cNvSpPr/>
          <p:nvPr/>
        </p:nvSpPr>
        <p:spPr>
          <a:xfrm>
            <a:off x="3253048" y="4347843"/>
            <a:ext cx="1219201" cy="3997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z="1200" i="1" dirty="0"/>
          </a:p>
        </p:txBody>
      </p:sp>
      <p:sp>
        <p:nvSpPr>
          <p:cNvPr id="34" name="Abgerundetes Rechteck 33"/>
          <p:cNvSpPr/>
          <p:nvPr/>
        </p:nvSpPr>
        <p:spPr>
          <a:xfrm>
            <a:off x="4946593" y="4347843"/>
            <a:ext cx="1219201" cy="3997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others</a:t>
            </a:r>
            <a:endParaRPr lang="de-DE" sz="1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de-DE" sz="1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i.g</a:t>
            </a:r>
            <a:r>
              <a:rPr lang="de-DE" sz="1000" dirty="0">
                <a:solidFill>
                  <a:schemeClr val="tx1"/>
                </a:solidFill>
                <a:cs typeface="Times New Roman" panose="02020603050405020304" pitchFamily="18" charset="0"/>
              </a:rPr>
              <a:t>. CVXPY</a:t>
            </a:r>
          </a:p>
        </p:txBody>
      </p:sp>
      <p:cxnSp>
        <p:nvCxnSpPr>
          <p:cNvPr id="35" name="Gerader Verbinder 34"/>
          <p:cNvCxnSpPr/>
          <p:nvPr/>
        </p:nvCxnSpPr>
        <p:spPr>
          <a:xfrm>
            <a:off x="3862648" y="4230398"/>
            <a:ext cx="1693545" cy="0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34" idx="0"/>
          </p:cNvCxnSpPr>
          <p:nvPr/>
        </p:nvCxnSpPr>
        <p:spPr>
          <a:xfrm flipH="1" flipV="1">
            <a:off x="5556193" y="4232379"/>
            <a:ext cx="1" cy="115464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>
            <a:stCxn id="33" idx="0"/>
          </p:cNvCxnSpPr>
          <p:nvPr/>
        </p:nvCxnSpPr>
        <p:spPr>
          <a:xfrm flipV="1">
            <a:off x="3862649" y="4230398"/>
            <a:ext cx="0" cy="117445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bgerundetes Rechteck 37"/>
          <p:cNvSpPr/>
          <p:nvPr/>
        </p:nvSpPr>
        <p:spPr>
          <a:xfrm>
            <a:off x="3253048" y="2633222"/>
            <a:ext cx="2948174" cy="42913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flixBase</a:t>
            </a:r>
            <a:endParaRPr lang="de-DE" sz="1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de-DE" sz="1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vector</a:t>
            </a:r>
            <a:r>
              <a:rPr lang="de-DE" sz="1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based</a:t>
            </a:r>
            <a:r>
              <a:rPr lang="de-DE" sz="1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modeling</a:t>
            </a:r>
            <a:r>
              <a:rPr lang="de-DE" sz="1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framework</a:t>
            </a:r>
            <a:endParaRPr lang="de-DE" sz="1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/>
            <a:endParaRPr lang="de-DE" sz="1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9" name="Abgerundetes Rechteck 38"/>
          <p:cNvSpPr/>
          <p:nvPr/>
        </p:nvSpPr>
        <p:spPr>
          <a:xfrm>
            <a:off x="3253048" y="1780510"/>
            <a:ext cx="2948174" cy="59351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flixOpt</a:t>
            </a:r>
            <a:endParaRPr lang="de-DE" sz="1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de-DE" sz="1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framework</a:t>
            </a:r>
            <a:r>
              <a:rPr lang="de-DE" sz="1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for</a:t>
            </a:r>
            <a:r>
              <a:rPr lang="de-DE" sz="1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modeling</a:t>
            </a:r>
            <a:r>
              <a:rPr lang="de-DE" sz="1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de-DE" sz="1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energy</a:t>
            </a:r>
            <a:r>
              <a:rPr lang="de-DE" sz="1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and</a:t>
            </a:r>
            <a:r>
              <a:rPr lang="de-DE" sz="1000" dirty="0">
                <a:solidFill>
                  <a:schemeClr val="tx1"/>
                </a:solidFill>
                <a:cs typeface="Times New Roman" panose="02020603050405020304" pitchFamily="18" charset="0"/>
              </a:rPr>
              <a:t> material </a:t>
            </a:r>
            <a:r>
              <a:rPr lang="de-DE" sz="1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flow</a:t>
            </a:r>
            <a:r>
              <a:rPr lang="de-DE" sz="1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system</a:t>
            </a:r>
            <a:endParaRPr lang="de-DE" sz="1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0" name="Pfeil nach oben und unten 39"/>
          <p:cNvSpPr/>
          <p:nvPr/>
        </p:nvSpPr>
        <p:spPr>
          <a:xfrm>
            <a:off x="4641510" y="2381516"/>
            <a:ext cx="201336" cy="244718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pic>
        <p:nvPicPr>
          <p:cNvPr id="41" name="Grafik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973" y="1432100"/>
            <a:ext cx="278592" cy="278592"/>
          </a:xfrm>
          <a:prstGeom prst="rect">
            <a:avLst/>
          </a:prstGeom>
        </p:spPr>
      </p:pic>
      <p:sp>
        <p:nvSpPr>
          <p:cNvPr id="42" name="Textfeld 16"/>
          <p:cNvSpPr txBox="1"/>
          <p:nvPr/>
        </p:nvSpPr>
        <p:spPr>
          <a:xfrm>
            <a:off x="6093961" y="42303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43" name="Textfeld 17"/>
          <p:cNvSpPr txBox="1"/>
          <p:nvPr/>
        </p:nvSpPr>
        <p:spPr>
          <a:xfrm>
            <a:off x="4793795" y="4879002"/>
            <a:ext cx="18357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dirty="0">
                <a:cs typeface="Times New Roman" panose="02020603050405020304" pitchFamily="18" charset="0"/>
              </a:rPr>
              <a:t>* in </a:t>
            </a:r>
            <a:r>
              <a:rPr lang="de-DE" sz="1000" dirty="0" err="1">
                <a:cs typeface="Times New Roman" panose="02020603050405020304" pitchFamily="18" charset="0"/>
              </a:rPr>
              <a:t>progress</a:t>
            </a:r>
            <a:r>
              <a:rPr lang="de-DE" sz="1000" dirty="0">
                <a:cs typeface="Times New Roman" panose="02020603050405020304" pitchFamily="18" charset="0"/>
              </a:rPr>
              <a:t> / </a:t>
            </a:r>
            <a:r>
              <a:rPr lang="de-DE" sz="1000" dirty="0" err="1">
                <a:cs typeface="Times New Roman" panose="02020603050405020304" pitchFamily="18" charset="0"/>
              </a:rPr>
              <a:t>prepared</a:t>
            </a:r>
            <a:r>
              <a:rPr lang="de-DE" sz="1000" dirty="0">
                <a:cs typeface="Times New Roman" panose="02020603050405020304" pitchFamily="18" charset="0"/>
              </a:rPr>
              <a:t> </a:t>
            </a:r>
            <a:r>
              <a:rPr lang="de-DE" sz="1000" dirty="0" err="1">
                <a:cs typeface="Times New Roman" panose="02020603050405020304" pitchFamily="18" charset="0"/>
              </a:rPr>
              <a:t>for</a:t>
            </a:r>
            <a:endParaRPr lang="de-DE" sz="1000" dirty="0">
              <a:cs typeface="Times New Roman" panose="02020603050405020304" pitchFamily="18" charset="0"/>
            </a:endParaRPr>
          </a:p>
        </p:txBody>
      </p:sp>
      <p:pic>
        <p:nvPicPr>
          <p:cNvPr id="44" name="Grafik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745" y="4395260"/>
            <a:ext cx="195943" cy="195943"/>
          </a:xfrm>
          <a:prstGeom prst="rect">
            <a:avLst/>
          </a:prstGeom>
        </p:spPr>
      </p:pic>
      <p:pic>
        <p:nvPicPr>
          <p:cNvPr id="45" name="Grafik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206" y="4395260"/>
            <a:ext cx="195943" cy="195943"/>
          </a:xfrm>
          <a:prstGeom prst="rect">
            <a:avLst/>
          </a:prstGeom>
        </p:spPr>
      </p:pic>
      <p:sp>
        <p:nvSpPr>
          <p:cNvPr id="46" name="Abgerundetes Rechteck 45"/>
          <p:cNvSpPr/>
          <p:nvPr/>
        </p:nvSpPr>
        <p:spPr>
          <a:xfrm>
            <a:off x="6922106" y="2626234"/>
            <a:ext cx="2028748" cy="4361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2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flixPost</a:t>
            </a:r>
            <a:endParaRPr lang="de-DE" sz="1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de-DE" sz="1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framework</a:t>
            </a:r>
            <a:r>
              <a:rPr lang="de-DE" sz="1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for</a:t>
            </a:r>
            <a:r>
              <a:rPr lang="de-DE" sz="10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10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postprocessing</a:t>
            </a:r>
            <a:endParaRPr lang="de-DE" sz="1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7" name="Textfeld 21"/>
          <p:cNvSpPr txBox="1"/>
          <p:nvPr/>
        </p:nvSpPr>
        <p:spPr>
          <a:xfrm>
            <a:off x="6869229" y="1801051"/>
            <a:ext cx="18870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000" b="1" dirty="0" err="1">
                <a:cs typeface="Times New Roman" panose="02020603050405020304" pitchFamily="18" charset="0"/>
              </a:rPr>
              <a:t>result</a:t>
            </a:r>
            <a:r>
              <a:rPr lang="de-DE" sz="1000" b="1" dirty="0">
                <a:cs typeface="Times New Roman" panose="02020603050405020304" pitchFamily="18" charset="0"/>
              </a:rPr>
              <a:t>-files </a:t>
            </a:r>
            <a:r>
              <a:rPr lang="de-DE" sz="1000" b="1" dirty="0" err="1">
                <a:cs typeface="Times New Roman" panose="02020603050405020304" pitchFamily="18" charset="0"/>
              </a:rPr>
              <a:t>of</a:t>
            </a:r>
            <a:r>
              <a:rPr lang="de-DE" sz="1000" b="1" dirty="0">
                <a:cs typeface="Times New Roman" panose="02020603050405020304" pitchFamily="18" charset="0"/>
              </a:rPr>
              <a:t> </a:t>
            </a:r>
            <a:r>
              <a:rPr lang="de-DE" sz="1000" b="1" dirty="0" err="1">
                <a:cs typeface="Times New Roman" panose="02020603050405020304" pitchFamily="18" charset="0"/>
              </a:rPr>
              <a:t>calculation</a:t>
            </a:r>
            <a:endParaRPr lang="de-DE" sz="1000" b="1" dirty="0"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>
                <a:cs typeface="Times New Roman" panose="02020603050405020304" pitchFamily="18" charset="0"/>
              </a:rPr>
              <a:t>data</a:t>
            </a:r>
            <a:r>
              <a:rPr lang="de-DE" sz="1000" dirty="0">
                <a:cs typeface="Times New Roman" panose="02020603050405020304" pitchFamily="18" charset="0"/>
              </a:rPr>
              <a:t>-files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>
                <a:cs typeface="Times New Roman" panose="02020603050405020304" pitchFamily="18" charset="0"/>
              </a:rPr>
              <a:t>model</a:t>
            </a:r>
            <a:r>
              <a:rPr lang="de-DE" sz="1000" dirty="0">
                <a:cs typeface="Times New Roman" panose="02020603050405020304" pitchFamily="18" charset="0"/>
              </a:rPr>
              <a:t> &amp; </a:t>
            </a:r>
            <a:r>
              <a:rPr lang="de-DE" sz="1000" dirty="0" err="1">
                <a:cs typeface="Times New Roman" panose="02020603050405020304" pitchFamily="18" charset="0"/>
              </a:rPr>
              <a:t>solve</a:t>
            </a:r>
            <a:r>
              <a:rPr lang="de-DE" sz="1000" dirty="0">
                <a:cs typeface="Times New Roman" panose="02020603050405020304" pitchFamily="18" charset="0"/>
              </a:rPr>
              <a:t> </a:t>
            </a:r>
            <a:r>
              <a:rPr lang="de-DE" sz="1000" dirty="0" err="1">
                <a:cs typeface="Times New Roman" panose="02020603050405020304" pitchFamily="18" charset="0"/>
              </a:rPr>
              <a:t>infos</a:t>
            </a:r>
            <a:r>
              <a:rPr lang="de-DE" sz="1000" dirty="0">
                <a:cs typeface="Times New Roman" panose="02020603050405020304" pitchFamily="18" charset="0"/>
              </a:rPr>
              <a:t> (</a:t>
            </a:r>
            <a:r>
              <a:rPr lang="de-DE" sz="1000" dirty="0" err="1">
                <a:cs typeface="Times New Roman" panose="02020603050405020304" pitchFamily="18" charset="0"/>
              </a:rPr>
              <a:t>json</a:t>
            </a:r>
            <a:r>
              <a:rPr lang="de-DE" sz="1000" dirty="0"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8" name="Pfeil nach unten 47"/>
          <p:cNvSpPr/>
          <p:nvPr/>
        </p:nvSpPr>
        <p:spPr>
          <a:xfrm>
            <a:off x="7812756" y="2355049"/>
            <a:ext cx="201336" cy="25220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49" name="Pfeil nach unten 48"/>
          <p:cNvSpPr/>
          <p:nvPr/>
        </p:nvSpPr>
        <p:spPr>
          <a:xfrm rot="16200000">
            <a:off x="6423981" y="1764566"/>
            <a:ext cx="201336" cy="633967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50" name="Textfeld 24"/>
          <p:cNvSpPr txBox="1"/>
          <p:nvPr/>
        </p:nvSpPr>
        <p:spPr>
          <a:xfrm>
            <a:off x="6176852" y="1607263"/>
            <a:ext cx="636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000" dirty="0">
                <a:cs typeface="Times New Roman" panose="02020603050405020304" pitchFamily="18" charset="0"/>
              </a:rPr>
              <a:t>… after </a:t>
            </a:r>
          </a:p>
          <a:p>
            <a:pPr algn="ctr"/>
            <a:r>
              <a:rPr lang="de-DE" sz="1000" dirty="0" err="1">
                <a:cs typeface="Times New Roman" panose="02020603050405020304" pitchFamily="18" charset="0"/>
              </a:rPr>
              <a:t>solving</a:t>
            </a:r>
            <a:endParaRPr lang="de-DE" sz="1000" dirty="0">
              <a:cs typeface="Times New Roman" panose="02020603050405020304" pitchFamily="18" charset="0"/>
            </a:endParaRPr>
          </a:p>
        </p:txBody>
      </p:sp>
      <p:pic>
        <p:nvPicPr>
          <p:cNvPr id="51" name="Grafik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517" y="4411329"/>
            <a:ext cx="754190" cy="2391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2C87AE-87DE-B0C5-C65A-B46AB33A366A}"/>
              </a:ext>
            </a:extLst>
          </p:cNvPr>
          <p:cNvSpPr txBox="1"/>
          <p:nvPr/>
        </p:nvSpPr>
        <p:spPr>
          <a:xfrm>
            <a:off x="548640" y="457200"/>
            <a:ext cx="11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 v2.0.0</a:t>
            </a:r>
          </a:p>
        </p:txBody>
      </p:sp>
    </p:spTree>
    <p:extLst>
      <p:ext uri="{BB962C8B-B14F-4D97-AF65-F5344CB8AC3E}">
        <p14:creationId xmlns:p14="http://schemas.microsoft.com/office/powerpoint/2010/main" val="223745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135</Words>
  <Application>Microsoft Macintosh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Panitz</dc:creator>
  <cp:lastModifiedBy>Felix Bumann</cp:lastModifiedBy>
  <cp:revision>3</cp:revision>
  <dcterms:created xsi:type="dcterms:W3CDTF">2023-01-04T09:32:05Z</dcterms:created>
  <dcterms:modified xsi:type="dcterms:W3CDTF">2025-03-23T17:52:21Z</dcterms:modified>
</cp:coreProperties>
</file>