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94" r:id="rId3"/>
    <p:sldId id="258" r:id="rId4"/>
    <p:sldId id="261" r:id="rId5"/>
    <p:sldId id="262" r:id="rId6"/>
    <p:sldId id="302" r:id="rId7"/>
    <p:sldId id="295" r:id="rId8"/>
    <p:sldId id="296" r:id="rId9"/>
    <p:sldId id="297" r:id="rId10"/>
    <p:sldId id="264" r:id="rId11"/>
    <p:sldId id="298" r:id="rId12"/>
    <p:sldId id="300" r:id="rId13"/>
    <p:sldId id="299" r:id="rId14"/>
    <p:sldId id="301" r:id="rId15"/>
    <p:sldId id="274" r:id="rId16"/>
  </p:sldIdLst>
  <p:sldSz cx="9144000" cy="5143500" type="screen16x9"/>
  <p:notesSz cx="6858000" cy="9144000"/>
  <p:embeddedFontLst>
    <p:embeddedFont>
      <p:font typeface="Abel" panose="020B0604020202020204" charset="0"/>
      <p:regular r:id="rId18"/>
    </p:embeddedFont>
    <p:embeddedFont>
      <p:font typeface="Anaheim" panose="020B0604020202020204" charset="0"/>
      <p:regular r:id="rId19"/>
    </p:embeddedFont>
    <p:embeddedFont>
      <p:font typeface="Anton" panose="020B0604020202020204" charset="0"/>
      <p:regular r:id="rId20"/>
    </p:embeddedFont>
    <p:embeddedFont>
      <p:font typeface="Josefin Sans" panose="020B0604020202020204" charset="0"/>
      <p:regular r:id="rId21"/>
      <p:bold r:id="rId22"/>
      <p:italic r:id="rId23"/>
      <p:boldItalic r:id="rId24"/>
    </p:embeddedFont>
    <p:embeddedFont>
      <p:font typeface="Josefin Slab" panose="020B0604020202020204" charset="0"/>
      <p:regular r:id="rId25"/>
      <p:bold r:id="rId26"/>
      <p:italic r:id="rId27"/>
      <p:boldItalic r:id="rId28"/>
    </p:embeddedFont>
    <p:embeddedFont>
      <p:font typeface="Source Code Pro ExtraLight" panose="020B0309030403020204" pitchFamily="49" charset="0"/>
      <p:regular r:id="rId29"/>
      <p:italic r:id="rId30"/>
    </p:embeddedFont>
    <p:embeddedFont>
      <p:font typeface="Staatliches" panose="020B0604020202020204" charset="0"/>
      <p:regular r:id="rId31"/>
    </p:embeddedFont>
    <p:embeddedFont>
      <p:font typeface="Unica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5F8"/>
    <a:srgbClr val="FFFFFF"/>
    <a:srgbClr val="EF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4C2B89-8595-4D3D-8FF8-F919F9B32ACD}">
  <a:tblStyle styleId="{A54C2B89-8595-4D3D-8FF8-F919F9B32A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82" y="114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chemeClr val="accent5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FA-40F1-955E-9C7E81BF1D4A}"/>
              </c:ext>
            </c:extLst>
          </c:dPt>
          <c:dPt>
            <c:idx val="1"/>
            <c:bubble3D val="0"/>
            <c:spPr>
              <a:solidFill>
                <a:schemeClr val="accent5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FA-40F1-955E-9C7E81BF1D4A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FA-40F1-955E-9C7E81BF1D4A}"/>
              </c:ext>
            </c:extLst>
          </c:dPt>
          <c:dPt>
            <c:idx val="3"/>
            <c:bubble3D val="0"/>
            <c:spPr>
              <a:solidFill>
                <a:schemeClr val="accent5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FA-40F1-955E-9C7E81BF1D4A}"/>
              </c:ext>
            </c:extLst>
          </c:dPt>
          <c:dPt>
            <c:idx val="4"/>
            <c:bubble3D val="0"/>
            <c:spPr>
              <a:solidFill>
                <a:schemeClr val="accent5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CFA-40F1-955E-9C7E81BF1D4A}"/>
              </c:ext>
            </c:extLst>
          </c:dPt>
          <c:dPt>
            <c:idx val="5"/>
            <c:bubble3D val="0"/>
            <c:spPr>
              <a:solidFill>
                <a:schemeClr val="accent5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CFA-40F1-955E-9C7E81BF1D4A}"/>
              </c:ext>
            </c:extLst>
          </c:dPt>
          <c:cat>
            <c:strRef>
              <c:f>Feuil1!$A$2:$A$7</c:f>
              <c:strCache>
                <c:ptCount val="6"/>
                <c:pt idx="0">
                  <c:v>Yann</c:v>
                </c:pt>
                <c:pt idx="1">
                  <c:v>Matthieu</c:v>
                </c:pt>
                <c:pt idx="2">
                  <c:v>Wassim</c:v>
                </c:pt>
                <c:pt idx="3">
                  <c:v>Jonathan</c:v>
                </c:pt>
                <c:pt idx="4">
                  <c:v>Camille</c:v>
                </c:pt>
                <c:pt idx="5">
                  <c:v>Gwendal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16.600000000000001</c:v>
                </c:pt>
                <c:pt idx="1">
                  <c:v>16.600000000000001</c:v>
                </c:pt>
                <c:pt idx="2">
                  <c:v>16.600000000000001</c:v>
                </c:pt>
                <c:pt idx="3">
                  <c:v>16.600000000000001</c:v>
                </c:pt>
                <c:pt idx="4">
                  <c:v>16.600000000000001</c:v>
                </c:pt>
                <c:pt idx="5">
                  <c:v>16.600000000000001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CFA-40F1-955E-9C7E81BF1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8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259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274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785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g6202a3cc35_0_1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0" name="Google Shape;2490;g6202a3cc35_0_1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0395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08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060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025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6_1_1_1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CUSTOM_6_1_1_1_2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6" r:id="rId6"/>
    <p:sldLayoutId id="2147483663" r:id="rId7"/>
    <p:sldLayoutId id="2147483666" r:id="rId8"/>
    <p:sldLayoutId id="214748366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1602322" y="282332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L3 Informatique</a:t>
            </a:r>
            <a:endParaRPr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499348" y="1113639"/>
            <a:ext cx="3884862" cy="22215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Développement d’application web</a:t>
            </a:r>
            <a:endParaRPr sz="4400" dirty="0"/>
          </a:p>
        </p:txBody>
      </p:sp>
      <p:sp>
        <p:nvSpPr>
          <p:cNvPr id="417" name="Google Shape;165;p26">
            <a:extLst>
              <a:ext uri="{FF2B5EF4-FFF2-40B4-BE49-F238E27FC236}">
                <a16:creationId xmlns:a16="http://schemas.microsoft.com/office/drawing/2014/main" id="{82440984-7166-4DB0-AAA8-5E0BB22F1FDD}"/>
              </a:ext>
            </a:extLst>
          </p:cNvPr>
          <p:cNvSpPr txBox="1">
            <a:spLocks/>
          </p:cNvSpPr>
          <p:nvPr/>
        </p:nvSpPr>
        <p:spPr>
          <a:xfrm>
            <a:off x="484186" y="3496110"/>
            <a:ext cx="2236272" cy="37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/>
            <a:r>
              <a:rPr lang="fr-FR" dirty="0"/>
              <a:t>Yann TROU, </a:t>
            </a:r>
          </a:p>
          <a:p>
            <a:pPr marL="0" indent="0"/>
            <a:r>
              <a:rPr lang="fr-FR" dirty="0"/>
              <a:t>Wassim DJELLAT, </a:t>
            </a:r>
          </a:p>
          <a:p>
            <a:pPr marL="0" indent="0"/>
            <a:r>
              <a:rPr lang="fr-FR" dirty="0"/>
              <a:t>Camille DARDOIZE, </a:t>
            </a:r>
          </a:p>
          <a:p>
            <a:pPr marL="0" indent="0"/>
            <a:r>
              <a:rPr lang="fr-FR" dirty="0"/>
              <a:t>Matthieu JOULAIN, </a:t>
            </a:r>
          </a:p>
          <a:p>
            <a:pPr marL="0" indent="0"/>
            <a:r>
              <a:rPr lang="fr-FR" dirty="0"/>
              <a:t>Jonathan MARTIN—MAESTRE, </a:t>
            </a:r>
          </a:p>
          <a:p>
            <a:pPr marL="0" indent="0"/>
            <a:r>
              <a:rPr lang="fr-FR" dirty="0"/>
              <a:t>Gwendal LOTTIN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391768-82D7-45A3-A6B0-1E8B96527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907" y="1500487"/>
            <a:ext cx="4388798" cy="2359483"/>
          </a:xfrm>
          <a:prstGeom prst="rect">
            <a:avLst/>
          </a:prstGeom>
        </p:spPr>
      </p:pic>
      <p:sp>
        <p:nvSpPr>
          <p:cNvPr id="418" name="Google Shape;179;p26">
            <a:extLst>
              <a:ext uri="{FF2B5EF4-FFF2-40B4-BE49-F238E27FC236}">
                <a16:creationId xmlns:a16="http://schemas.microsoft.com/office/drawing/2014/main" id="{54534F4D-5546-4EC4-BF56-707934B01648}"/>
              </a:ext>
            </a:extLst>
          </p:cNvPr>
          <p:cNvSpPr/>
          <p:nvPr/>
        </p:nvSpPr>
        <p:spPr>
          <a:xfrm>
            <a:off x="3185281" y="3846622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CD3C293-8612-4C73-B2A2-6C325FB63A7F}"/>
              </a:ext>
            </a:extLst>
          </p:cNvPr>
          <p:cNvSpPr/>
          <p:nvPr/>
        </p:nvSpPr>
        <p:spPr>
          <a:xfrm>
            <a:off x="3337226" y="1168029"/>
            <a:ext cx="674120" cy="654097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28E6B64-8B8F-4A72-83C3-CED7FD6C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8" y="1228947"/>
            <a:ext cx="7725853" cy="3629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6" name="Google Shape;835;p34">
            <a:extLst>
              <a:ext uri="{FF2B5EF4-FFF2-40B4-BE49-F238E27FC236}">
                <a16:creationId xmlns:a16="http://schemas.microsoft.com/office/drawing/2014/main" id="{21A36503-8E7A-44C3-BE9E-1B86424DCC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6391" y="61415"/>
            <a:ext cx="4538663" cy="1348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MODèle mvc</a:t>
            </a:r>
            <a:endParaRPr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835;p34">
            <a:extLst>
              <a:ext uri="{FF2B5EF4-FFF2-40B4-BE49-F238E27FC236}">
                <a16:creationId xmlns:a16="http://schemas.microsoft.com/office/drawing/2014/main" id="{21A36503-8E7A-44C3-BE9E-1B86424DCC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6391" y="61415"/>
            <a:ext cx="4538663" cy="1348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Base de donnees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61950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1718428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SECTION </a:t>
            </a:r>
            <a:endParaRPr/>
          </a:p>
        </p:txBody>
      </p:sp>
      <p:sp>
        <p:nvSpPr>
          <p:cNvPr id="699" name="Google Shape;699;p31"/>
          <p:cNvSpPr txBox="1">
            <a:spLocks noGrp="1"/>
          </p:cNvSpPr>
          <p:nvPr>
            <p:ph type="subTitle" idx="1"/>
          </p:nvPr>
        </p:nvSpPr>
        <p:spPr>
          <a:xfrm>
            <a:off x="1151128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704" name="Google Shape;704;p31"/>
          <p:cNvSpPr/>
          <p:nvPr/>
        </p:nvSpPr>
        <p:spPr>
          <a:xfrm>
            <a:off x="4931877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49386" y="318472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A7BEB-3C47-43EC-9423-05977334FC7C}"/>
              </a:ext>
            </a:extLst>
          </p:cNvPr>
          <p:cNvSpPr/>
          <p:nvPr/>
        </p:nvSpPr>
        <p:spPr>
          <a:xfrm>
            <a:off x="100117" y="120140"/>
            <a:ext cx="4223824" cy="44620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F25FDF15-0481-479E-B20F-9DFCA930C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578" y="1073667"/>
            <a:ext cx="1931900" cy="3143004"/>
          </a:xfrm>
          <a:prstGeom prst="rect">
            <a:avLst/>
          </a:prstGeom>
        </p:spPr>
      </p:pic>
      <p:sp>
        <p:nvSpPr>
          <p:cNvPr id="104" name="Google Shape;431;p28">
            <a:extLst>
              <a:ext uri="{FF2B5EF4-FFF2-40B4-BE49-F238E27FC236}">
                <a16:creationId xmlns:a16="http://schemas.microsoft.com/office/drawing/2014/main" id="{57FD2AD6-B1D1-4CC7-A266-B838C69299FE}"/>
              </a:ext>
            </a:extLst>
          </p:cNvPr>
          <p:cNvSpPr txBox="1">
            <a:spLocks/>
          </p:cNvSpPr>
          <p:nvPr/>
        </p:nvSpPr>
        <p:spPr>
          <a:xfrm>
            <a:off x="4714524" y="2892150"/>
            <a:ext cx="341446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FONCTIONNALITES</a:t>
            </a:r>
          </a:p>
        </p:txBody>
      </p:sp>
      <p:sp>
        <p:nvSpPr>
          <p:cNvPr id="105" name="Google Shape;431;p28">
            <a:extLst>
              <a:ext uri="{FF2B5EF4-FFF2-40B4-BE49-F238E27FC236}">
                <a16:creationId xmlns:a16="http://schemas.microsoft.com/office/drawing/2014/main" id="{1E58A69E-5AAB-47AC-ADC2-E9A100A0E41F}"/>
              </a:ext>
            </a:extLst>
          </p:cNvPr>
          <p:cNvSpPr txBox="1">
            <a:spLocks/>
          </p:cNvSpPr>
          <p:nvPr/>
        </p:nvSpPr>
        <p:spPr>
          <a:xfrm>
            <a:off x="4729882" y="257175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algn="l"/>
            <a:r>
              <a:rPr lang="fr-FR" sz="7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03</a:t>
            </a:r>
          </a:p>
        </p:txBody>
      </p:sp>
      <p:sp>
        <p:nvSpPr>
          <p:cNvPr id="106" name="Google Shape;431;p28">
            <a:extLst>
              <a:ext uri="{FF2B5EF4-FFF2-40B4-BE49-F238E27FC236}">
                <a16:creationId xmlns:a16="http://schemas.microsoft.com/office/drawing/2014/main" id="{5182C252-00AF-484D-87C4-F6323898580A}"/>
              </a:ext>
            </a:extLst>
          </p:cNvPr>
          <p:cNvSpPr txBox="1">
            <a:spLocks/>
          </p:cNvSpPr>
          <p:nvPr/>
        </p:nvSpPr>
        <p:spPr>
          <a:xfrm>
            <a:off x="4820061" y="257175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algn="l"/>
            <a:r>
              <a:rPr lang="fr-FR" sz="7200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2571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835;p34">
            <a:extLst>
              <a:ext uri="{FF2B5EF4-FFF2-40B4-BE49-F238E27FC236}">
                <a16:creationId xmlns:a16="http://schemas.microsoft.com/office/drawing/2014/main" id="{21A36503-8E7A-44C3-BE9E-1B86424DCC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6391" y="61415"/>
            <a:ext cx="4538663" cy="1348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étudiant</a:t>
            </a:r>
            <a:endParaRPr sz="4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E1B1EB-42F3-4175-A61F-E170C3487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59" y="1366335"/>
            <a:ext cx="5357425" cy="3354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2442;p41">
            <a:extLst>
              <a:ext uri="{FF2B5EF4-FFF2-40B4-BE49-F238E27FC236}">
                <a16:creationId xmlns:a16="http://schemas.microsoft.com/office/drawing/2014/main" id="{50C1F3F6-C66B-49F4-87B5-8C60E8B99F7B}"/>
              </a:ext>
            </a:extLst>
          </p:cNvPr>
          <p:cNvSpPr txBox="1">
            <a:spLocks/>
          </p:cNvSpPr>
          <p:nvPr/>
        </p:nvSpPr>
        <p:spPr>
          <a:xfrm>
            <a:off x="6404594" y="1556508"/>
            <a:ext cx="1990357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 d’accueil. 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 profil.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Modifications.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Pages des cours.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Pages du footer.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Quizz/QCM.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Recommanda-tions.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Cours suivis. 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Pages du forum.</a:t>
            </a:r>
          </a:p>
        </p:txBody>
      </p:sp>
    </p:spTree>
    <p:extLst>
      <p:ext uri="{BB962C8B-B14F-4D97-AF65-F5344CB8AC3E}">
        <p14:creationId xmlns:p14="http://schemas.microsoft.com/office/powerpoint/2010/main" val="408759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835;p34">
            <a:extLst>
              <a:ext uri="{FF2B5EF4-FFF2-40B4-BE49-F238E27FC236}">
                <a16:creationId xmlns:a16="http://schemas.microsoft.com/office/drawing/2014/main" id="{21A36503-8E7A-44C3-BE9E-1B86424DCC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6391" y="61415"/>
            <a:ext cx="4538663" cy="1348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admin/enseignant</a:t>
            </a:r>
            <a:endParaRPr sz="4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E1B1EB-42F3-4175-A61F-E170C3487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59" y="1366335"/>
            <a:ext cx="5357425" cy="3354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2442;p41">
            <a:extLst>
              <a:ext uri="{FF2B5EF4-FFF2-40B4-BE49-F238E27FC236}">
                <a16:creationId xmlns:a16="http://schemas.microsoft.com/office/drawing/2014/main" id="{50C1F3F6-C66B-49F4-87B5-8C60E8B99F7B}"/>
              </a:ext>
            </a:extLst>
          </p:cNvPr>
          <p:cNvSpPr txBox="1">
            <a:spLocks/>
          </p:cNvSpPr>
          <p:nvPr/>
        </p:nvSpPr>
        <p:spPr>
          <a:xfrm>
            <a:off x="6520684" y="1269695"/>
            <a:ext cx="1990357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 d’accueil. 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 profil.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Gérer des utilisateurs.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Modifications.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Pages des cours.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Pages du footer.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Ajout QCM.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Ajout d’un cours.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Cours postés. 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Pages du forum.</a:t>
            </a:r>
          </a:p>
        </p:txBody>
      </p:sp>
    </p:spTree>
    <p:extLst>
      <p:ext uri="{BB962C8B-B14F-4D97-AF65-F5344CB8AC3E}">
        <p14:creationId xmlns:p14="http://schemas.microsoft.com/office/powerpoint/2010/main" val="13312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7C9A841-3BB6-4FD4-B4AE-A3F3F5BAE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2069" y="0"/>
            <a:ext cx="9688137" cy="5143500"/>
          </a:xfrm>
          <a:prstGeom prst="rect">
            <a:avLst/>
          </a:prstGeom>
        </p:spPr>
      </p:pic>
      <p:sp>
        <p:nvSpPr>
          <p:cNvPr id="7" name="Google Shape;2492;p44">
            <a:extLst>
              <a:ext uri="{FF2B5EF4-FFF2-40B4-BE49-F238E27FC236}">
                <a16:creationId xmlns:a16="http://schemas.microsoft.com/office/drawing/2014/main" id="{0DFA6B12-85BE-4C47-ADDE-3DA243B923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26500" y="1658250"/>
            <a:ext cx="64729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solidFill>
                  <a:schemeClr val="bg1">
                    <a:lumMod val="90000"/>
                  </a:schemeClr>
                </a:solidFill>
              </a:rPr>
              <a:t>conclusion</a:t>
            </a:r>
            <a:endParaRPr sz="11500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8" name="Google Shape;2492;p44">
            <a:extLst>
              <a:ext uri="{FF2B5EF4-FFF2-40B4-BE49-F238E27FC236}">
                <a16:creationId xmlns:a16="http://schemas.microsoft.com/office/drawing/2014/main" id="{64C2FD00-A1A7-467D-A3E9-34CF7DC07325}"/>
              </a:ext>
            </a:extLst>
          </p:cNvPr>
          <p:cNvSpPr txBox="1">
            <a:spLocks/>
          </p:cNvSpPr>
          <p:nvPr/>
        </p:nvSpPr>
        <p:spPr>
          <a:xfrm>
            <a:off x="1540800" y="1658250"/>
            <a:ext cx="6472900" cy="18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fr-FR" sz="11500" dirty="0">
                <a:solidFill>
                  <a:schemeClr val="accent4">
                    <a:lumMod val="75000"/>
                  </a:schemeClr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3F988B69-9509-4487-8EA1-12418181E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DF7ABF6-DBA4-456C-B1B3-E20F97630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934B5F-4622-4E03-9D20-D81C42A967CD}"/>
              </a:ext>
            </a:extLst>
          </p:cNvPr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AF198E-1CF3-4322-9D7C-BEAEAEE54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50" y="938500"/>
            <a:ext cx="1871631" cy="3412974"/>
          </a:xfrm>
          <a:prstGeom prst="rect">
            <a:avLst/>
          </a:prstGeom>
        </p:spPr>
      </p:pic>
      <p:sp>
        <p:nvSpPr>
          <p:cNvPr id="8" name="Google Shape;431;p28">
            <a:extLst>
              <a:ext uri="{FF2B5EF4-FFF2-40B4-BE49-F238E27FC236}">
                <a16:creationId xmlns:a16="http://schemas.microsoft.com/office/drawing/2014/main" id="{AE175F38-A971-4499-85F0-12F0CA6C3156}"/>
              </a:ext>
            </a:extLst>
          </p:cNvPr>
          <p:cNvSpPr txBox="1">
            <a:spLocks/>
          </p:cNvSpPr>
          <p:nvPr/>
        </p:nvSpPr>
        <p:spPr>
          <a:xfrm>
            <a:off x="2321215" y="2880800"/>
            <a:ext cx="9144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fr-FR" sz="8800" dirty="0"/>
              <a:t>INTRODUCTION</a:t>
            </a:r>
            <a:endParaRPr lang="fr-FR" sz="13800" dirty="0"/>
          </a:p>
        </p:txBody>
      </p:sp>
      <p:sp>
        <p:nvSpPr>
          <p:cNvPr id="9" name="Google Shape;179;p26">
            <a:extLst>
              <a:ext uri="{FF2B5EF4-FFF2-40B4-BE49-F238E27FC236}">
                <a16:creationId xmlns:a16="http://schemas.microsoft.com/office/drawing/2014/main" id="{B38B90C9-D50A-4FA7-BD3A-171D0E691B41}"/>
              </a:ext>
            </a:extLst>
          </p:cNvPr>
          <p:cNvSpPr/>
          <p:nvPr/>
        </p:nvSpPr>
        <p:spPr>
          <a:xfrm>
            <a:off x="3233048" y="3095995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9E15AC9E-CEFA-4D59-BBE0-C6B1BC923334}"/>
              </a:ext>
            </a:extLst>
          </p:cNvPr>
          <p:cNvSpPr/>
          <p:nvPr/>
        </p:nvSpPr>
        <p:spPr>
          <a:xfrm>
            <a:off x="6930817" y="1617529"/>
            <a:ext cx="1323833" cy="1263271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89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A5788D-E8AF-4323-9674-0BE2339FD34F}"/>
              </a:ext>
            </a:extLst>
          </p:cNvPr>
          <p:cNvSpPr/>
          <p:nvPr/>
        </p:nvSpPr>
        <p:spPr>
          <a:xfrm>
            <a:off x="1892721" y="713328"/>
            <a:ext cx="7945407" cy="3831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0000"/>
                </a:schemeClr>
              </a:solidFill>
            </a:endParaRPr>
          </a:p>
        </p:txBody>
      </p:sp>
      <p:sp>
        <p:nvSpPr>
          <p:cNvPr id="126" name="Google Shape;427;p28">
            <a:extLst>
              <a:ext uri="{FF2B5EF4-FFF2-40B4-BE49-F238E27FC236}">
                <a16:creationId xmlns:a16="http://schemas.microsoft.com/office/drawing/2014/main" id="{4EF3C3B8-A52A-44DC-83B5-B0575B86EC1F}"/>
              </a:ext>
            </a:extLst>
          </p:cNvPr>
          <p:cNvSpPr/>
          <p:nvPr/>
        </p:nvSpPr>
        <p:spPr>
          <a:xfrm>
            <a:off x="5043279" y="1185538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428;p28">
            <a:extLst>
              <a:ext uri="{FF2B5EF4-FFF2-40B4-BE49-F238E27FC236}">
                <a16:creationId xmlns:a16="http://schemas.microsoft.com/office/drawing/2014/main" id="{B28FAE4E-E136-4CF1-9A19-A31CB5FAA0D8}"/>
              </a:ext>
            </a:extLst>
          </p:cNvPr>
          <p:cNvSpPr/>
          <p:nvPr/>
        </p:nvSpPr>
        <p:spPr>
          <a:xfrm>
            <a:off x="5043279" y="3006263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429;p28">
            <a:extLst>
              <a:ext uri="{FF2B5EF4-FFF2-40B4-BE49-F238E27FC236}">
                <a16:creationId xmlns:a16="http://schemas.microsoft.com/office/drawing/2014/main" id="{60E4523B-12DF-4A35-8F3E-8E39CC1CD85F}"/>
              </a:ext>
            </a:extLst>
          </p:cNvPr>
          <p:cNvSpPr/>
          <p:nvPr/>
        </p:nvSpPr>
        <p:spPr>
          <a:xfrm>
            <a:off x="2443379" y="3006263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430;p28">
            <a:extLst>
              <a:ext uri="{FF2B5EF4-FFF2-40B4-BE49-F238E27FC236}">
                <a16:creationId xmlns:a16="http://schemas.microsoft.com/office/drawing/2014/main" id="{532A673A-D81B-46AE-B4FE-39C09271E697}"/>
              </a:ext>
            </a:extLst>
          </p:cNvPr>
          <p:cNvSpPr/>
          <p:nvPr/>
        </p:nvSpPr>
        <p:spPr>
          <a:xfrm>
            <a:off x="2443379" y="1185538"/>
            <a:ext cx="607500" cy="612900"/>
          </a:xfrm>
          <a:prstGeom prst="roundRect">
            <a:avLst>
              <a:gd name="adj" fmla="val 4313"/>
            </a:avLst>
          </a:prstGeom>
          <a:solidFill>
            <a:srgbClr val="C1E5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431;p28">
            <a:extLst>
              <a:ext uri="{FF2B5EF4-FFF2-40B4-BE49-F238E27FC236}">
                <a16:creationId xmlns:a16="http://schemas.microsoft.com/office/drawing/2014/main" id="{3BB4DCB2-7420-44B1-9BBB-22A0966B5C9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14654" y="1726312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Organisation</a:t>
            </a:r>
            <a:endParaRPr dirty="0"/>
          </a:p>
        </p:txBody>
      </p:sp>
      <p:sp>
        <p:nvSpPr>
          <p:cNvPr id="131" name="Google Shape;432;p28">
            <a:extLst>
              <a:ext uri="{FF2B5EF4-FFF2-40B4-BE49-F238E27FC236}">
                <a16:creationId xmlns:a16="http://schemas.microsoft.com/office/drawing/2014/main" id="{8C58DBA3-E608-425B-8002-ED0AA52ECB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14654" y="1905890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Méthodologie Scrum, Trello, GitHub.</a:t>
            </a:r>
            <a:endParaRPr dirty="0"/>
          </a:p>
        </p:txBody>
      </p:sp>
      <p:sp>
        <p:nvSpPr>
          <p:cNvPr id="132" name="Google Shape;433;p28">
            <a:extLst>
              <a:ext uri="{FF2B5EF4-FFF2-40B4-BE49-F238E27FC236}">
                <a16:creationId xmlns:a16="http://schemas.microsoft.com/office/drawing/2014/main" id="{5767942C-851E-4484-81E4-F034EF2EB811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2514654" y="3551136"/>
            <a:ext cx="1817066" cy="406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Architecture</a:t>
            </a:r>
            <a:endParaRPr dirty="0"/>
          </a:p>
        </p:txBody>
      </p:sp>
      <p:sp>
        <p:nvSpPr>
          <p:cNvPr id="133" name="Google Shape;434;p28">
            <a:extLst>
              <a:ext uri="{FF2B5EF4-FFF2-40B4-BE49-F238E27FC236}">
                <a16:creationId xmlns:a16="http://schemas.microsoft.com/office/drawing/2014/main" id="{818DA230-BEE2-4434-B868-FBC3E984C391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2514654" y="3797180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MVC, diagrammes.</a:t>
            </a:r>
            <a:endParaRPr dirty="0"/>
          </a:p>
        </p:txBody>
      </p:sp>
      <p:sp>
        <p:nvSpPr>
          <p:cNvPr id="134" name="Google Shape;435;p28">
            <a:extLst>
              <a:ext uri="{FF2B5EF4-FFF2-40B4-BE49-F238E27FC236}">
                <a16:creationId xmlns:a16="http://schemas.microsoft.com/office/drawing/2014/main" id="{F82909E8-DA77-439E-98D2-2909AC02AA34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5096379" y="1726312"/>
            <a:ext cx="2154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br>
              <a:rPr lang="en" dirty="0"/>
            </a:br>
            <a:r>
              <a:rPr lang="en" dirty="0"/>
              <a:t>Fonctionnalités</a:t>
            </a:r>
            <a:endParaRPr dirty="0"/>
          </a:p>
        </p:txBody>
      </p:sp>
      <p:sp>
        <p:nvSpPr>
          <p:cNvPr id="135" name="Google Shape;436;p28">
            <a:extLst>
              <a:ext uri="{FF2B5EF4-FFF2-40B4-BE49-F238E27FC236}">
                <a16:creationId xmlns:a16="http://schemas.microsoft.com/office/drawing/2014/main" id="{1674F37F-0013-4B2E-93E8-05A876306D4F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096379" y="1905890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Etudiant, Enseignant.</a:t>
            </a:r>
            <a:endParaRPr dirty="0"/>
          </a:p>
        </p:txBody>
      </p:sp>
      <p:sp>
        <p:nvSpPr>
          <p:cNvPr id="136" name="Google Shape;437;p28">
            <a:extLst>
              <a:ext uri="{FF2B5EF4-FFF2-40B4-BE49-F238E27FC236}">
                <a16:creationId xmlns:a16="http://schemas.microsoft.com/office/drawing/2014/main" id="{038AC69A-9B2D-4445-BB52-6037A52F3F0F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5096379" y="3551137"/>
            <a:ext cx="1899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</a:t>
            </a:r>
            <a:br>
              <a:rPr lang="en" dirty="0"/>
            </a:br>
            <a:r>
              <a:rPr lang="en" dirty="0"/>
              <a:t>CONCLUSION</a:t>
            </a:r>
            <a:endParaRPr dirty="0"/>
          </a:p>
        </p:txBody>
      </p:sp>
      <p:sp>
        <p:nvSpPr>
          <p:cNvPr id="137" name="Google Shape;438;p28">
            <a:extLst>
              <a:ext uri="{FF2B5EF4-FFF2-40B4-BE49-F238E27FC236}">
                <a16:creationId xmlns:a16="http://schemas.microsoft.com/office/drawing/2014/main" id="{C3544371-17D5-426F-B8A4-D0D8693F6AD1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096379" y="3728480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Difficultés, perspectives.</a:t>
            </a:r>
            <a:endParaRPr dirty="0"/>
          </a:p>
        </p:txBody>
      </p:sp>
      <p:sp>
        <p:nvSpPr>
          <p:cNvPr id="138" name="Google Shape;431;p28">
            <a:extLst>
              <a:ext uri="{FF2B5EF4-FFF2-40B4-BE49-F238E27FC236}">
                <a16:creationId xmlns:a16="http://schemas.microsoft.com/office/drawing/2014/main" id="{08504B81-F736-44B5-A2AE-DE286D7D8C25}"/>
              </a:ext>
            </a:extLst>
          </p:cNvPr>
          <p:cNvSpPr txBox="1">
            <a:spLocks/>
          </p:cNvSpPr>
          <p:nvPr/>
        </p:nvSpPr>
        <p:spPr>
          <a:xfrm>
            <a:off x="0" y="407168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S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O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M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M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R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1718428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SECTION </a:t>
            </a:r>
            <a:endParaRPr/>
          </a:p>
        </p:txBody>
      </p:sp>
      <p:sp>
        <p:nvSpPr>
          <p:cNvPr id="699" name="Google Shape;699;p31"/>
          <p:cNvSpPr txBox="1">
            <a:spLocks noGrp="1"/>
          </p:cNvSpPr>
          <p:nvPr>
            <p:ph type="subTitle" idx="1"/>
          </p:nvPr>
        </p:nvSpPr>
        <p:spPr>
          <a:xfrm>
            <a:off x="1151128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704" name="Google Shape;704;p31"/>
          <p:cNvSpPr/>
          <p:nvPr/>
        </p:nvSpPr>
        <p:spPr>
          <a:xfrm>
            <a:off x="4931877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49386" y="318472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A7BEB-3C47-43EC-9423-05977334FC7C}"/>
              </a:ext>
            </a:extLst>
          </p:cNvPr>
          <p:cNvSpPr/>
          <p:nvPr/>
        </p:nvSpPr>
        <p:spPr>
          <a:xfrm>
            <a:off x="-4917" y="36429"/>
            <a:ext cx="4223824" cy="44620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F25FDF15-0481-479E-B20F-9DFCA930C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578" y="1073667"/>
            <a:ext cx="1931900" cy="3143004"/>
          </a:xfrm>
          <a:prstGeom prst="rect">
            <a:avLst/>
          </a:prstGeom>
        </p:spPr>
      </p:pic>
      <p:sp>
        <p:nvSpPr>
          <p:cNvPr id="104" name="Google Shape;431;p28">
            <a:extLst>
              <a:ext uri="{FF2B5EF4-FFF2-40B4-BE49-F238E27FC236}">
                <a16:creationId xmlns:a16="http://schemas.microsoft.com/office/drawing/2014/main" id="{57FD2AD6-B1D1-4CC7-A266-B838C69299FE}"/>
              </a:ext>
            </a:extLst>
          </p:cNvPr>
          <p:cNvSpPr txBox="1">
            <a:spLocks/>
          </p:cNvSpPr>
          <p:nvPr/>
        </p:nvSpPr>
        <p:spPr>
          <a:xfrm>
            <a:off x="4486338" y="2852146"/>
            <a:ext cx="3206096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ORGANISATION</a:t>
            </a:r>
          </a:p>
        </p:txBody>
      </p:sp>
      <p:sp>
        <p:nvSpPr>
          <p:cNvPr id="105" name="Google Shape;431;p28">
            <a:extLst>
              <a:ext uri="{FF2B5EF4-FFF2-40B4-BE49-F238E27FC236}">
                <a16:creationId xmlns:a16="http://schemas.microsoft.com/office/drawing/2014/main" id="{1E58A69E-5AAB-47AC-ADC2-E9A100A0E41F}"/>
              </a:ext>
            </a:extLst>
          </p:cNvPr>
          <p:cNvSpPr txBox="1">
            <a:spLocks/>
          </p:cNvSpPr>
          <p:nvPr/>
        </p:nvSpPr>
        <p:spPr>
          <a:xfrm>
            <a:off x="4729882" y="257175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algn="l"/>
            <a:r>
              <a:rPr lang="fr-FR" sz="7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01</a:t>
            </a:r>
          </a:p>
        </p:txBody>
      </p:sp>
      <p:sp>
        <p:nvSpPr>
          <p:cNvPr id="106" name="Google Shape;431;p28">
            <a:extLst>
              <a:ext uri="{FF2B5EF4-FFF2-40B4-BE49-F238E27FC236}">
                <a16:creationId xmlns:a16="http://schemas.microsoft.com/office/drawing/2014/main" id="{5182C252-00AF-484D-87C4-F6323898580A}"/>
              </a:ext>
            </a:extLst>
          </p:cNvPr>
          <p:cNvSpPr txBox="1">
            <a:spLocks/>
          </p:cNvSpPr>
          <p:nvPr/>
        </p:nvSpPr>
        <p:spPr>
          <a:xfrm>
            <a:off x="4820061" y="257175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algn="l"/>
            <a:r>
              <a:rPr lang="fr-FR" sz="7200" dirty="0"/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2"/>
          <p:cNvSpPr/>
          <p:nvPr/>
        </p:nvSpPr>
        <p:spPr>
          <a:xfrm>
            <a:off x="1147193" y="2315026"/>
            <a:ext cx="667500" cy="667500"/>
          </a:xfrm>
          <a:prstGeom prst="roundRect">
            <a:avLst>
              <a:gd name="adj" fmla="val 16667"/>
            </a:avLst>
          </a:prstGeom>
          <a:solidFill>
            <a:srgbClr val="C1E5F8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2"/>
          <p:cNvSpPr/>
          <p:nvPr/>
        </p:nvSpPr>
        <p:spPr>
          <a:xfrm>
            <a:off x="4919594" y="2315026"/>
            <a:ext cx="667500" cy="667500"/>
          </a:xfrm>
          <a:prstGeom prst="roundRect">
            <a:avLst>
              <a:gd name="adj" fmla="val 16667"/>
            </a:avLst>
          </a:prstGeom>
          <a:solidFill>
            <a:srgbClr val="C1E5F8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2"/>
          <p:cNvSpPr/>
          <p:nvPr/>
        </p:nvSpPr>
        <p:spPr>
          <a:xfrm>
            <a:off x="1096852" y="2268834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2"/>
          <p:cNvSpPr/>
          <p:nvPr/>
        </p:nvSpPr>
        <p:spPr>
          <a:xfrm>
            <a:off x="4869253" y="2268834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2"/>
          <p:cNvSpPr txBox="1">
            <a:spLocks noGrp="1"/>
          </p:cNvSpPr>
          <p:nvPr>
            <p:ph type="ctrTitle"/>
          </p:nvPr>
        </p:nvSpPr>
        <p:spPr>
          <a:xfrm>
            <a:off x="998224" y="3121112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MASter</a:t>
            </a:r>
            <a:endParaRPr dirty="0"/>
          </a:p>
        </p:txBody>
      </p:sp>
      <p:sp>
        <p:nvSpPr>
          <p:cNvPr id="789" name="Google Shape;789;p32"/>
          <p:cNvSpPr txBox="1">
            <a:spLocks noGrp="1"/>
          </p:cNvSpPr>
          <p:nvPr>
            <p:ph type="ctrTitle" idx="2"/>
          </p:nvPr>
        </p:nvSpPr>
        <p:spPr>
          <a:xfrm>
            <a:off x="4778228" y="3118062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</a:t>
            </a:r>
            <a:r>
              <a:rPr lang="en" dirty="0"/>
              <a:t>roduct owner</a:t>
            </a:r>
            <a:endParaRPr dirty="0"/>
          </a:p>
        </p:txBody>
      </p:sp>
      <p:sp>
        <p:nvSpPr>
          <p:cNvPr id="790" name="Google Shape;790;p32"/>
          <p:cNvSpPr txBox="1">
            <a:spLocks noGrp="1"/>
          </p:cNvSpPr>
          <p:nvPr>
            <p:ph type="subTitle" idx="3"/>
          </p:nvPr>
        </p:nvSpPr>
        <p:spPr>
          <a:xfrm>
            <a:off x="4778238" y="3430637"/>
            <a:ext cx="29484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Contraintes, cahier des charges, documentation technique, réunions.</a:t>
            </a:r>
            <a:endParaRPr dirty="0"/>
          </a:p>
        </p:txBody>
      </p:sp>
      <p:sp>
        <p:nvSpPr>
          <p:cNvPr id="791" name="Google Shape;791;p32"/>
          <p:cNvSpPr txBox="1">
            <a:spLocks noGrp="1"/>
          </p:cNvSpPr>
          <p:nvPr>
            <p:ph type="subTitle" idx="1"/>
          </p:nvPr>
        </p:nvSpPr>
        <p:spPr>
          <a:xfrm>
            <a:off x="998238" y="3435110"/>
            <a:ext cx="29484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Réunions, sprint, revue du sprint, rétrospective du sprint, mêlée quotidienne.</a:t>
            </a:r>
            <a:endParaRPr dirty="0"/>
          </a:p>
        </p:txBody>
      </p:sp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7A2E7-5779-46F8-9941-A5D89EC5ACA6}"/>
              </a:ext>
            </a:extLst>
          </p:cNvPr>
          <p:cNvSpPr/>
          <p:nvPr/>
        </p:nvSpPr>
        <p:spPr>
          <a:xfrm>
            <a:off x="2917359" y="120776"/>
            <a:ext cx="6260637" cy="12056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Google Shape;431;p28">
            <a:extLst>
              <a:ext uri="{FF2B5EF4-FFF2-40B4-BE49-F238E27FC236}">
                <a16:creationId xmlns:a16="http://schemas.microsoft.com/office/drawing/2014/main" id="{E55729BC-3F75-4192-9E08-AAD7A5B3A7E5}"/>
              </a:ext>
            </a:extLst>
          </p:cNvPr>
          <p:cNvSpPr txBox="1">
            <a:spLocks/>
          </p:cNvSpPr>
          <p:nvPr/>
        </p:nvSpPr>
        <p:spPr>
          <a:xfrm>
            <a:off x="2217159" y="801396"/>
            <a:ext cx="4709682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Méthodologie AGILES</a:t>
            </a:r>
          </a:p>
        </p:txBody>
      </p:sp>
      <p:sp>
        <p:nvSpPr>
          <p:cNvPr id="29" name="Google Shape;179;p26">
            <a:extLst>
              <a:ext uri="{FF2B5EF4-FFF2-40B4-BE49-F238E27FC236}">
                <a16:creationId xmlns:a16="http://schemas.microsoft.com/office/drawing/2014/main" id="{7C3577FF-8046-4667-B18C-89A44FD11C27}"/>
              </a:ext>
            </a:extLst>
          </p:cNvPr>
          <p:cNvSpPr/>
          <p:nvPr/>
        </p:nvSpPr>
        <p:spPr>
          <a:xfrm>
            <a:off x="1592640" y="1231437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" grpId="0"/>
      <p:bldP spid="7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94FA5D-5118-4186-8E24-759F88CD7E44}"/>
              </a:ext>
            </a:extLst>
          </p:cNvPr>
          <p:cNvSpPr/>
          <p:nvPr/>
        </p:nvSpPr>
        <p:spPr>
          <a:xfrm>
            <a:off x="3235036" y="96982"/>
            <a:ext cx="6019800" cy="1260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D71DD6A8-1259-4D40-8254-2360B63D2E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919627"/>
              </p:ext>
            </p:extLst>
          </p:nvPr>
        </p:nvGraphicFramePr>
        <p:xfrm>
          <a:off x="2155298" y="801287"/>
          <a:ext cx="4833404" cy="3222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Google Shape;431;p28">
            <a:extLst>
              <a:ext uri="{FF2B5EF4-FFF2-40B4-BE49-F238E27FC236}">
                <a16:creationId xmlns:a16="http://schemas.microsoft.com/office/drawing/2014/main" id="{E62BDD85-3E4B-4589-BD61-9EB5B9B67FE6}"/>
              </a:ext>
            </a:extLst>
          </p:cNvPr>
          <p:cNvSpPr txBox="1">
            <a:spLocks/>
          </p:cNvSpPr>
          <p:nvPr/>
        </p:nvSpPr>
        <p:spPr>
          <a:xfrm>
            <a:off x="2355705" y="4424359"/>
            <a:ext cx="4709682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Répartition équitable</a:t>
            </a:r>
          </a:p>
        </p:txBody>
      </p:sp>
    </p:spTree>
    <p:extLst>
      <p:ext uri="{BB962C8B-B14F-4D97-AF65-F5344CB8AC3E}">
        <p14:creationId xmlns:p14="http://schemas.microsoft.com/office/powerpoint/2010/main" val="88196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7A2E7-5779-46F8-9941-A5D89EC5ACA6}"/>
              </a:ext>
            </a:extLst>
          </p:cNvPr>
          <p:cNvSpPr/>
          <p:nvPr/>
        </p:nvSpPr>
        <p:spPr>
          <a:xfrm>
            <a:off x="2917359" y="120776"/>
            <a:ext cx="6260637" cy="12056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Google Shape;431;p28">
            <a:extLst>
              <a:ext uri="{FF2B5EF4-FFF2-40B4-BE49-F238E27FC236}">
                <a16:creationId xmlns:a16="http://schemas.microsoft.com/office/drawing/2014/main" id="{E55729BC-3F75-4192-9E08-AAD7A5B3A7E5}"/>
              </a:ext>
            </a:extLst>
          </p:cNvPr>
          <p:cNvSpPr txBox="1">
            <a:spLocks/>
          </p:cNvSpPr>
          <p:nvPr/>
        </p:nvSpPr>
        <p:spPr>
          <a:xfrm>
            <a:off x="2217159" y="801396"/>
            <a:ext cx="4709682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Méthodologie AGILES</a:t>
            </a:r>
          </a:p>
        </p:txBody>
      </p:sp>
      <p:sp>
        <p:nvSpPr>
          <p:cNvPr id="29" name="Google Shape;179;p26">
            <a:extLst>
              <a:ext uri="{FF2B5EF4-FFF2-40B4-BE49-F238E27FC236}">
                <a16:creationId xmlns:a16="http://schemas.microsoft.com/office/drawing/2014/main" id="{7C3577FF-8046-4667-B18C-89A44FD11C27}"/>
              </a:ext>
            </a:extLst>
          </p:cNvPr>
          <p:cNvSpPr/>
          <p:nvPr/>
        </p:nvSpPr>
        <p:spPr>
          <a:xfrm>
            <a:off x="1592640" y="1231437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440;p41">
            <a:extLst>
              <a:ext uri="{FF2B5EF4-FFF2-40B4-BE49-F238E27FC236}">
                <a16:creationId xmlns:a16="http://schemas.microsoft.com/office/drawing/2014/main" id="{5F058722-3D9C-4B00-B6D0-87B9516A3FF0}"/>
              </a:ext>
            </a:extLst>
          </p:cNvPr>
          <p:cNvSpPr/>
          <p:nvPr/>
        </p:nvSpPr>
        <p:spPr>
          <a:xfrm>
            <a:off x="147276" y="2092163"/>
            <a:ext cx="1996500" cy="2503419"/>
          </a:xfrm>
          <a:prstGeom prst="roundRect">
            <a:avLst>
              <a:gd name="adj" fmla="val 43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441;p41">
            <a:extLst>
              <a:ext uri="{FF2B5EF4-FFF2-40B4-BE49-F238E27FC236}">
                <a16:creationId xmlns:a16="http://schemas.microsoft.com/office/drawing/2014/main" id="{57E07D2D-6BC5-44BF-99A8-CF3FD96B3BF4}"/>
              </a:ext>
            </a:extLst>
          </p:cNvPr>
          <p:cNvSpPr/>
          <p:nvPr/>
        </p:nvSpPr>
        <p:spPr>
          <a:xfrm>
            <a:off x="230401" y="1989690"/>
            <a:ext cx="1996500" cy="2517424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2442;p41">
            <a:extLst>
              <a:ext uri="{FF2B5EF4-FFF2-40B4-BE49-F238E27FC236}">
                <a16:creationId xmlns:a16="http://schemas.microsoft.com/office/drawing/2014/main" id="{EFF0BABC-B19B-4189-8930-C1AB03DE12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4580" y="2085643"/>
            <a:ext cx="1882076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Page structure d’un QCM.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Page d’accueil des QCM.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Page footer “qui sommes-nous ?”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Page footer “nous contacter”.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Page d’accueil.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Page gestion des utilisateurs.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Visuels des pages.</a:t>
            </a:r>
          </a:p>
        </p:txBody>
      </p:sp>
      <p:cxnSp>
        <p:nvCxnSpPr>
          <p:cNvPr id="43" name="Google Shape;2445;p41">
            <a:extLst>
              <a:ext uri="{FF2B5EF4-FFF2-40B4-BE49-F238E27FC236}">
                <a16:creationId xmlns:a16="http://schemas.microsoft.com/office/drawing/2014/main" id="{DD550BF8-4691-471B-BD60-7E2F0A202B7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228651" y="1721270"/>
            <a:ext cx="0" cy="26842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2446;p41">
            <a:extLst>
              <a:ext uri="{FF2B5EF4-FFF2-40B4-BE49-F238E27FC236}">
                <a16:creationId xmlns:a16="http://schemas.microsoft.com/office/drawing/2014/main" id="{296FBD35-99B6-4F26-AFBC-D87C9E4FFB5E}"/>
              </a:ext>
            </a:extLst>
          </p:cNvPr>
          <p:cNvSpPr/>
          <p:nvPr/>
        </p:nvSpPr>
        <p:spPr>
          <a:xfrm>
            <a:off x="2400245" y="2092163"/>
            <a:ext cx="1996500" cy="1928700"/>
          </a:xfrm>
          <a:prstGeom prst="roundRect">
            <a:avLst>
              <a:gd name="adj" fmla="val 43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447;p41">
            <a:extLst>
              <a:ext uri="{FF2B5EF4-FFF2-40B4-BE49-F238E27FC236}">
                <a16:creationId xmlns:a16="http://schemas.microsoft.com/office/drawing/2014/main" id="{2EC2FBE0-291B-4651-86AB-5A6F098B282C}"/>
              </a:ext>
            </a:extLst>
          </p:cNvPr>
          <p:cNvSpPr/>
          <p:nvPr/>
        </p:nvSpPr>
        <p:spPr>
          <a:xfrm>
            <a:off x="2483370" y="1989690"/>
            <a:ext cx="1996500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2448;p41">
            <a:extLst>
              <a:ext uri="{FF2B5EF4-FFF2-40B4-BE49-F238E27FC236}">
                <a16:creationId xmlns:a16="http://schemas.microsoft.com/office/drawing/2014/main" id="{2425AC1D-313D-4B2B-B60A-97A06DE684B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481620" y="1727790"/>
            <a:ext cx="0" cy="261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2450;p41">
            <a:extLst>
              <a:ext uri="{FF2B5EF4-FFF2-40B4-BE49-F238E27FC236}">
                <a16:creationId xmlns:a16="http://schemas.microsoft.com/office/drawing/2014/main" id="{49DE7761-7D0F-43A7-AD58-505D39CE911B}"/>
              </a:ext>
            </a:extLst>
          </p:cNvPr>
          <p:cNvSpPr/>
          <p:nvPr/>
        </p:nvSpPr>
        <p:spPr>
          <a:xfrm>
            <a:off x="4698375" y="2075254"/>
            <a:ext cx="1996500" cy="2737026"/>
          </a:xfrm>
          <a:prstGeom prst="roundRect">
            <a:avLst>
              <a:gd name="adj" fmla="val 43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2451;p41">
            <a:extLst>
              <a:ext uri="{FF2B5EF4-FFF2-40B4-BE49-F238E27FC236}">
                <a16:creationId xmlns:a16="http://schemas.microsoft.com/office/drawing/2014/main" id="{3AA49049-7207-4142-8BBC-A79ED098D7EC}"/>
              </a:ext>
            </a:extLst>
          </p:cNvPr>
          <p:cNvSpPr/>
          <p:nvPr/>
        </p:nvSpPr>
        <p:spPr>
          <a:xfrm>
            <a:off x="4781500" y="1972781"/>
            <a:ext cx="1996500" cy="2749453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2452;p41">
            <a:extLst>
              <a:ext uri="{FF2B5EF4-FFF2-40B4-BE49-F238E27FC236}">
                <a16:creationId xmlns:a16="http://schemas.microsoft.com/office/drawing/2014/main" id="{3C8182A4-014B-4757-937F-85ACBE69AA93}"/>
              </a:ext>
            </a:extLst>
          </p:cNvPr>
          <p:cNvCxnSpPr>
            <a:cxnSpLocks/>
          </p:cNvCxnSpPr>
          <p:nvPr/>
        </p:nvCxnSpPr>
        <p:spPr>
          <a:xfrm>
            <a:off x="5742870" y="1710882"/>
            <a:ext cx="0" cy="261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2455;p41">
            <a:extLst>
              <a:ext uri="{FF2B5EF4-FFF2-40B4-BE49-F238E27FC236}">
                <a16:creationId xmlns:a16="http://schemas.microsoft.com/office/drawing/2014/main" id="{D69F3B9B-5B82-45FB-9A08-B2AC6DB3F34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507274" y="2075255"/>
            <a:ext cx="18279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Page d’ajout des cours.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Ajout du « </a:t>
            </a:r>
            <a:r>
              <a:rPr lang="fr-FR" dirty="0" err="1"/>
              <a:t>dark</a:t>
            </a:r>
            <a:r>
              <a:rPr lang="fr-FR" dirty="0"/>
              <a:t> mode » sur les pages.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Visuels des pages.</a:t>
            </a:r>
          </a:p>
        </p:txBody>
      </p:sp>
      <p:sp>
        <p:nvSpPr>
          <p:cNvPr id="52" name="Google Shape;2450;p41">
            <a:extLst>
              <a:ext uri="{FF2B5EF4-FFF2-40B4-BE49-F238E27FC236}">
                <a16:creationId xmlns:a16="http://schemas.microsoft.com/office/drawing/2014/main" id="{B0E3FD70-0CDF-4C74-AEE7-DF1D134C0E48}"/>
              </a:ext>
            </a:extLst>
          </p:cNvPr>
          <p:cNvSpPr/>
          <p:nvPr/>
        </p:nvSpPr>
        <p:spPr>
          <a:xfrm>
            <a:off x="6994377" y="2085642"/>
            <a:ext cx="1996500" cy="2509940"/>
          </a:xfrm>
          <a:prstGeom prst="roundRect">
            <a:avLst>
              <a:gd name="adj" fmla="val 43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451;p41">
            <a:extLst>
              <a:ext uri="{FF2B5EF4-FFF2-40B4-BE49-F238E27FC236}">
                <a16:creationId xmlns:a16="http://schemas.microsoft.com/office/drawing/2014/main" id="{14434AE8-7B3A-45D6-B068-ED485D1D56A3}"/>
              </a:ext>
            </a:extLst>
          </p:cNvPr>
          <p:cNvSpPr/>
          <p:nvPr/>
        </p:nvSpPr>
        <p:spPr>
          <a:xfrm>
            <a:off x="7077502" y="1983169"/>
            <a:ext cx="1996500" cy="250994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2452;p41">
            <a:extLst>
              <a:ext uri="{FF2B5EF4-FFF2-40B4-BE49-F238E27FC236}">
                <a16:creationId xmlns:a16="http://schemas.microsoft.com/office/drawing/2014/main" id="{DA78D935-DA8A-4FC0-8D9C-E2D3DC3D8D2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075752" y="1721270"/>
            <a:ext cx="0" cy="261899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2457;p41">
            <a:extLst>
              <a:ext uri="{FF2B5EF4-FFF2-40B4-BE49-F238E27FC236}">
                <a16:creationId xmlns:a16="http://schemas.microsoft.com/office/drawing/2014/main" id="{F26A48A3-323C-4AE0-8902-A1635D4194E9}"/>
              </a:ext>
            </a:extLst>
          </p:cNvPr>
          <p:cNvSpPr txBox="1">
            <a:spLocks/>
          </p:cNvSpPr>
          <p:nvPr/>
        </p:nvSpPr>
        <p:spPr>
          <a:xfrm>
            <a:off x="7149973" y="205206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720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71450" indent="-171450" algn="l">
              <a:buFontTx/>
              <a:buChar char="-"/>
            </a:pPr>
            <a:r>
              <a:rPr lang="en-US" dirty="0"/>
              <a:t>Page </a:t>
            </a:r>
            <a:r>
              <a:rPr lang="en-US" dirty="0" err="1"/>
              <a:t>d’accueil</a:t>
            </a:r>
            <a:r>
              <a:rPr lang="en-US" dirty="0"/>
              <a:t> du forum,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Page des categories du forum.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Page des messages du forum.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Page </a:t>
            </a:r>
            <a:r>
              <a:rPr lang="en-US" dirty="0" err="1"/>
              <a:t>d’accueil</a:t>
            </a:r>
            <a:r>
              <a:rPr lang="en-US" dirty="0"/>
              <a:t> de la </a:t>
            </a: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cours</a:t>
            </a:r>
            <a:r>
              <a:rPr lang="en-US" dirty="0"/>
              <a:t>.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Page des </a:t>
            </a:r>
            <a:r>
              <a:rPr lang="en-US" dirty="0" err="1"/>
              <a:t>cours</a:t>
            </a:r>
            <a:r>
              <a:rPr lang="en-US" dirty="0"/>
              <a:t> de </a:t>
            </a:r>
            <a:r>
              <a:rPr lang="en-US" dirty="0" err="1"/>
              <a:t>développement</a:t>
            </a:r>
            <a:r>
              <a:rPr lang="en-US" dirty="0"/>
              <a:t> </a:t>
            </a:r>
            <a:r>
              <a:rPr lang="en-US" dirty="0" err="1"/>
              <a:t>d’application</a:t>
            </a:r>
            <a:r>
              <a:rPr lang="en-US" dirty="0"/>
              <a:t>.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Aide et </a:t>
            </a:r>
            <a:r>
              <a:rPr lang="en-US" dirty="0" err="1"/>
              <a:t>débuggage</a:t>
            </a:r>
            <a:r>
              <a:rPr lang="en-US" dirty="0"/>
              <a:t> sur les pages.</a:t>
            </a:r>
          </a:p>
        </p:txBody>
      </p:sp>
      <p:sp>
        <p:nvSpPr>
          <p:cNvPr id="56" name="Google Shape;2444;p41">
            <a:extLst>
              <a:ext uri="{FF2B5EF4-FFF2-40B4-BE49-F238E27FC236}">
                <a16:creationId xmlns:a16="http://schemas.microsoft.com/office/drawing/2014/main" id="{CC886D2F-533B-4D07-BF25-C23FC8F591E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3751" y="997742"/>
            <a:ext cx="1629800" cy="79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0000"/>
                  </a:schemeClr>
                </a:solidFill>
              </a:rPr>
              <a:t>CAMILLE</a:t>
            </a:r>
            <a:endParaRPr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57" name="Google Shape;2444;p41">
            <a:extLst>
              <a:ext uri="{FF2B5EF4-FFF2-40B4-BE49-F238E27FC236}">
                <a16:creationId xmlns:a16="http://schemas.microsoft.com/office/drawing/2014/main" id="{7EE1C783-FA77-4A87-86F8-9AC83CE1C0B0}"/>
              </a:ext>
            </a:extLst>
          </p:cNvPr>
          <p:cNvSpPr txBox="1">
            <a:spLocks/>
          </p:cNvSpPr>
          <p:nvPr/>
        </p:nvSpPr>
        <p:spPr>
          <a:xfrm>
            <a:off x="2649294" y="983306"/>
            <a:ext cx="16298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fr-FR" dirty="0">
                <a:solidFill>
                  <a:schemeClr val="bg1">
                    <a:lumMod val="90000"/>
                  </a:schemeClr>
                </a:solidFill>
              </a:rPr>
              <a:t>JONATHAN</a:t>
            </a:r>
          </a:p>
        </p:txBody>
      </p:sp>
      <p:sp>
        <p:nvSpPr>
          <p:cNvPr id="58" name="Google Shape;2444;p41">
            <a:extLst>
              <a:ext uri="{FF2B5EF4-FFF2-40B4-BE49-F238E27FC236}">
                <a16:creationId xmlns:a16="http://schemas.microsoft.com/office/drawing/2014/main" id="{6D52118E-AABF-4CBE-BBA4-7F182A1EBEB0}"/>
              </a:ext>
            </a:extLst>
          </p:cNvPr>
          <p:cNvSpPr txBox="1">
            <a:spLocks/>
          </p:cNvSpPr>
          <p:nvPr/>
        </p:nvSpPr>
        <p:spPr>
          <a:xfrm>
            <a:off x="4897202" y="969863"/>
            <a:ext cx="1766905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fr-FR" dirty="0">
                <a:solidFill>
                  <a:schemeClr val="bg1">
                    <a:lumMod val="90000"/>
                  </a:schemeClr>
                </a:solidFill>
              </a:rPr>
              <a:t>CAMILLE &amp; Jonathan</a:t>
            </a:r>
          </a:p>
        </p:txBody>
      </p:sp>
      <p:sp>
        <p:nvSpPr>
          <p:cNvPr id="59" name="Google Shape;2444;p41">
            <a:extLst>
              <a:ext uri="{FF2B5EF4-FFF2-40B4-BE49-F238E27FC236}">
                <a16:creationId xmlns:a16="http://schemas.microsoft.com/office/drawing/2014/main" id="{2FDB3A8C-A124-450C-982D-47F4D5CCA85D}"/>
              </a:ext>
            </a:extLst>
          </p:cNvPr>
          <p:cNvSpPr txBox="1">
            <a:spLocks/>
          </p:cNvSpPr>
          <p:nvPr/>
        </p:nvSpPr>
        <p:spPr>
          <a:xfrm>
            <a:off x="7230091" y="942061"/>
            <a:ext cx="16298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fr-FR" dirty="0">
                <a:solidFill>
                  <a:schemeClr val="bg1">
                    <a:lumMod val="90000"/>
                  </a:schemeClr>
                </a:solidFill>
              </a:rPr>
              <a:t>Gwendal</a:t>
            </a:r>
          </a:p>
        </p:txBody>
      </p:sp>
      <p:sp>
        <p:nvSpPr>
          <p:cNvPr id="60" name="Google Shape;2455;p41">
            <a:extLst>
              <a:ext uri="{FF2B5EF4-FFF2-40B4-BE49-F238E27FC236}">
                <a16:creationId xmlns:a16="http://schemas.microsoft.com/office/drawing/2014/main" id="{67D3A527-F4C9-4043-B3CA-CD6C943241C4}"/>
              </a:ext>
            </a:extLst>
          </p:cNvPr>
          <p:cNvSpPr txBox="1">
            <a:spLocks/>
          </p:cNvSpPr>
          <p:nvPr/>
        </p:nvSpPr>
        <p:spPr>
          <a:xfrm>
            <a:off x="4768496" y="2112020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171450" indent="-171450">
              <a:buFontTx/>
              <a:buChar char="-"/>
            </a:pPr>
            <a:r>
              <a:rPr lang="fr-FR" dirty="0"/>
              <a:t>Header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Footer</a:t>
            </a:r>
            <a:r>
              <a:rPr lang="fr-FR" dirty="0"/>
              <a:t>.</a:t>
            </a:r>
          </a:p>
          <a:p>
            <a:pPr marL="171450" indent="-171450">
              <a:buFontTx/>
              <a:buChar char="-"/>
            </a:pPr>
            <a:r>
              <a:rPr lang="fr-FR" dirty="0"/>
              <a:t>Page connexion.</a:t>
            </a:r>
          </a:p>
          <a:p>
            <a:pPr marL="171450" indent="-171450">
              <a:buFontTx/>
              <a:buChar char="-"/>
            </a:pPr>
            <a:r>
              <a:rPr lang="fr-FR" dirty="0"/>
              <a:t>Page inscription.</a:t>
            </a:r>
          </a:p>
          <a:p>
            <a:pPr marL="171450" indent="-171450">
              <a:buFontTx/>
              <a:buChar char="-"/>
            </a:pPr>
            <a:r>
              <a:rPr lang="fr-FR" dirty="0"/>
              <a:t>Page des cours.</a:t>
            </a:r>
          </a:p>
          <a:p>
            <a:pPr marL="171450" indent="-171450">
              <a:buFontTx/>
              <a:buChar char="-"/>
            </a:pPr>
            <a:r>
              <a:rPr lang="fr-FR" dirty="0"/>
              <a:t>Page de la structure d’un cours.</a:t>
            </a:r>
          </a:p>
          <a:p>
            <a:pPr marL="171450" indent="-171450">
              <a:buFontTx/>
              <a:buChar char="-"/>
            </a:pPr>
            <a:r>
              <a:rPr lang="fr-FR" dirty="0"/>
              <a:t>Page des cours de développement web (liste).</a:t>
            </a:r>
          </a:p>
          <a:p>
            <a:pPr marL="171450" indent="-171450">
              <a:buFontTx/>
              <a:buChar char="-"/>
            </a:pPr>
            <a:r>
              <a:rPr lang="fr-FR" dirty="0"/>
              <a:t>Page profil étudiant.</a:t>
            </a:r>
          </a:p>
          <a:p>
            <a:pPr marL="171450" indent="-171450">
              <a:buFontTx/>
              <a:buChar char="-"/>
            </a:pPr>
            <a:r>
              <a:rPr lang="fr-FR" dirty="0"/>
              <a:t>Page profil admin/enseignant.</a:t>
            </a:r>
          </a:p>
        </p:txBody>
      </p:sp>
    </p:spTree>
    <p:extLst>
      <p:ext uri="{BB962C8B-B14F-4D97-AF65-F5344CB8AC3E}">
        <p14:creationId xmlns:p14="http://schemas.microsoft.com/office/powerpoint/2010/main" val="250990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7A2E7-5779-46F8-9941-A5D89EC5ACA6}"/>
              </a:ext>
            </a:extLst>
          </p:cNvPr>
          <p:cNvSpPr/>
          <p:nvPr/>
        </p:nvSpPr>
        <p:spPr>
          <a:xfrm>
            <a:off x="2917359" y="120776"/>
            <a:ext cx="6260637" cy="12056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Google Shape;431;p28">
            <a:extLst>
              <a:ext uri="{FF2B5EF4-FFF2-40B4-BE49-F238E27FC236}">
                <a16:creationId xmlns:a16="http://schemas.microsoft.com/office/drawing/2014/main" id="{E55729BC-3F75-4192-9E08-AAD7A5B3A7E5}"/>
              </a:ext>
            </a:extLst>
          </p:cNvPr>
          <p:cNvSpPr txBox="1">
            <a:spLocks/>
          </p:cNvSpPr>
          <p:nvPr/>
        </p:nvSpPr>
        <p:spPr>
          <a:xfrm>
            <a:off x="2217159" y="801396"/>
            <a:ext cx="4709682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Méthodologie AGILES</a:t>
            </a:r>
          </a:p>
        </p:txBody>
      </p:sp>
      <p:sp>
        <p:nvSpPr>
          <p:cNvPr id="29" name="Google Shape;179;p26">
            <a:extLst>
              <a:ext uri="{FF2B5EF4-FFF2-40B4-BE49-F238E27FC236}">
                <a16:creationId xmlns:a16="http://schemas.microsoft.com/office/drawing/2014/main" id="{7C3577FF-8046-4667-B18C-89A44FD11C27}"/>
              </a:ext>
            </a:extLst>
          </p:cNvPr>
          <p:cNvSpPr/>
          <p:nvPr/>
        </p:nvSpPr>
        <p:spPr>
          <a:xfrm>
            <a:off x="1592640" y="1231437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440;p41">
            <a:extLst>
              <a:ext uri="{FF2B5EF4-FFF2-40B4-BE49-F238E27FC236}">
                <a16:creationId xmlns:a16="http://schemas.microsoft.com/office/drawing/2014/main" id="{5F058722-3D9C-4B00-B6D0-87B9516A3FF0}"/>
              </a:ext>
            </a:extLst>
          </p:cNvPr>
          <p:cNvSpPr/>
          <p:nvPr/>
        </p:nvSpPr>
        <p:spPr>
          <a:xfrm>
            <a:off x="1294367" y="2170908"/>
            <a:ext cx="1996500" cy="2851815"/>
          </a:xfrm>
          <a:prstGeom prst="roundRect">
            <a:avLst>
              <a:gd name="adj" fmla="val 43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441;p41">
            <a:extLst>
              <a:ext uri="{FF2B5EF4-FFF2-40B4-BE49-F238E27FC236}">
                <a16:creationId xmlns:a16="http://schemas.microsoft.com/office/drawing/2014/main" id="{57E07D2D-6BC5-44BF-99A8-CF3FD96B3BF4}"/>
              </a:ext>
            </a:extLst>
          </p:cNvPr>
          <p:cNvSpPr/>
          <p:nvPr/>
        </p:nvSpPr>
        <p:spPr>
          <a:xfrm>
            <a:off x="1377492" y="2068436"/>
            <a:ext cx="1996500" cy="282259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2442;p41">
            <a:extLst>
              <a:ext uri="{FF2B5EF4-FFF2-40B4-BE49-F238E27FC236}">
                <a16:creationId xmlns:a16="http://schemas.microsoft.com/office/drawing/2014/main" id="{EFF0BABC-B19B-4189-8930-C1AB03DE12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94465" y="2190766"/>
            <a:ext cx="1882076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Templates front-end.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Base de données.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Système de sessions.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Classes PHP.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Back-end QCM.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Thème sombre auto front-end.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Routeur back-end.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Abonnement/désabo-nnement à un cours front.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Forum.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Template de plusieurs classes.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dirty="0"/>
          </a:p>
        </p:txBody>
      </p:sp>
      <p:cxnSp>
        <p:nvCxnSpPr>
          <p:cNvPr id="43" name="Google Shape;2445;p41">
            <a:extLst>
              <a:ext uri="{FF2B5EF4-FFF2-40B4-BE49-F238E27FC236}">
                <a16:creationId xmlns:a16="http://schemas.microsoft.com/office/drawing/2014/main" id="{DD550BF8-4691-471B-BD60-7E2F0A202B7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375742" y="1800016"/>
            <a:ext cx="0" cy="26842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2446;p41">
            <a:extLst>
              <a:ext uri="{FF2B5EF4-FFF2-40B4-BE49-F238E27FC236}">
                <a16:creationId xmlns:a16="http://schemas.microsoft.com/office/drawing/2014/main" id="{296FBD35-99B6-4F26-AFBC-D87C9E4FFB5E}"/>
              </a:ext>
            </a:extLst>
          </p:cNvPr>
          <p:cNvSpPr/>
          <p:nvPr/>
        </p:nvSpPr>
        <p:spPr>
          <a:xfrm>
            <a:off x="3571240" y="2170908"/>
            <a:ext cx="1870212" cy="2168798"/>
          </a:xfrm>
          <a:prstGeom prst="roundRect">
            <a:avLst>
              <a:gd name="adj" fmla="val 43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447;p41">
            <a:extLst>
              <a:ext uri="{FF2B5EF4-FFF2-40B4-BE49-F238E27FC236}">
                <a16:creationId xmlns:a16="http://schemas.microsoft.com/office/drawing/2014/main" id="{2EC2FBE0-291B-4651-86AB-5A6F098B282C}"/>
              </a:ext>
            </a:extLst>
          </p:cNvPr>
          <p:cNvSpPr/>
          <p:nvPr/>
        </p:nvSpPr>
        <p:spPr>
          <a:xfrm>
            <a:off x="3654365" y="2068436"/>
            <a:ext cx="1870212" cy="207397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450;p41">
            <a:extLst>
              <a:ext uri="{FF2B5EF4-FFF2-40B4-BE49-F238E27FC236}">
                <a16:creationId xmlns:a16="http://schemas.microsoft.com/office/drawing/2014/main" id="{49DE7761-7D0F-43A7-AD58-505D39CE911B}"/>
              </a:ext>
            </a:extLst>
          </p:cNvPr>
          <p:cNvSpPr/>
          <p:nvPr/>
        </p:nvSpPr>
        <p:spPr>
          <a:xfrm>
            <a:off x="5845466" y="2154000"/>
            <a:ext cx="1921039" cy="2364604"/>
          </a:xfrm>
          <a:prstGeom prst="roundRect">
            <a:avLst>
              <a:gd name="adj" fmla="val 43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2451;p41">
            <a:extLst>
              <a:ext uri="{FF2B5EF4-FFF2-40B4-BE49-F238E27FC236}">
                <a16:creationId xmlns:a16="http://schemas.microsoft.com/office/drawing/2014/main" id="{3AA49049-7207-4142-8BBC-A79ED098D7EC}"/>
              </a:ext>
            </a:extLst>
          </p:cNvPr>
          <p:cNvSpPr/>
          <p:nvPr/>
        </p:nvSpPr>
        <p:spPr>
          <a:xfrm>
            <a:off x="5928591" y="2051528"/>
            <a:ext cx="1906861" cy="2288178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2452;p41">
            <a:extLst>
              <a:ext uri="{FF2B5EF4-FFF2-40B4-BE49-F238E27FC236}">
                <a16:creationId xmlns:a16="http://schemas.microsoft.com/office/drawing/2014/main" id="{3C8182A4-014B-4757-937F-85ACBE69AA93}"/>
              </a:ext>
            </a:extLst>
          </p:cNvPr>
          <p:cNvCxnSpPr>
            <a:cxnSpLocks/>
          </p:cNvCxnSpPr>
          <p:nvPr/>
        </p:nvCxnSpPr>
        <p:spPr>
          <a:xfrm>
            <a:off x="6889961" y="1789628"/>
            <a:ext cx="0" cy="261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2455;p41">
            <a:extLst>
              <a:ext uri="{FF2B5EF4-FFF2-40B4-BE49-F238E27FC236}">
                <a16:creationId xmlns:a16="http://schemas.microsoft.com/office/drawing/2014/main" id="{D69F3B9B-5B82-45FB-9A08-B2AC6DB3F34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655115" y="2208941"/>
            <a:ext cx="18279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Base de données.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Classes PHP.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 err="1"/>
              <a:t>Back-end</a:t>
            </a:r>
            <a:r>
              <a:rPr lang="fr-FR" dirty="0"/>
              <a:t> cours.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Raccord </a:t>
            </a:r>
            <a:r>
              <a:rPr lang="fr-FR" dirty="0" err="1"/>
              <a:t>back-end</a:t>
            </a:r>
            <a:r>
              <a:rPr lang="fr-FR" dirty="0"/>
              <a:t> cours et parse des cours.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Controller cours.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Effet slides front.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Forum.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Suppression de compte.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QCM.</a:t>
            </a:r>
          </a:p>
        </p:txBody>
      </p:sp>
      <p:sp>
        <p:nvSpPr>
          <p:cNvPr id="56" name="Google Shape;2444;p41">
            <a:extLst>
              <a:ext uri="{FF2B5EF4-FFF2-40B4-BE49-F238E27FC236}">
                <a16:creationId xmlns:a16="http://schemas.microsoft.com/office/drawing/2014/main" id="{CC886D2F-533B-4D07-BF25-C23FC8F591E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63716" y="1032484"/>
            <a:ext cx="1629800" cy="79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0000"/>
                  </a:schemeClr>
                </a:solidFill>
              </a:rPr>
              <a:t>Yann</a:t>
            </a:r>
            <a:endParaRPr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57" name="Google Shape;2444;p41">
            <a:extLst>
              <a:ext uri="{FF2B5EF4-FFF2-40B4-BE49-F238E27FC236}">
                <a16:creationId xmlns:a16="http://schemas.microsoft.com/office/drawing/2014/main" id="{7EE1C783-FA77-4A87-86F8-9AC83CE1C0B0}"/>
              </a:ext>
            </a:extLst>
          </p:cNvPr>
          <p:cNvSpPr txBox="1">
            <a:spLocks/>
          </p:cNvSpPr>
          <p:nvPr/>
        </p:nvSpPr>
        <p:spPr>
          <a:xfrm>
            <a:off x="3714349" y="1028661"/>
            <a:ext cx="16298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fr-FR" dirty="0" err="1">
                <a:solidFill>
                  <a:schemeClr val="bg1">
                    <a:lumMod val="90000"/>
                  </a:schemeClr>
                </a:solidFill>
              </a:rPr>
              <a:t>matthieu</a:t>
            </a:r>
            <a:endParaRPr lang="fr-FR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58" name="Google Shape;2444;p41">
            <a:extLst>
              <a:ext uri="{FF2B5EF4-FFF2-40B4-BE49-F238E27FC236}">
                <a16:creationId xmlns:a16="http://schemas.microsoft.com/office/drawing/2014/main" id="{6D52118E-AABF-4CBE-BBA4-7F182A1EBEB0}"/>
              </a:ext>
            </a:extLst>
          </p:cNvPr>
          <p:cNvSpPr txBox="1">
            <a:spLocks/>
          </p:cNvSpPr>
          <p:nvPr/>
        </p:nvSpPr>
        <p:spPr>
          <a:xfrm>
            <a:off x="6006508" y="1027044"/>
            <a:ext cx="1766905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fr-FR" dirty="0" err="1">
                <a:solidFill>
                  <a:schemeClr val="bg1">
                    <a:lumMod val="90000"/>
                  </a:schemeClr>
                </a:solidFill>
              </a:rPr>
              <a:t>wassim</a:t>
            </a:r>
            <a:endParaRPr lang="fr-FR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60" name="Google Shape;2455;p41">
            <a:extLst>
              <a:ext uri="{FF2B5EF4-FFF2-40B4-BE49-F238E27FC236}">
                <a16:creationId xmlns:a16="http://schemas.microsoft.com/office/drawing/2014/main" id="{67D3A527-F4C9-4043-B3CA-CD6C943241C4}"/>
              </a:ext>
            </a:extLst>
          </p:cNvPr>
          <p:cNvSpPr txBox="1">
            <a:spLocks/>
          </p:cNvSpPr>
          <p:nvPr/>
        </p:nvSpPr>
        <p:spPr>
          <a:xfrm>
            <a:off x="5915587" y="2190766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171450" indent="-171450">
              <a:buFontTx/>
              <a:buChar char="-"/>
            </a:pPr>
            <a:r>
              <a:rPr lang="fr-FR" dirty="0"/>
              <a:t>Controller recommandation.</a:t>
            </a:r>
          </a:p>
          <a:p>
            <a:pPr marL="171450" indent="-171450">
              <a:buFontTx/>
              <a:buChar char="-"/>
            </a:pPr>
            <a:r>
              <a:rPr lang="fr-FR" dirty="0"/>
              <a:t>Controller résultat.</a:t>
            </a:r>
          </a:p>
          <a:p>
            <a:pPr marL="171450" indent="-171450">
              <a:buFontTx/>
              <a:buChar char="-"/>
            </a:pPr>
            <a:r>
              <a:rPr lang="fr-FR" dirty="0"/>
              <a:t>Base de données.</a:t>
            </a:r>
          </a:p>
          <a:p>
            <a:pPr marL="171450" indent="-171450">
              <a:buFontTx/>
              <a:buChar char="-"/>
            </a:pPr>
            <a:r>
              <a:rPr lang="fr-FR" dirty="0"/>
              <a:t>Classes PHP.</a:t>
            </a:r>
          </a:p>
          <a:p>
            <a:pPr marL="171450" indent="-171450">
              <a:buFontTx/>
              <a:buChar char="-"/>
            </a:pPr>
            <a:r>
              <a:rPr lang="fr-FR" dirty="0"/>
              <a:t>Forum.</a:t>
            </a:r>
          </a:p>
          <a:p>
            <a:pPr marL="171450" indent="-171450">
              <a:buFontTx/>
              <a:buChar char="-"/>
            </a:pPr>
            <a:r>
              <a:rPr lang="fr-FR" dirty="0"/>
              <a:t>Compte.</a:t>
            </a:r>
          </a:p>
          <a:p>
            <a:pPr marL="171450" indent="-171450">
              <a:buFontTx/>
              <a:buChar char="-"/>
            </a:pPr>
            <a:r>
              <a:rPr lang="fr-FR" dirty="0"/>
              <a:t>Routeur.</a:t>
            </a:r>
          </a:p>
          <a:p>
            <a:pPr marL="171450" indent="-171450">
              <a:buFontTx/>
              <a:buChar char="-"/>
            </a:pPr>
            <a:r>
              <a:rPr lang="fr-FR" dirty="0"/>
              <a:t>QCM.</a:t>
            </a:r>
          </a:p>
          <a:p>
            <a:pPr marL="171450" indent="-171450">
              <a:buFontTx/>
              <a:buChar char="-"/>
            </a:pPr>
            <a:r>
              <a:rPr lang="fr-FR" dirty="0"/>
              <a:t>Template de plusieurs classes.</a:t>
            </a:r>
          </a:p>
        </p:txBody>
      </p:sp>
      <p:cxnSp>
        <p:nvCxnSpPr>
          <p:cNvPr id="24" name="Google Shape;2452;p41">
            <a:extLst>
              <a:ext uri="{FF2B5EF4-FFF2-40B4-BE49-F238E27FC236}">
                <a16:creationId xmlns:a16="http://schemas.microsoft.com/office/drawing/2014/main" id="{0A679AD7-32B2-4545-80CA-F6F2DDD30611}"/>
              </a:ext>
            </a:extLst>
          </p:cNvPr>
          <p:cNvCxnSpPr>
            <a:cxnSpLocks/>
          </p:cNvCxnSpPr>
          <p:nvPr/>
        </p:nvCxnSpPr>
        <p:spPr>
          <a:xfrm>
            <a:off x="4500485" y="1803276"/>
            <a:ext cx="0" cy="261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6188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1718428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SECTION </a:t>
            </a:r>
            <a:endParaRPr/>
          </a:p>
        </p:txBody>
      </p:sp>
      <p:sp>
        <p:nvSpPr>
          <p:cNvPr id="699" name="Google Shape;699;p31"/>
          <p:cNvSpPr txBox="1">
            <a:spLocks noGrp="1"/>
          </p:cNvSpPr>
          <p:nvPr>
            <p:ph type="subTitle" idx="1"/>
          </p:nvPr>
        </p:nvSpPr>
        <p:spPr>
          <a:xfrm>
            <a:off x="1151128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704" name="Google Shape;704;p31"/>
          <p:cNvSpPr/>
          <p:nvPr/>
        </p:nvSpPr>
        <p:spPr>
          <a:xfrm>
            <a:off x="4931877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49386" y="318472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A7BEB-3C47-43EC-9423-05977334FC7C}"/>
              </a:ext>
            </a:extLst>
          </p:cNvPr>
          <p:cNvSpPr/>
          <p:nvPr/>
        </p:nvSpPr>
        <p:spPr>
          <a:xfrm>
            <a:off x="100117" y="120140"/>
            <a:ext cx="4223824" cy="44620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F25FDF15-0481-479E-B20F-9DFCA930C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578" y="1073667"/>
            <a:ext cx="1931900" cy="3143004"/>
          </a:xfrm>
          <a:prstGeom prst="rect">
            <a:avLst/>
          </a:prstGeom>
        </p:spPr>
      </p:pic>
      <p:sp>
        <p:nvSpPr>
          <p:cNvPr id="104" name="Google Shape;431;p28">
            <a:extLst>
              <a:ext uri="{FF2B5EF4-FFF2-40B4-BE49-F238E27FC236}">
                <a16:creationId xmlns:a16="http://schemas.microsoft.com/office/drawing/2014/main" id="{57FD2AD6-B1D1-4CC7-A266-B838C69299FE}"/>
              </a:ext>
            </a:extLst>
          </p:cNvPr>
          <p:cNvSpPr txBox="1">
            <a:spLocks/>
          </p:cNvSpPr>
          <p:nvPr/>
        </p:nvSpPr>
        <p:spPr>
          <a:xfrm>
            <a:off x="4454720" y="3763725"/>
            <a:ext cx="3206096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ARCHITECTURE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ET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GESTION</a:t>
            </a:r>
          </a:p>
        </p:txBody>
      </p:sp>
      <p:sp>
        <p:nvSpPr>
          <p:cNvPr id="105" name="Google Shape;431;p28">
            <a:extLst>
              <a:ext uri="{FF2B5EF4-FFF2-40B4-BE49-F238E27FC236}">
                <a16:creationId xmlns:a16="http://schemas.microsoft.com/office/drawing/2014/main" id="{1E58A69E-5AAB-47AC-ADC2-E9A100A0E41F}"/>
              </a:ext>
            </a:extLst>
          </p:cNvPr>
          <p:cNvSpPr txBox="1">
            <a:spLocks/>
          </p:cNvSpPr>
          <p:nvPr/>
        </p:nvSpPr>
        <p:spPr>
          <a:xfrm>
            <a:off x="4729882" y="257175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algn="l"/>
            <a:r>
              <a:rPr lang="fr-FR" sz="7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02</a:t>
            </a:r>
          </a:p>
        </p:txBody>
      </p:sp>
      <p:sp>
        <p:nvSpPr>
          <p:cNvPr id="106" name="Google Shape;431;p28">
            <a:extLst>
              <a:ext uri="{FF2B5EF4-FFF2-40B4-BE49-F238E27FC236}">
                <a16:creationId xmlns:a16="http://schemas.microsoft.com/office/drawing/2014/main" id="{5182C252-00AF-484D-87C4-F6323898580A}"/>
              </a:ext>
            </a:extLst>
          </p:cNvPr>
          <p:cNvSpPr txBox="1">
            <a:spLocks/>
          </p:cNvSpPr>
          <p:nvPr/>
        </p:nvSpPr>
        <p:spPr>
          <a:xfrm>
            <a:off x="4820061" y="257175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algn="l"/>
            <a:r>
              <a:rPr lang="fr-FR" sz="720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744487512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467</Words>
  <Application>Microsoft Office PowerPoint</Application>
  <PresentationFormat>Affichage à l'écran (16:9)</PresentationFormat>
  <Paragraphs>138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6" baseType="lpstr">
      <vt:lpstr>Unica One</vt:lpstr>
      <vt:lpstr>Abel</vt:lpstr>
      <vt:lpstr>Josefin Slab Thin</vt:lpstr>
      <vt:lpstr>Staatliches</vt:lpstr>
      <vt:lpstr>Josefin Slab</vt:lpstr>
      <vt:lpstr>Josefin Sans</vt:lpstr>
      <vt:lpstr>Anaheim</vt:lpstr>
      <vt:lpstr>Arial</vt:lpstr>
      <vt:lpstr>Anton</vt:lpstr>
      <vt:lpstr>Source Code Pro ExtraLight</vt:lpstr>
      <vt:lpstr>Economy Thesis by Slidesgo</vt:lpstr>
      <vt:lpstr>Développement d’application web</vt:lpstr>
      <vt:lpstr>Présentation PowerPoint</vt:lpstr>
      <vt:lpstr>01 Organisation</vt:lpstr>
      <vt:lpstr>01. SECTION </vt:lpstr>
      <vt:lpstr>SCRUM MASter</vt:lpstr>
      <vt:lpstr>Présentation PowerPoint</vt:lpstr>
      <vt:lpstr>SCRUM</vt:lpstr>
      <vt:lpstr>SCRUM</vt:lpstr>
      <vt:lpstr>01. SECTION </vt:lpstr>
      <vt:lpstr>MODèle mvc</vt:lpstr>
      <vt:lpstr>Base de donnees</vt:lpstr>
      <vt:lpstr>01. SECTION </vt:lpstr>
      <vt:lpstr>étudiant</vt:lpstr>
      <vt:lpstr>admin/enseignant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d’application web</dc:title>
  <dc:creator>Camille Dardoize</dc:creator>
  <cp:lastModifiedBy>Camille Dardoize</cp:lastModifiedBy>
  <cp:revision>14</cp:revision>
  <dcterms:modified xsi:type="dcterms:W3CDTF">2021-05-10T08:13:11Z</dcterms:modified>
</cp:coreProperties>
</file>