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18288000" cy="10287000"/>
  <p:notesSz cx="6858000" cy="9144000"/>
  <p:embeddedFontLst>
    <p:embeddedFont>
      <p:font typeface="DM Sans Bold" charset="1" panose="00000000000000000000"/>
      <p:regular r:id="rId46"/>
    </p:embeddedFont>
    <p:embeddedFont>
      <p:font typeface="Open Sans Light" charset="1" panose="020B0306030504020204"/>
      <p:regular r:id="rId47"/>
    </p:embeddedFont>
    <p:embeddedFont>
      <p:font typeface="Open Sans Bold" charset="1" panose="020B0806030504020204"/>
      <p:regular r:id="rId48"/>
    </p:embeddedFont>
    <p:embeddedFont>
      <p:font typeface="Open Sans" charset="1" panose="020B0606030504020204"/>
      <p:regular r:id="rId49"/>
    </p:embeddedFont>
    <p:embeddedFont>
      <p:font typeface="Open Sans Extra Bold" charset="1" panose="020B0906030804020204"/>
      <p:regular r:id="rId50"/>
    </p:embeddedFont>
    <p:embeddedFont>
      <p:font typeface="DM Sans" charset="1" panose="00000000000000000000"/>
      <p:regular r:id="rId5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fonts/font46.fntdata" Type="http://schemas.openxmlformats.org/officeDocument/2006/relationships/font"/><Relationship Id="rId47" Target="fonts/font47.fntdata" Type="http://schemas.openxmlformats.org/officeDocument/2006/relationships/font"/><Relationship Id="rId48" Target="fonts/font48.fntdata" Type="http://schemas.openxmlformats.org/officeDocument/2006/relationships/font"/><Relationship Id="rId49" Target="fonts/font49.fntdata" Type="http://schemas.openxmlformats.org/officeDocument/2006/relationships/font"/><Relationship Id="rId5" Target="tableStyles.xml" Type="http://schemas.openxmlformats.org/officeDocument/2006/relationships/tableStyles"/><Relationship Id="rId50" Target="fonts/font50.fntdata" Type="http://schemas.openxmlformats.org/officeDocument/2006/relationships/font"/><Relationship Id="rId51" Target="fonts/font51.fntdata" Type="http://schemas.openxmlformats.org/officeDocument/2006/relationships/font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3.png" Type="http://schemas.openxmlformats.org/officeDocument/2006/relationships/image"/><Relationship Id="rId3" Target="../media/image2.png" Type="http://schemas.openxmlformats.org/officeDocument/2006/relationships/image"/><Relationship Id="rId30" Target="../media/image34.svg" Type="http://schemas.openxmlformats.org/officeDocument/2006/relationships/image"/><Relationship Id="rId31" Target="../media/image35.png" Type="http://schemas.openxmlformats.org/officeDocument/2006/relationships/image"/><Relationship Id="rId32" Target="../media/image36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7.png" Type="http://schemas.openxmlformats.org/officeDocument/2006/relationships/image"/><Relationship Id="rId3" Target="../media/image2.png" Type="http://schemas.openxmlformats.org/officeDocument/2006/relationships/image"/><Relationship Id="rId30" Target="../media/image38.png" Type="http://schemas.openxmlformats.org/officeDocument/2006/relationships/image"/><Relationship Id="rId31" Target="../media/image39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40.png" Type="http://schemas.openxmlformats.org/officeDocument/2006/relationships/image"/><Relationship Id="rId3" Target="../media/image2.png" Type="http://schemas.openxmlformats.org/officeDocument/2006/relationships/image"/><Relationship Id="rId30" Target="../media/image41.png" Type="http://schemas.openxmlformats.org/officeDocument/2006/relationships/image"/><Relationship Id="rId31" Target="../media/image4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43.png" Type="http://schemas.openxmlformats.org/officeDocument/2006/relationships/image"/><Relationship Id="rId3" Target="../media/image2.png" Type="http://schemas.openxmlformats.org/officeDocument/2006/relationships/image"/><Relationship Id="rId30" Target="../media/image44.svg" Type="http://schemas.openxmlformats.org/officeDocument/2006/relationships/image"/><Relationship Id="rId31" Target="../media/image42.png" Type="http://schemas.openxmlformats.org/officeDocument/2006/relationships/image"/><Relationship Id="rId32" Target="../media/image45.png" Type="http://schemas.openxmlformats.org/officeDocument/2006/relationships/image"/><Relationship Id="rId33" Target="../media/image46.svg" Type="http://schemas.openxmlformats.org/officeDocument/2006/relationships/image"/><Relationship Id="rId34" Target="../media/image47.png" Type="http://schemas.openxmlformats.org/officeDocument/2006/relationships/image"/><Relationship Id="rId35" Target="../media/image48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42.png" Type="http://schemas.openxmlformats.org/officeDocument/2006/relationships/image"/><Relationship Id="rId3" Target="../media/image2.png" Type="http://schemas.openxmlformats.org/officeDocument/2006/relationships/image"/><Relationship Id="rId30" Target="../media/image47.png" Type="http://schemas.openxmlformats.org/officeDocument/2006/relationships/image"/><Relationship Id="rId31" Target="../media/image48.svg" Type="http://schemas.openxmlformats.org/officeDocument/2006/relationships/image"/><Relationship Id="rId32" Target="../media/image49.png" Type="http://schemas.openxmlformats.org/officeDocument/2006/relationships/image"/><Relationship Id="rId33" Target="../media/image50.svg" Type="http://schemas.openxmlformats.org/officeDocument/2006/relationships/image"/><Relationship Id="rId34" Target="../media/image51.png" Type="http://schemas.openxmlformats.org/officeDocument/2006/relationships/image"/><Relationship Id="rId35" Target="../media/image52.svg" Type="http://schemas.openxmlformats.org/officeDocument/2006/relationships/image"/><Relationship Id="rId36" Target="../media/image53.png" Type="http://schemas.openxmlformats.org/officeDocument/2006/relationships/image"/><Relationship Id="rId37" Target="../media/image54.svg" Type="http://schemas.openxmlformats.org/officeDocument/2006/relationships/image"/><Relationship Id="rId38" Target="../media/image55.png" Type="http://schemas.openxmlformats.org/officeDocument/2006/relationships/image"/><Relationship Id="rId39" Target="../media/image56.svg" Type="http://schemas.openxmlformats.org/officeDocument/2006/relationships/image"/><Relationship Id="rId4" Target="../media/image3.svg" Type="http://schemas.openxmlformats.org/officeDocument/2006/relationships/image"/><Relationship Id="rId40" Target="../media/image57.png" Type="http://schemas.openxmlformats.org/officeDocument/2006/relationships/image"/><Relationship Id="rId41" Target="../media/image58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47.png" Type="http://schemas.openxmlformats.org/officeDocument/2006/relationships/image"/><Relationship Id="rId3" Target="../media/image2.png" Type="http://schemas.openxmlformats.org/officeDocument/2006/relationships/image"/><Relationship Id="rId30" Target="../media/image48.svg" Type="http://schemas.openxmlformats.org/officeDocument/2006/relationships/image"/><Relationship Id="rId31" Target="../media/image49.png" Type="http://schemas.openxmlformats.org/officeDocument/2006/relationships/image"/><Relationship Id="rId32" Target="../media/image50.svg" Type="http://schemas.openxmlformats.org/officeDocument/2006/relationships/image"/><Relationship Id="rId33" Target="../media/image59.png" Type="http://schemas.openxmlformats.org/officeDocument/2006/relationships/image"/><Relationship Id="rId34" Target="../media/image60.svg" Type="http://schemas.openxmlformats.org/officeDocument/2006/relationships/image"/><Relationship Id="rId35" Target="../media/image61.png" Type="http://schemas.openxmlformats.org/officeDocument/2006/relationships/image"/><Relationship Id="rId36" Target="../media/image62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63.png" Type="http://schemas.openxmlformats.org/officeDocument/2006/relationships/image"/><Relationship Id="rId3" Target="../media/image2.png" Type="http://schemas.openxmlformats.org/officeDocument/2006/relationships/image"/><Relationship Id="rId30" Target="../media/image64.png" Type="http://schemas.openxmlformats.org/officeDocument/2006/relationships/image"/><Relationship Id="rId31" Target="../media/image65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6.jpeg" Type="http://schemas.openxmlformats.org/officeDocument/2006/relationships/image"/><Relationship Id="rId3" Target="../media/VAGVEBjYbuY.mp4" Type="http://schemas.openxmlformats.org/officeDocument/2006/relationships/video"/><Relationship Id="rId4" Target="../media/VAGVEBjYbuY.mp4" Type="http://schemas.microsoft.com/office/2007/relationships/media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67.png" Type="http://schemas.openxmlformats.org/officeDocument/2006/relationships/image"/><Relationship Id="rId3" Target="../media/image2.png" Type="http://schemas.openxmlformats.org/officeDocument/2006/relationships/image"/><Relationship Id="rId30" Target="../media/image68.svg" Type="http://schemas.openxmlformats.org/officeDocument/2006/relationships/image"/><Relationship Id="rId31" Target="../media/image69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16.png" Type="http://schemas.openxmlformats.org/officeDocument/2006/relationships/image"/><Relationship Id="rId14" Target="../media/image17.svg" Type="http://schemas.openxmlformats.org/officeDocument/2006/relationships/image"/><Relationship Id="rId15" Target="../media/image18.png" Type="http://schemas.openxmlformats.org/officeDocument/2006/relationships/image"/><Relationship Id="rId16" Target="../media/image19.svg" Type="http://schemas.openxmlformats.org/officeDocument/2006/relationships/image"/><Relationship Id="rId17" Target="../media/image20.png" Type="http://schemas.openxmlformats.org/officeDocument/2006/relationships/image"/><Relationship Id="rId18" Target="../media/image21.svg" Type="http://schemas.openxmlformats.org/officeDocument/2006/relationships/image"/><Relationship Id="rId19" Target="../media/image22.png" Type="http://schemas.openxmlformats.org/officeDocument/2006/relationships/image"/><Relationship Id="rId2" Target="../media/image1.png" Type="http://schemas.openxmlformats.org/officeDocument/2006/relationships/image"/><Relationship Id="rId20" Target="../media/image23.svg" Type="http://schemas.openxmlformats.org/officeDocument/2006/relationships/image"/><Relationship Id="rId21" Target="../media/image24.png" Type="http://schemas.openxmlformats.org/officeDocument/2006/relationships/image"/><Relationship Id="rId22" Target="../media/image25.svg" Type="http://schemas.openxmlformats.org/officeDocument/2006/relationships/image"/><Relationship Id="rId23" Target="../media/image26.png" Type="http://schemas.openxmlformats.org/officeDocument/2006/relationships/image"/><Relationship Id="rId24" Target="../media/image27.svg" Type="http://schemas.openxmlformats.org/officeDocument/2006/relationships/image"/><Relationship Id="rId25" Target="../media/image28.png" Type="http://schemas.openxmlformats.org/officeDocument/2006/relationships/image"/><Relationship Id="rId26" Target="../media/image29.sv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svg" Type="http://schemas.openxmlformats.org/officeDocument/2006/relationships/image"/><Relationship Id="rId3" Target="../media/image4.png" Type="http://schemas.openxmlformats.org/officeDocument/2006/relationships/image"/><Relationship Id="rId30" Target="../media/image70.png" Type="http://schemas.openxmlformats.org/officeDocument/2006/relationships/image"/><Relationship Id="rId31" Target="../media/image71.svg" Type="http://schemas.openxmlformats.org/officeDocument/2006/relationships/image"/><Relationship Id="rId32" Target="../media/image72.png" Type="http://schemas.openxmlformats.org/officeDocument/2006/relationships/image"/><Relationship Id="rId33" Target="../media/image73.sv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6.png" Type="http://schemas.openxmlformats.org/officeDocument/2006/relationships/image"/><Relationship Id="rId14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6.png" Type="http://schemas.openxmlformats.org/officeDocument/2006/relationships/image"/><Relationship Id="rId14" Target="../media/image27.svg" Type="http://schemas.openxmlformats.org/officeDocument/2006/relationships/image"/><Relationship Id="rId15" Target="../media/image72.png" Type="http://schemas.openxmlformats.org/officeDocument/2006/relationships/image"/><Relationship Id="rId16" Target="../media/image73.svg" Type="http://schemas.openxmlformats.org/officeDocument/2006/relationships/image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16.png" Type="http://schemas.openxmlformats.org/officeDocument/2006/relationships/image"/><Relationship Id="rId14" Target="../media/image17.svg" Type="http://schemas.openxmlformats.org/officeDocument/2006/relationships/image"/><Relationship Id="rId15" Target="../media/image18.png" Type="http://schemas.openxmlformats.org/officeDocument/2006/relationships/image"/><Relationship Id="rId16" Target="../media/image19.svg" Type="http://schemas.openxmlformats.org/officeDocument/2006/relationships/image"/><Relationship Id="rId17" Target="../media/image20.png" Type="http://schemas.openxmlformats.org/officeDocument/2006/relationships/image"/><Relationship Id="rId18" Target="../media/image21.svg" Type="http://schemas.openxmlformats.org/officeDocument/2006/relationships/image"/><Relationship Id="rId19" Target="../media/image22.png" Type="http://schemas.openxmlformats.org/officeDocument/2006/relationships/image"/><Relationship Id="rId2" Target="../media/image1.png" Type="http://schemas.openxmlformats.org/officeDocument/2006/relationships/image"/><Relationship Id="rId20" Target="../media/image23.svg" Type="http://schemas.openxmlformats.org/officeDocument/2006/relationships/image"/><Relationship Id="rId21" Target="../media/image24.png" Type="http://schemas.openxmlformats.org/officeDocument/2006/relationships/image"/><Relationship Id="rId22" Target="../media/image25.svg" Type="http://schemas.openxmlformats.org/officeDocument/2006/relationships/image"/><Relationship Id="rId23" Target="../media/image26.png" Type="http://schemas.openxmlformats.org/officeDocument/2006/relationships/image"/><Relationship Id="rId24" Target="../media/image27.svg" Type="http://schemas.openxmlformats.org/officeDocument/2006/relationships/image"/><Relationship Id="rId25" Target="../media/image28.png" Type="http://schemas.openxmlformats.org/officeDocument/2006/relationships/image"/><Relationship Id="rId26" Target="../media/image29.svg" Type="http://schemas.openxmlformats.org/officeDocument/2006/relationships/image"/><Relationship Id="rId27" Target="../media/image74.png" Type="http://schemas.openxmlformats.org/officeDocument/2006/relationships/image"/><Relationship Id="rId28" Target="../media/image75.svg" Type="http://schemas.openxmlformats.org/officeDocument/2006/relationships/image"/><Relationship Id="rId29" Target="../media/image76.png" Type="http://schemas.openxmlformats.org/officeDocument/2006/relationships/image"/><Relationship Id="rId3" Target="../media/image4.png" Type="http://schemas.openxmlformats.org/officeDocument/2006/relationships/image"/><Relationship Id="rId30" Target="../media/image72.png" Type="http://schemas.openxmlformats.org/officeDocument/2006/relationships/image"/><Relationship Id="rId31" Target="../media/image73.sv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16.png" Type="http://schemas.openxmlformats.org/officeDocument/2006/relationships/image"/><Relationship Id="rId14" Target="../media/image17.svg" Type="http://schemas.openxmlformats.org/officeDocument/2006/relationships/image"/><Relationship Id="rId15" Target="../media/image18.png" Type="http://schemas.openxmlformats.org/officeDocument/2006/relationships/image"/><Relationship Id="rId16" Target="../media/image19.svg" Type="http://schemas.openxmlformats.org/officeDocument/2006/relationships/image"/><Relationship Id="rId17" Target="../media/image20.png" Type="http://schemas.openxmlformats.org/officeDocument/2006/relationships/image"/><Relationship Id="rId18" Target="../media/image21.svg" Type="http://schemas.openxmlformats.org/officeDocument/2006/relationships/image"/><Relationship Id="rId19" Target="../media/image22.png" Type="http://schemas.openxmlformats.org/officeDocument/2006/relationships/image"/><Relationship Id="rId2" Target="../media/image1.png" Type="http://schemas.openxmlformats.org/officeDocument/2006/relationships/image"/><Relationship Id="rId20" Target="../media/image23.svg" Type="http://schemas.openxmlformats.org/officeDocument/2006/relationships/image"/><Relationship Id="rId21" Target="../media/image24.png" Type="http://schemas.openxmlformats.org/officeDocument/2006/relationships/image"/><Relationship Id="rId22" Target="../media/image25.svg" Type="http://schemas.openxmlformats.org/officeDocument/2006/relationships/image"/><Relationship Id="rId23" Target="../media/image26.png" Type="http://schemas.openxmlformats.org/officeDocument/2006/relationships/image"/><Relationship Id="rId24" Target="../media/image27.svg" Type="http://schemas.openxmlformats.org/officeDocument/2006/relationships/image"/><Relationship Id="rId25" Target="../media/image28.png" Type="http://schemas.openxmlformats.org/officeDocument/2006/relationships/image"/><Relationship Id="rId26" Target="../media/image29.svg" Type="http://schemas.openxmlformats.org/officeDocument/2006/relationships/image"/><Relationship Id="rId27" Target="../media/image74.png" Type="http://schemas.openxmlformats.org/officeDocument/2006/relationships/image"/><Relationship Id="rId28" Target="../media/image75.svg" Type="http://schemas.openxmlformats.org/officeDocument/2006/relationships/image"/><Relationship Id="rId29" Target="../media/image72.png" Type="http://schemas.openxmlformats.org/officeDocument/2006/relationships/image"/><Relationship Id="rId3" Target="../media/image4.png" Type="http://schemas.openxmlformats.org/officeDocument/2006/relationships/image"/><Relationship Id="rId30" Target="../media/image73.svg" Type="http://schemas.openxmlformats.org/officeDocument/2006/relationships/image"/><Relationship Id="rId31" Target="../media/image64.png" Type="http://schemas.openxmlformats.org/officeDocument/2006/relationships/image"/><Relationship Id="rId32" Target="../media/image65.sv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16.png" Type="http://schemas.openxmlformats.org/officeDocument/2006/relationships/image"/><Relationship Id="rId14" Target="../media/image17.svg" Type="http://schemas.openxmlformats.org/officeDocument/2006/relationships/image"/><Relationship Id="rId15" Target="../media/image18.png" Type="http://schemas.openxmlformats.org/officeDocument/2006/relationships/image"/><Relationship Id="rId16" Target="../media/image19.svg" Type="http://schemas.openxmlformats.org/officeDocument/2006/relationships/image"/><Relationship Id="rId17" Target="../media/image20.png" Type="http://schemas.openxmlformats.org/officeDocument/2006/relationships/image"/><Relationship Id="rId18" Target="../media/image21.svg" Type="http://schemas.openxmlformats.org/officeDocument/2006/relationships/image"/><Relationship Id="rId19" Target="../media/image22.png" Type="http://schemas.openxmlformats.org/officeDocument/2006/relationships/image"/><Relationship Id="rId2" Target="../media/image1.png" Type="http://schemas.openxmlformats.org/officeDocument/2006/relationships/image"/><Relationship Id="rId20" Target="../media/image23.svg" Type="http://schemas.openxmlformats.org/officeDocument/2006/relationships/image"/><Relationship Id="rId21" Target="../media/image24.png" Type="http://schemas.openxmlformats.org/officeDocument/2006/relationships/image"/><Relationship Id="rId22" Target="../media/image25.svg" Type="http://schemas.openxmlformats.org/officeDocument/2006/relationships/image"/><Relationship Id="rId23" Target="../media/image26.png" Type="http://schemas.openxmlformats.org/officeDocument/2006/relationships/image"/><Relationship Id="rId24" Target="../media/image27.svg" Type="http://schemas.openxmlformats.org/officeDocument/2006/relationships/image"/><Relationship Id="rId25" Target="../media/image28.png" Type="http://schemas.openxmlformats.org/officeDocument/2006/relationships/image"/><Relationship Id="rId26" Target="../media/image29.svg" Type="http://schemas.openxmlformats.org/officeDocument/2006/relationships/image"/><Relationship Id="rId27" Target="../media/image77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78.png" Type="http://schemas.openxmlformats.org/officeDocument/2006/relationships/image"/><Relationship Id="rId3" Target="../media/image2.png" Type="http://schemas.openxmlformats.org/officeDocument/2006/relationships/image"/><Relationship Id="rId30" Target="../media/image7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16.png" Type="http://schemas.openxmlformats.org/officeDocument/2006/relationships/image"/><Relationship Id="rId14" Target="../media/image17.svg" Type="http://schemas.openxmlformats.org/officeDocument/2006/relationships/image"/><Relationship Id="rId15" Target="../media/image18.png" Type="http://schemas.openxmlformats.org/officeDocument/2006/relationships/image"/><Relationship Id="rId16" Target="../media/image19.svg" Type="http://schemas.openxmlformats.org/officeDocument/2006/relationships/image"/><Relationship Id="rId17" Target="../media/image20.png" Type="http://schemas.openxmlformats.org/officeDocument/2006/relationships/image"/><Relationship Id="rId18" Target="../media/image21.svg" Type="http://schemas.openxmlformats.org/officeDocument/2006/relationships/image"/><Relationship Id="rId19" Target="../media/image22.png" Type="http://schemas.openxmlformats.org/officeDocument/2006/relationships/image"/><Relationship Id="rId2" Target="../media/image1.png" Type="http://schemas.openxmlformats.org/officeDocument/2006/relationships/image"/><Relationship Id="rId20" Target="../media/image23.svg" Type="http://schemas.openxmlformats.org/officeDocument/2006/relationships/image"/><Relationship Id="rId21" Target="../media/image24.png" Type="http://schemas.openxmlformats.org/officeDocument/2006/relationships/image"/><Relationship Id="rId22" Target="../media/image25.svg" Type="http://schemas.openxmlformats.org/officeDocument/2006/relationships/image"/><Relationship Id="rId23" Target="../media/image26.png" Type="http://schemas.openxmlformats.org/officeDocument/2006/relationships/image"/><Relationship Id="rId24" Target="../media/image27.svg" Type="http://schemas.openxmlformats.org/officeDocument/2006/relationships/image"/><Relationship Id="rId25" Target="../media/image28.png" Type="http://schemas.openxmlformats.org/officeDocument/2006/relationships/image"/><Relationship Id="rId26" Target="../media/image29.svg" Type="http://schemas.openxmlformats.org/officeDocument/2006/relationships/image"/><Relationship Id="rId27" Target="../media/image78.png" Type="http://schemas.openxmlformats.org/officeDocument/2006/relationships/image"/><Relationship Id="rId28" Target="../media/image79.sv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16.png" Type="http://schemas.openxmlformats.org/officeDocument/2006/relationships/image"/><Relationship Id="rId14" Target="../media/image17.svg" Type="http://schemas.openxmlformats.org/officeDocument/2006/relationships/image"/><Relationship Id="rId15" Target="../media/image18.png" Type="http://schemas.openxmlformats.org/officeDocument/2006/relationships/image"/><Relationship Id="rId16" Target="../media/image19.svg" Type="http://schemas.openxmlformats.org/officeDocument/2006/relationships/image"/><Relationship Id="rId17" Target="../media/image20.png" Type="http://schemas.openxmlformats.org/officeDocument/2006/relationships/image"/><Relationship Id="rId18" Target="../media/image21.svg" Type="http://schemas.openxmlformats.org/officeDocument/2006/relationships/image"/><Relationship Id="rId19" Target="../media/image22.png" Type="http://schemas.openxmlformats.org/officeDocument/2006/relationships/image"/><Relationship Id="rId2" Target="../media/image1.png" Type="http://schemas.openxmlformats.org/officeDocument/2006/relationships/image"/><Relationship Id="rId20" Target="../media/image23.svg" Type="http://schemas.openxmlformats.org/officeDocument/2006/relationships/image"/><Relationship Id="rId21" Target="../media/image24.png" Type="http://schemas.openxmlformats.org/officeDocument/2006/relationships/image"/><Relationship Id="rId22" Target="../media/image25.svg" Type="http://schemas.openxmlformats.org/officeDocument/2006/relationships/image"/><Relationship Id="rId23" Target="../media/image26.png" Type="http://schemas.openxmlformats.org/officeDocument/2006/relationships/image"/><Relationship Id="rId24" Target="../media/image27.svg" Type="http://schemas.openxmlformats.org/officeDocument/2006/relationships/image"/><Relationship Id="rId25" Target="../media/image28.png" Type="http://schemas.openxmlformats.org/officeDocument/2006/relationships/image"/><Relationship Id="rId26" Target="../media/image29.svg" Type="http://schemas.openxmlformats.org/officeDocument/2006/relationships/image"/><Relationship Id="rId27" Target="../media/image80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20.png" Type="http://schemas.openxmlformats.org/officeDocument/2006/relationships/image"/><Relationship Id="rId18" Target="../media/image21.svg" Type="http://schemas.openxmlformats.org/officeDocument/2006/relationships/image"/><Relationship Id="rId19" Target="../media/image22.png" Type="http://schemas.openxmlformats.org/officeDocument/2006/relationships/image"/><Relationship Id="rId2" Target="../media/image1.png" Type="http://schemas.openxmlformats.org/officeDocument/2006/relationships/image"/><Relationship Id="rId20" Target="../media/image23.svg" Type="http://schemas.openxmlformats.org/officeDocument/2006/relationships/image"/><Relationship Id="rId21" Target="../media/image24.png" Type="http://schemas.openxmlformats.org/officeDocument/2006/relationships/image"/><Relationship Id="rId22" Target="../media/image25.svg" Type="http://schemas.openxmlformats.org/officeDocument/2006/relationships/image"/><Relationship Id="rId23" Target="../media/image26.png" Type="http://schemas.openxmlformats.org/officeDocument/2006/relationships/image"/><Relationship Id="rId24" Target="../media/image27.svg" Type="http://schemas.openxmlformats.org/officeDocument/2006/relationships/image"/><Relationship Id="rId25" Target="../media/image28.png" Type="http://schemas.openxmlformats.org/officeDocument/2006/relationships/image"/><Relationship Id="rId26" Target="../media/image29.svg" Type="http://schemas.openxmlformats.org/officeDocument/2006/relationships/image"/><Relationship Id="rId27" Target="../media/image18.png" Type="http://schemas.openxmlformats.org/officeDocument/2006/relationships/image"/><Relationship Id="rId28" Target="../media/image19.svg" Type="http://schemas.openxmlformats.org/officeDocument/2006/relationships/image"/><Relationship Id="rId29" Target="../media/image61.png" Type="http://schemas.openxmlformats.org/officeDocument/2006/relationships/image"/><Relationship Id="rId3" Target="../media/image2.png" Type="http://schemas.openxmlformats.org/officeDocument/2006/relationships/image"/><Relationship Id="rId30" Target="../media/image62.svg" Type="http://schemas.openxmlformats.org/officeDocument/2006/relationships/image"/><Relationship Id="rId31" Target="../media/image81.png" Type="http://schemas.openxmlformats.org/officeDocument/2006/relationships/image"/><Relationship Id="rId32" Target="../media/image82.svg" Type="http://schemas.openxmlformats.org/officeDocument/2006/relationships/image"/><Relationship Id="rId33" Target="../media/image83.png" Type="http://schemas.openxmlformats.org/officeDocument/2006/relationships/image"/><Relationship Id="rId34" Target="../media/image84.svg" Type="http://schemas.openxmlformats.org/officeDocument/2006/relationships/image"/><Relationship Id="rId35" Target="../media/image85.png" Type="http://schemas.openxmlformats.org/officeDocument/2006/relationships/image"/><Relationship Id="rId36" Target="../media/image86.svg" Type="http://schemas.openxmlformats.org/officeDocument/2006/relationships/image"/><Relationship Id="rId37" Target="../media/image87.png" Type="http://schemas.openxmlformats.org/officeDocument/2006/relationships/image"/><Relationship Id="rId38" Target="../media/image88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16.png" Type="http://schemas.openxmlformats.org/officeDocument/2006/relationships/image"/><Relationship Id="rId14" Target="../media/image17.svg" Type="http://schemas.openxmlformats.org/officeDocument/2006/relationships/image"/><Relationship Id="rId15" Target="../media/image18.png" Type="http://schemas.openxmlformats.org/officeDocument/2006/relationships/image"/><Relationship Id="rId16" Target="../media/image19.svg" Type="http://schemas.openxmlformats.org/officeDocument/2006/relationships/image"/><Relationship Id="rId17" Target="../media/image20.png" Type="http://schemas.openxmlformats.org/officeDocument/2006/relationships/image"/><Relationship Id="rId18" Target="../media/image21.svg" Type="http://schemas.openxmlformats.org/officeDocument/2006/relationships/image"/><Relationship Id="rId19" Target="../media/image22.png" Type="http://schemas.openxmlformats.org/officeDocument/2006/relationships/image"/><Relationship Id="rId2" Target="../media/image1.png" Type="http://schemas.openxmlformats.org/officeDocument/2006/relationships/image"/><Relationship Id="rId20" Target="../media/image23.svg" Type="http://schemas.openxmlformats.org/officeDocument/2006/relationships/image"/><Relationship Id="rId21" Target="../media/image24.png" Type="http://schemas.openxmlformats.org/officeDocument/2006/relationships/image"/><Relationship Id="rId22" Target="../media/image25.svg" Type="http://schemas.openxmlformats.org/officeDocument/2006/relationships/image"/><Relationship Id="rId23" Target="../media/image26.png" Type="http://schemas.openxmlformats.org/officeDocument/2006/relationships/image"/><Relationship Id="rId24" Target="../media/image27.svg" Type="http://schemas.openxmlformats.org/officeDocument/2006/relationships/image"/><Relationship Id="rId25" Target="../media/image28.png" Type="http://schemas.openxmlformats.org/officeDocument/2006/relationships/image"/><Relationship Id="rId26" Target="../media/image29.svg" Type="http://schemas.openxmlformats.org/officeDocument/2006/relationships/image"/><Relationship Id="rId27" Target="../media/image89.jpeg" Type="http://schemas.openxmlformats.org/officeDocument/2006/relationships/image"/><Relationship Id="rId28" Target="../media/VAGVF-3D41Y.mp4" Type="http://schemas.openxmlformats.org/officeDocument/2006/relationships/video"/><Relationship Id="rId29" Target="../media/VAGVF-3D41Y.mp4" Type="http://schemas.microsoft.com/office/2007/relationships/media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2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6.png" Type="http://schemas.openxmlformats.org/officeDocument/2006/relationships/image"/><Relationship Id="rId14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3688802" y="3136543"/>
            <a:ext cx="10910396" cy="320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b="true" sz="12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Linear Regression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365235" y="6624033"/>
            <a:ext cx="10047588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Presented by</a:t>
            </a:r>
          </a:p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FCAI-CU-AI-Community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964889" y="3851227"/>
            <a:ext cx="10358223" cy="348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b="true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But What is the Difference between </a:t>
            </a:r>
            <a:r>
              <a:rPr lang="en-US" b="true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Classification and Regression?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aphicFrame>
        <p:nvGraphicFramePr>
          <p:cNvPr name="Table 16" id="16"/>
          <p:cNvGraphicFramePr>
            <a:graphicFrameLocks noGrp="true"/>
          </p:cNvGraphicFramePr>
          <p:nvPr/>
        </p:nvGraphicFramePr>
        <p:xfrm>
          <a:off x="3642539" y="2788720"/>
          <a:ext cx="11490544" cy="3899075"/>
        </p:xfrm>
        <a:graphic>
          <a:graphicData uri="http://schemas.openxmlformats.org/drawingml/2006/table">
            <a:tbl>
              <a:tblPr/>
              <a:tblGrid>
                <a:gridCol w="3130306"/>
                <a:gridCol w="4530244"/>
                <a:gridCol w="3829995"/>
              </a:tblGrid>
              <a:tr h="126375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AB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AB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AB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AB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Classification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AB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AB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AB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AB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Regression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AB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AB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AB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AB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56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Target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AB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AB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AB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AB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Discrete values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AB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AB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AB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AB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Continuous Values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AB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AB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AB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AB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475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Example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AB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AB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AB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AB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Cat or Dog,</a:t>
                      </a:r>
                      <a:endParaRPr lang="en-US" sz="1100"/>
                    </a:p>
                    <a:p>
                      <a:pPr algn="ctr">
                        <a:lnSpc>
                          <a:spcPts val="3499"/>
                        </a:lnSpc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Spam or Ham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AB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AB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AB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AB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House Prices,</a:t>
                      </a:r>
                      <a:endParaRPr lang="en-US" sz="1100"/>
                    </a:p>
                    <a:p>
                      <a:pPr algn="ctr">
                        <a:lnSpc>
                          <a:spcPts val="3499"/>
                        </a:lnSpc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Score in Exam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AB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AB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AB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AB7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4496490" y="4620190"/>
            <a:ext cx="5830491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b="true" sz="3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It is a Regression Problem</a:t>
            </a:r>
          </a:p>
        </p:txBody>
      </p:sp>
      <p:graphicFrame>
        <p:nvGraphicFramePr>
          <p:cNvPr name="Table 17" id="17"/>
          <p:cNvGraphicFramePr>
            <a:graphicFrameLocks noGrp="true"/>
          </p:cNvGraphicFramePr>
          <p:nvPr/>
        </p:nvGraphicFramePr>
        <p:xfrm>
          <a:off x="13245439" y="2371030"/>
          <a:ext cx="1249333" cy="5862838"/>
        </p:xfrm>
        <a:graphic>
          <a:graphicData uri="http://schemas.openxmlformats.org/drawingml/2006/table">
            <a:tbl>
              <a:tblPr/>
              <a:tblGrid>
                <a:gridCol w="1249333"/>
              </a:tblGrid>
              <a:tr h="15499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price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60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5953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60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5953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8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5956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8" id="18"/>
          <p:cNvSpPr txBox="true"/>
          <p:nvPr/>
        </p:nvSpPr>
        <p:spPr>
          <a:xfrm rot="0">
            <a:off x="3927590" y="5567887"/>
            <a:ext cx="6671072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Because price has continues values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964889" y="4279852"/>
            <a:ext cx="10358223" cy="2623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b="true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So, prepare for meeting our first regression model which is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537956" y="7316838"/>
            <a:ext cx="7600801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b="true" sz="6999">
                <a:solidFill>
                  <a:srgbClr val="8AB7E2"/>
                </a:solidFill>
                <a:latin typeface="DM Sans Bold"/>
                <a:ea typeface="DM Sans Bold"/>
                <a:cs typeface="DM Sans Bold"/>
                <a:sym typeface="DM Sans Bold"/>
              </a:rPr>
              <a:t>Linear Regression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904101" y="3043638"/>
            <a:ext cx="5590278" cy="817578"/>
          </a:xfrm>
          <a:custGeom>
            <a:avLst/>
            <a:gdLst/>
            <a:ahLst/>
            <a:cxnLst/>
            <a:rect r="r" b="b" t="t" l="l"/>
            <a:pathLst>
              <a:path h="817578" w="5590278">
                <a:moveTo>
                  <a:pt x="0" y="0"/>
                </a:moveTo>
                <a:lnTo>
                  <a:pt x="5590278" y="0"/>
                </a:lnTo>
                <a:lnTo>
                  <a:pt x="5590278" y="817578"/>
                </a:lnTo>
                <a:lnTo>
                  <a:pt x="0" y="81757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04101" y="5208893"/>
            <a:ext cx="5593768" cy="1475356"/>
          </a:xfrm>
          <a:custGeom>
            <a:avLst/>
            <a:gdLst/>
            <a:ahLst/>
            <a:cxnLst/>
            <a:rect r="r" b="b" t="t" l="l"/>
            <a:pathLst>
              <a:path h="1475356" w="5593768">
                <a:moveTo>
                  <a:pt x="0" y="0"/>
                </a:moveTo>
                <a:lnTo>
                  <a:pt x="5593768" y="0"/>
                </a:lnTo>
                <a:lnTo>
                  <a:pt x="5593768" y="1475356"/>
                </a:lnTo>
                <a:lnTo>
                  <a:pt x="0" y="1475356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9613318" y="2026159"/>
            <a:ext cx="5909422" cy="5521933"/>
            <a:chOff x="0" y="0"/>
            <a:chExt cx="7879229" cy="7362577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160188" y="0"/>
              <a:ext cx="7719040" cy="7362577"/>
              <a:chOff x="0" y="0"/>
              <a:chExt cx="1524749" cy="1454336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524749" cy="1454336"/>
              </a:xfrm>
              <a:custGeom>
                <a:avLst/>
                <a:gdLst/>
                <a:ahLst/>
                <a:cxnLst/>
                <a:rect r="r" b="b" t="t" l="l"/>
                <a:pathLst>
                  <a:path h="1454336" w="1524749">
                    <a:moveTo>
                      <a:pt x="0" y="0"/>
                    </a:moveTo>
                    <a:lnTo>
                      <a:pt x="1524749" y="0"/>
                    </a:lnTo>
                    <a:lnTo>
                      <a:pt x="1524749" y="1454336"/>
                    </a:lnTo>
                    <a:lnTo>
                      <a:pt x="0" y="145433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1524749" cy="14924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AutoShape 22" id="22"/>
            <p:cNvSpPr/>
            <p:nvPr/>
          </p:nvSpPr>
          <p:spPr>
            <a:xfrm flipH="true" flipV="true">
              <a:off x="812911" y="144061"/>
              <a:ext cx="25400" cy="6669339"/>
            </a:xfrm>
            <a:prstGeom prst="line">
              <a:avLst/>
            </a:prstGeom>
            <a:ln cap="flat" w="50800">
              <a:solidFill>
                <a:srgbClr val="100F0D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23" id="23"/>
            <p:cNvSpPr/>
            <p:nvPr/>
          </p:nvSpPr>
          <p:spPr>
            <a:xfrm flipH="true">
              <a:off x="812911" y="6838800"/>
              <a:ext cx="6669387" cy="0"/>
            </a:xfrm>
            <a:prstGeom prst="line">
              <a:avLst/>
            </a:prstGeom>
            <a:ln cap="flat" w="50800">
              <a:solidFill>
                <a:srgbClr val="100F0D"/>
              </a:solidFill>
              <a:prstDash val="solid"/>
              <a:headEnd type="arrow" len="sm" w="med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 flipV="true">
              <a:off x="849893" y="1901691"/>
              <a:ext cx="5658713" cy="3926869"/>
            </a:xfrm>
            <a:prstGeom prst="line">
              <a:avLst/>
            </a:prstGeom>
            <a:ln cap="flat" w="50800">
              <a:solidFill>
                <a:srgbClr val="8AB7E2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5" id="25"/>
            <p:cNvSpPr txBox="true"/>
            <p:nvPr/>
          </p:nvSpPr>
          <p:spPr>
            <a:xfrm rot="0">
              <a:off x="0" y="5369666"/>
              <a:ext cx="849893" cy="4842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b</a:t>
              </a:r>
            </a:p>
          </p:txBody>
        </p:sp>
        <p:sp>
          <p:nvSpPr>
            <p:cNvPr name="AutoShape 26" id="26"/>
            <p:cNvSpPr/>
            <p:nvPr/>
          </p:nvSpPr>
          <p:spPr>
            <a:xfrm flipV="true">
              <a:off x="2452240" y="4723744"/>
              <a:ext cx="0" cy="1105358"/>
            </a:xfrm>
            <a:prstGeom prst="line">
              <a:avLst/>
            </a:prstGeom>
            <a:ln cap="flat" w="50800">
              <a:solidFill>
                <a:srgbClr val="FFBD59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>
              <a:off x="849793" y="5853960"/>
              <a:ext cx="1626905" cy="0"/>
            </a:xfrm>
            <a:prstGeom prst="line">
              <a:avLst/>
            </a:prstGeom>
            <a:ln cap="flat" w="50800">
              <a:solidFill>
                <a:srgbClr val="FFBD59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8" id="28"/>
            <p:cNvSpPr txBox="true"/>
            <p:nvPr/>
          </p:nvSpPr>
          <p:spPr>
            <a:xfrm rot="0">
              <a:off x="1007419" y="5454969"/>
              <a:ext cx="488743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θ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753924" y="1920368"/>
            <a:ext cx="7492157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Remember straight line equation: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904101" y="4249281"/>
            <a:ext cx="1440507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Where: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04101" y="6818673"/>
            <a:ext cx="6622703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8AB7E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b: is intercepted part from y-axis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04101" y="7490942"/>
            <a:ext cx="2741861" cy="2223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100F0D"/>
                </a:solidFill>
                <a:latin typeface="Open Sans"/>
                <a:ea typeface="Open Sans"/>
                <a:cs typeface="Open Sans"/>
                <a:sym typeface="Open Sans"/>
              </a:rPr>
              <a:t>Inputs: X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100F0D"/>
                </a:solidFill>
                <a:latin typeface="Open Sans"/>
                <a:ea typeface="Open Sans"/>
                <a:cs typeface="Open Sans"/>
                <a:sym typeface="Open Sans"/>
              </a:rPr>
              <a:t>outputs: Y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100F0D"/>
                </a:solidFill>
                <a:latin typeface="Open Sans"/>
                <a:ea typeface="Open Sans"/>
                <a:cs typeface="Open Sans"/>
                <a:sym typeface="Open Sans"/>
              </a:rPr>
              <a:t>variables: W, b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64889" y="4279852"/>
            <a:ext cx="10358223" cy="2623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Linear Regression simply is just finding </a:t>
            </a:r>
          </a:p>
          <a:p>
            <a:pPr algn="ctr">
              <a:lnSpc>
                <a:spcPts val="6789"/>
              </a:lnSpc>
            </a:pPr>
            <a:r>
              <a:rPr lang="en-US" b="true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best </a:t>
            </a:r>
            <a:r>
              <a:rPr lang="en-US" b="true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line to fit our data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266016" y="3059406"/>
            <a:ext cx="5196087" cy="5070049"/>
          </a:xfrm>
          <a:custGeom>
            <a:avLst/>
            <a:gdLst/>
            <a:ahLst/>
            <a:cxnLst/>
            <a:rect r="r" b="b" t="t" l="l"/>
            <a:pathLst>
              <a:path h="5070049" w="5196087">
                <a:moveTo>
                  <a:pt x="0" y="0"/>
                </a:moveTo>
                <a:lnTo>
                  <a:pt x="5196087" y="0"/>
                </a:lnTo>
                <a:lnTo>
                  <a:pt x="5196087" y="5070050"/>
                </a:lnTo>
                <a:lnTo>
                  <a:pt x="0" y="5070050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-1481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789842" y="3059406"/>
            <a:ext cx="5099515" cy="5056590"/>
          </a:xfrm>
          <a:custGeom>
            <a:avLst/>
            <a:gdLst/>
            <a:ahLst/>
            <a:cxnLst/>
            <a:rect r="r" b="b" t="t" l="l"/>
            <a:pathLst>
              <a:path h="5056590" w="5099515">
                <a:moveTo>
                  <a:pt x="0" y="0"/>
                </a:moveTo>
                <a:lnTo>
                  <a:pt x="5099514" y="0"/>
                </a:lnTo>
                <a:lnTo>
                  <a:pt x="5099514" y="5056590"/>
                </a:lnTo>
                <a:lnTo>
                  <a:pt x="0" y="5056590"/>
                </a:lnTo>
                <a:lnTo>
                  <a:pt x="0" y="0"/>
                </a:lnTo>
                <a:close/>
              </a:path>
            </a:pathLst>
          </a:custGeom>
          <a:blipFill>
            <a:blip r:embed="rId30"/>
            <a:stretch>
              <a:fillRect l="0" t="-14849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2107180" y="2883647"/>
            <a:ext cx="5387630" cy="6125847"/>
            <a:chOff x="0" y="0"/>
            <a:chExt cx="1418964" cy="161339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418964" cy="1613392"/>
            </a:xfrm>
            <a:custGeom>
              <a:avLst/>
              <a:gdLst/>
              <a:ahLst/>
              <a:cxnLst/>
              <a:rect r="r" b="b" t="t" l="l"/>
              <a:pathLst>
                <a:path h="1613392" w="1418964">
                  <a:moveTo>
                    <a:pt x="0" y="0"/>
                  </a:moveTo>
                  <a:lnTo>
                    <a:pt x="1418964" y="0"/>
                  </a:lnTo>
                  <a:lnTo>
                    <a:pt x="1418964" y="1613392"/>
                  </a:lnTo>
                  <a:lnTo>
                    <a:pt x="0" y="16133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648E38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418964" cy="16514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2236891" y="3059406"/>
            <a:ext cx="5128207" cy="5056590"/>
          </a:xfrm>
          <a:custGeom>
            <a:avLst/>
            <a:gdLst/>
            <a:ahLst/>
            <a:cxnLst/>
            <a:rect r="r" b="b" t="t" l="l"/>
            <a:pathLst>
              <a:path h="5056590" w="5128207">
                <a:moveTo>
                  <a:pt x="0" y="0"/>
                </a:moveTo>
                <a:lnTo>
                  <a:pt x="5128207" y="0"/>
                </a:lnTo>
                <a:lnTo>
                  <a:pt x="5128207" y="5056590"/>
                </a:lnTo>
                <a:lnTo>
                  <a:pt x="0" y="5056590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0" t="-14938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6674197" y="1202509"/>
            <a:ext cx="4939605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Which line is the best?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670830" y="8240871"/>
            <a:ext cx="2386459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 = 0, b = 0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607765" y="8235202"/>
            <a:ext cx="2386459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 = 3, b = 3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146370" y="8240871"/>
            <a:ext cx="2758976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 = 2.5, b = 0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964889" y="3851227"/>
            <a:ext cx="10358223" cy="348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b="true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As humans, we can choose the best line, but how can a machine do that?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280812" y="2805173"/>
            <a:ext cx="5202267" cy="5163200"/>
          </a:xfrm>
          <a:custGeom>
            <a:avLst/>
            <a:gdLst/>
            <a:ahLst/>
            <a:cxnLst/>
            <a:rect r="r" b="b" t="t" l="l"/>
            <a:pathLst>
              <a:path h="5163200" w="5202267">
                <a:moveTo>
                  <a:pt x="0" y="0"/>
                </a:moveTo>
                <a:lnTo>
                  <a:pt x="5202267" y="0"/>
                </a:lnTo>
                <a:lnTo>
                  <a:pt x="5202267" y="5163200"/>
                </a:lnTo>
                <a:lnTo>
                  <a:pt x="0" y="5163200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-12216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779237" y="2805173"/>
            <a:ext cx="5199094" cy="5163200"/>
          </a:xfrm>
          <a:custGeom>
            <a:avLst/>
            <a:gdLst/>
            <a:ahLst/>
            <a:cxnLst/>
            <a:rect r="r" b="b" t="t" l="l"/>
            <a:pathLst>
              <a:path h="5163200" w="5199094">
                <a:moveTo>
                  <a:pt x="0" y="0"/>
                </a:moveTo>
                <a:lnTo>
                  <a:pt x="5199094" y="0"/>
                </a:lnTo>
                <a:lnTo>
                  <a:pt x="5199094" y="5163200"/>
                </a:lnTo>
                <a:lnTo>
                  <a:pt x="0" y="5163200"/>
                </a:lnTo>
                <a:lnTo>
                  <a:pt x="0" y="0"/>
                </a:lnTo>
                <a:close/>
              </a:path>
            </a:pathLst>
          </a:custGeom>
          <a:blipFill>
            <a:blip r:embed="rId30"/>
            <a:stretch>
              <a:fillRect l="0" t="-12172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274488" y="2805173"/>
            <a:ext cx="5035071" cy="5163200"/>
          </a:xfrm>
          <a:custGeom>
            <a:avLst/>
            <a:gdLst/>
            <a:ahLst/>
            <a:cxnLst/>
            <a:rect r="r" b="b" t="t" l="l"/>
            <a:pathLst>
              <a:path h="5163200" w="5035071">
                <a:moveTo>
                  <a:pt x="0" y="0"/>
                </a:moveTo>
                <a:lnTo>
                  <a:pt x="5035071" y="0"/>
                </a:lnTo>
                <a:lnTo>
                  <a:pt x="5035071" y="5163200"/>
                </a:lnTo>
                <a:lnTo>
                  <a:pt x="0" y="5163200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0" t="-12782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742425" y="1155005"/>
            <a:ext cx="11050488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Is measuring distance between actual and predict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can help us?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670830" y="8240871"/>
            <a:ext cx="2386459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 = 0, b = 0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146370" y="8240871"/>
            <a:ext cx="2758976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 = 2.5, b = 0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607765" y="8235202"/>
            <a:ext cx="2386459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 = 3, b = 3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280812" y="2523430"/>
            <a:ext cx="6725215" cy="807026"/>
          </a:xfrm>
          <a:custGeom>
            <a:avLst/>
            <a:gdLst/>
            <a:ahLst/>
            <a:cxnLst/>
            <a:rect r="r" b="b" t="t" l="l"/>
            <a:pathLst>
              <a:path h="807026" w="6725215">
                <a:moveTo>
                  <a:pt x="0" y="0"/>
                </a:moveTo>
                <a:lnTo>
                  <a:pt x="6725215" y="0"/>
                </a:lnTo>
                <a:lnTo>
                  <a:pt x="6725215" y="807025"/>
                </a:lnTo>
                <a:lnTo>
                  <a:pt x="0" y="807025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995954" y="1372854"/>
            <a:ext cx="6443600" cy="6607572"/>
          </a:xfrm>
          <a:custGeom>
            <a:avLst/>
            <a:gdLst/>
            <a:ahLst/>
            <a:cxnLst/>
            <a:rect r="r" b="b" t="t" l="l"/>
            <a:pathLst>
              <a:path h="6607572" w="6443600">
                <a:moveTo>
                  <a:pt x="0" y="0"/>
                </a:moveTo>
                <a:lnTo>
                  <a:pt x="6443600" y="0"/>
                </a:lnTo>
                <a:lnTo>
                  <a:pt x="6443600" y="6607572"/>
                </a:lnTo>
                <a:lnTo>
                  <a:pt x="0" y="6607572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0" t="-12782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80812" y="3696466"/>
            <a:ext cx="6725215" cy="697741"/>
          </a:xfrm>
          <a:custGeom>
            <a:avLst/>
            <a:gdLst/>
            <a:ahLst/>
            <a:cxnLst/>
            <a:rect r="r" b="b" t="t" l="l"/>
            <a:pathLst>
              <a:path h="697741" w="6725215">
                <a:moveTo>
                  <a:pt x="0" y="0"/>
                </a:moveTo>
                <a:lnTo>
                  <a:pt x="6725215" y="0"/>
                </a:lnTo>
                <a:lnTo>
                  <a:pt x="6725215" y="697741"/>
                </a:lnTo>
                <a:lnTo>
                  <a:pt x="0" y="697741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97963" y="4932168"/>
            <a:ext cx="5179791" cy="867615"/>
          </a:xfrm>
          <a:custGeom>
            <a:avLst/>
            <a:gdLst/>
            <a:ahLst/>
            <a:cxnLst/>
            <a:rect r="r" b="b" t="t" l="l"/>
            <a:pathLst>
              <a:path h="867615" w="5179791">
                <a:moveTo>
                  <a:pt x="0" y="0"/>
                </a:moveTo>
                <a:lnTo>
                  <a:pt x="5179792" y="0"/>
                </a:lnTo>
                <a:lnTo>
                  <a:pt x="5179792" y="867615"/>
                </a:lnTo>
                <a:lnTo>
                  <a:pt x="0" y="867615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839539" y="1620875"/>
            <a:ext cx="5824984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b="true" sz="3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Lets define some symbols: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36549" y="3851227"/>
            <a:ext cx="10014901" cy="348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b="true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One a day as a ML Engineer your Manager Asked you to work on a problem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9869092" y="1346751"/>
            <a:ext cx="6531589" cy="6697800"/>
          </a:xfrm>
          <a:custGeom>
            <a:avLst/>
            <a:gdLst/>
            <a:ahLst/>
            <a:cxnLst/>
            <a:rect r="r" b="b" t="t" l="l"/>
            <a:pathLst>
              <a:path h="6697800" w="6531589">
                <a:moveTo>
                  <a:pt x="0" y="0"/>
                </a:moveTo>
                <a:lnTo>
                  <a:pt x="6531589" y="0"/>
                </a:lnTo>
                <a:lnTo>
                  <a:pt x="6531589" y="6697800"/>
                </a:lnTo>
                <a:lnTo>
                  <a:pt x="0" y="6697800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-12782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776682" y="1346751"/>
            <a:ext cx="6690091" cy="867615"/>
            <a:chOff x="0" y="0"/>
            <a:chExt cx="8920121" cy="115682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906388" cy="1156820"/>
            </a:xfrm>
            <a:custGeom>
              <a:avLst/>
              <a:gdLst/>
              <a:ahLst/>
              <a:cxnLst/>
              <a:rect r="r" b="b" t="t" l="l"/>
              <a:pathLst>
                <a:path h="1156820" w="6906388">
                  <a:moveTo>
                    <a:pt x="0" y="0"/>
                  </a:moveTo>
                  <a:lnTo>
                    <a:pt x="6906388" y="0"/>
                  </a:lnTo>
                  <a:lnTo>
                    <a:pt x="6906388" y="1156820"/>
                  </a:lnTo>
                  <a:lnTo>
                    <a:pt x="0" y="11568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8269729" y="0"/>
              <a:ext cx="650392" cy="1051138"/>
            </a:xfrm>
            <a:custGeom>
              <a:avLst/>
              <a:gdLst/>
              <a:ahLst/>
              <a:cxnLst/>
              <a:rect r="r" b="b" t="t" l="l"/>
              <a:pathLst>
                <a:path h="1051138" w="650392">
                  <a:moveTo>
                    <a:pt x="0" y="0"/>
                  </a:moveTo>
                  <a:lnTo>
                    <a:pt x="650392" y="0"/>
                  </a:lnTo>
                  <a:lnTo>
                    <a:pt x="650392" y="1051138"/>
                  </a:lnTo>
                  <a:lnTo>
                    <a:pt x="0" y="10511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1686576" y="2908467"/>
            <a:ext cx="6588456" cy="963562"/>
          </a:xfrm>
          <a:custGeom>
            <a:avLst/>
            <a:gdLst/>
            <a:ahLst/>
            <a:cxnLst/>
            <a:rect r="r" b="b" t="t" l="l"/>
            <a:pathLst>
              <a:path h="963562" w="6588456">
                <a:moveTo>
                  <a:pt x="0" y="0"/>
                </a:moveTo>
                <a:lnTo>
                  <a:pt x="6588456" y="0"/>
                </a:lnTo>
                <a:lnTo>
                  <a:pt x="6588456" y="963562"/>
                </a:lnTo>
                <a:lnTo>
                  <a:pt x="0" y="963562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86576" y="4347650"/>
            <a:ext cx="7137107" cy="1070566"/>
          </a:xfrm>
          <a:custGeom>
            <a:avLst/>
            <a:gdLst/>
            <a:ahLst/>
            <a:cxnLst/>
            <a:rect r="r" b="b" t="t" l="l"/>
            <a:pathLst>
              <a:path h="1070566" w="7137107">
                <a:moveTo>
                  <a:pt x="0" y="0"/>
                </a:moveTo>
                <a:lnTo>
                  <a:pt x="7137107" y="0"/>
                </a:lnTo>
                <a:lnTo>
                  <a:pt x="7137107" y="1070566"/>
                </a:lnTo>
                <a:lnTo>
                  <a:pt x="0" y="1070566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686576" y="5625645"/>
            <a:ext cx="7323897" cy="1638722"/>
          </a:xfrm>
          <a:custGeom>
            <a:avLst/>
            <a:gdLst/>
            <a:ahLst/>
            <a:cxnLst/>
            <a:rect r="r" b="b" t="t" l="l"/>
            <a:pathLst>
              <a:path h="1638722" w="7323897">
                <a:moveTo>
                  <a:pt x="0" y="0"/>
                </a:moveTo>
                <a:lnTo>
                  <a:pt x="7323897" y="0"/>
                </a:lnTo>
                <a:lnTo>
                  <a:pt x="7323897" y="1638722"/>
                </a:lnTo>
                <a:lnTo>
                  <a:pt x="0" y="1638722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430874" y="7326929"/>
            <a:ext cx="7392809" cy="1931371"/>
          </a:xfrm>
          <a:custGeom>
            <a:avLst/>
            <a:gdLst/>
            <a:ahLst/>
            <a:cxnLst/>
            <a:rect r="r" b="b" t="t" l="l"/>
            <a:pathLst>
              <a:path h="1931371" w="7392809">
                <a:moveTo>
                  <a:pt x="0" y="0"/>
                </a:moveTo>
                <a:lnTo>
                  <a:pt x="7392809" y="0"/>
                </a:lnTo>
                <a:lnTo>
                  <a:pt x="7392809" y="1931371"/>
                </a:lnTo>
                <a:lnTo>
                  <a:pt x="0" y="1931371"/>
                </a:lnTo>
                <a:lnTo>
                  <a:pt x="0" y="0"/>
                </a:lnTo>
                <a:close/>
              </a:path>
            </a:pathLst>
          </a:custGeom>
          <a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964889" y="4279852"/>
            <a:ext cx="10358223" cy="2623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b="true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Now that we have calculated MSE what will we do with it?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1787327" y="4708477"/>
            <a:ext cx="14713346" cy="1766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Of course we need to minimize it </a:t>
            </a:r>
          </a:p>
          <a:p>
            <a:pPr algn="ctr">
              <a:lnSpc>
                <a:spcPts val="6789"/>
              </a:lnSpc>
            </a:pPr>
            <a:r>
              <a:rPr lang="en-US" b="true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but how?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6" id="16"/>
          <p:cNvGrpSpPr/>
          <p:nvPr/>
        </p:nvGrpSpPr>
        <p:grpSpPr>
          <a:xfrm rot="0">
            <a:off x="10242051" y="2808044"/>
            <a:ext cx="6690091" cy="867615"/>
            <a:chOff x="0" y="0"/>
            <a:chExt cx="8920121" cy="115682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906388" cy="1156820"/>
            </a:xfrm>
            <a:custGeom>
              <a:avLst/>
              <a:gdLst/>
              <a:ahLst/>
              <a:cxnLst/>
              <a:rect r="r" b="b" t="t" l="l"/>
              <a:pathLst>
                <a:path h="1156820" w="6906388">
                  <a:moveTo>
                    <a:pt x="0" y="0"/>
                  </a:moveTo>
                  <a:lnTo>
                    <a:pt x="6906388" y="0"/>
                  </a:lnTo>
                  <a:lnTo>
                    <a:pt x="6906388" y="1156820"/>
                  </a:lnTo>
                  <a:lnTo>
                    <a:pt x="0" y="11568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8269729" y="0"/>
              <a:ext cx="650392" cy="1051138"/>
            </a:xfrm>
            <a:custGeom>
              <a:avLst/>
              <a:gdLst/>
              <a:ahLst/>
              <a:cxnLst/>
              <a:rect r="r" b="b" t="t" l="l"/>
              <a:pathLst>
                <a:path h="1051138" w="650392">
                  <a:moveTo>
                    <a:pt x="0" y="0"/>
                  </a:moveTo>
                  <a:lnTo>
                    <a:pt x="650392" y="0"/>
                  </a:lnTo>
                  <a:lnTo>
                    <a:pt x="650392" y="1051138"/>
                  </a:lnTo>
                  <a:lnTo>
                    <a:pt x="0" y="10511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1">
                <a:extLs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10190493" y="3924101"/>
            <a:ext cx="7131774" cy="1774029"/>
          </a:xfrm>
          <a:custGeom>
            <a:avLst/>
            <a:gdLst/>
            <a:ahLst/>
            <a:cxnLst/>
            <a:rect r="r" b="b" t="t" l="l"/>
            <a:pathLst>
              <a:path h="1774029" w="7131774">
                <a:moveTo>
                  <a:pt x="0" y="0"/>
                </a:moveTo>
                <a:lnTo>
                  <a:pt x="7131774" y="0"/>
                </a:lnTo>
                <a:lnTo>
                  <a:pt x="7131774" y="1774028"/>
                </a:lnTo>
                <a:lnTo>
                  <a:pt x="0" y="1774028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0138935" y="5946571"/>
            <a:ext cx="7234889" cy="1329411"/>
          </a:xfrm>
          <a:custGeom>
            <a:avLst/>
            <a:gdLst/>
            <a:ahLst/>
            <a:cxnLst/>
            <a:rect r="r" b="b" t="t" l="l"/>
            <a:pathLst>
              <a:path h="1329411" w="7234889">
                <a:moveTo>
                  <a:pt x="0" y="0"/>
                </a:moveTo>
                <a:lnTo>
                  <a:pt x="7234890" y="0"/>
                </a:lnTo>
                <a:lnTo>
                  <a:pt x="7234890" y="1329411"/>
                </a:lnTo>
                <a:lnTo>
                  <a:pt x="0" y="1329411"/>
                </a:lnTo>
                <a:lnTo>
                  <a:pt x="0" y="0"/>
                </a:lnTo>
                <a:close/>
              </a:path>
            </a:pathLst>
          </a:custGeom>
          <a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028700" y="4002733"/>
            <a:ext cx="8817668" cy="183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b="true" sz="3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 as we can see in J(W, b) if we want to minimize its value we need to change either W, b, or both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1112642" y="2371030"/>
            <a:ext cx="5596052" cy="5680658"/>
          </a:xfrm>
          <a:custGeom>
            <a:avLst/>
            <a:gdLst/>
            <a:ahLst/>
            <a:cxnLst/>
            <a:rect r="r" b="b" t="t" l="l"/>
            <a:pathLst>
              <a:path h="5680658" w="5596052">
                <a:moveTo>
                  <a:pt x="0" y="0"/>
                </a:moveTo>
                <a:lnTo>
                  <a:pt x="5596052" y="0"/>
                </a:lnTo>
                <a:lnTo>
                  <a:pt x="5596052" y="5680657"/>
                </a:lnTo>
                <a:lnTo>
                  <a:pt x="0" y="5680657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86576" y="5211358"/>
            <a:ext cx="7634095" cy="1564989"/>
          </a:xfrm>
          <a:custGeom>
            <a:avLst/>
            <a:gdLst/>
            <a:ahLst/>
            <a:cxnLst/>
            <a:rect r="r" b="b" t="t" l="l"/>
            <a:pathLst>
              <a:path h="1564989" w="7634095">
                <a:moveTo>
                  <a:pt x="0" y="0"/>
                </a:moveTo>
                <a:lnTo>
                  <a:pt x="7634094" y="0"/>
                </a:lnTo>
                <a:lnTo>
                  <a:pt x="7634094" y="1564990"/>
                </a:lnTo>
                <a:lnTo>
                  <a:pt x="0" y="1564990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613240" y="3623039"/>
            <a:ext cx="8708827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Lets assume our Loss function: J(W, b) </a:t>
            </a:r>
          </a:p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Has only one input which is W and b = 0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1787327" y="4708477"/>
            <a:ext cx="14713346" cy="1766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b="true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How we can move from the </a:t>
            </a:r>
            <a:r>
              <a:rPr lang="en-US" b="true" sz="6999">
                <a:solidFill>
                  <a:srgbClr val="FF3131"/>
                </a:solidFill>
                <a:latin typeface="DM Sans Bold"/>
                <a:ea typeface="DM Sans Bold"/>
                <a:cs typeface="DM Sans Bold"/>
                <a:sym typeface="DM Sans Bold"/>
              </a:rPr>
              <a:t>red </a:t>
            </a:r>
            <a:r>
              <a:rPr lang="en-US" b="true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dot to the </a:t>
            </a:r>
            <a:r>
              <a:rPr lang="en-US" b="true" sz="6999">
                <a:solidFill>
                  <a:srgbClr val="00BF63"/>
                </a:solidFill>
                <a:latin typeface="DM Sans Bold"/>
                <a:ea typeface="DM Sans Bold"/>
                <a:cs typeface="DM Sans Bold"/>
                <a:sym typeface="DM Sans Bold"/>
              </a:rPr>
              <a:t>green </a:t>
            </a:r>
            <a:r>
              <a:rPr lang="en-US" b="true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dot?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469583" y="0"/>
            <a:ext cx="18757583" cy="105429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</a:ln>
        </p:spPr>
      </p:pic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1787327" y="4708477"/>
            <a:ext cx="14713346" cy="1766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b="true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We can use the </a:t>
            </a:r>
            <a:r>
              <a:rPr lang="en-US" b="true" sz="6999">
                <a:solidFill>
                  <a:srgbClr val="004AAD"/>
                </a:solidFill>
                <a:latin typeface="DM Sans Bold"/>
                <a:ea typeface="DM Sans Bold"/>
                <a:cs typeface="DM Sans Bold"/>
                <a:sym typeface="DM Sans Bold"/>
              </a:rPr>
              <a:t>slope </a:t>
            </a:r>
            <a:r>
              <a:rPr lang="en-US" b="true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of the loss function to update the </a:t>
            </a:r>
            <a:r>
              <a:rPr lang="en-US" b="true" sz="6999">
                <a:solidFill>
                  <a:srgbClr val="004AAD"/>
                </a:solidFill>
                <a:latin typeface="DM Sans Bold"/>
                <a:ea typeface="DM Sans Bold"/>
                <a:cs typeface="DM Sans Bold"/>
                <a:sym typeface="DM Sans Bold"/>
              </a:rPr>
              <a:t>weights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499969" y="5582132"/>
            <a:ext cx="7315200" cy="1965960"/>
          </a:xfrm>
          <a:custGeom>
            <a:avLst/>
            <a:gdLst/>
            <a:ahLst/>
            <a:cxnLst/>
            <a:rect r="r" b="b" t="t" l="l"/>
            <a:pathLst>
              <a:path h="1965960" w="7315200">
                <a:moveTo>
                  <a:pt x="0" y="0"/>
                </a:moveTo>
                <a:lnTo>
                  <a:pt x="7315200" y="0"/>
                </a:lnTo>
                <a:lnTo>
                  <a:pt x="7315200" y="1965960"/>
                </a:lnTo>
                <a:lnTo>
                  <a:pt x="0" y="1965960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092069" y="2000770"/>
            <a:ext cx="6009152" cy="6073766"/>
          </a:xfrm>
          <a:custGeom>
            <a:avLst/>
            <a:gdLst/>
            <a:ahLst/>
            <a:cxnLst/>
            <a:rect r="r" b="b" t="t" l="l"/>
            <a:pathLst>
              <a:path h="6073766" w="6009152">
                <a:moveTo>
                  <a:pt x="0" y="0"/>
                </a:moveTo>
                <a:lnTo>
                  <a:pt x="6009152" y="0"/>
                </a:lnTo>
                <a:lnTo>
                  <a:pt x="6009152" y="6073766"/>
                </a:lnTo>
                <a:lnTo>
                  <a:pt x="0" y="6073766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028700" y="1875926"/>
            <a:ext cx="5852922" cy="454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5"/>
              </a:lnSpc>
            </a:pPr>
            <a:r>
              <a:rPr lang="en-US" sz="35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But actually, what is slope: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80812" y="2559186"/>
            <a:ext cx="9653178" cy="2366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779"/>
              </a:lnSpc>
              <a:buFont typeface="Arial"/>
              <a:buChar char="•"/>
            </a:pPr>
            <a:r>
              <a:rPr lang="en-US" sz="2799" spc="1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Slope have different interpretations but one of its interpretations is that it is the derivative of function.</a:t>
            </a:r>
          </a:p>
          <a:p>
            <a:pPr algn="l" marL="604519" indent="-302260" lvl="1">
              <a:lnSpc>
                <a:spcPts val="3779"/>
              </a:lnSpc>
              <a:buFont typeface="Arial"/>
              <a:buChar char="•"/>
            </a:pPr>
            <a:r>
              <a:rPr lang="en-US" sz="2799" spc="1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Another interpretation is that it is tan(θ) , θ is angle made with x-axis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9344362" y="1263580"/>
            <a:ext cx="6951324" cy="7056419"/>
          </a:xfrm>
          <a:custGeom>
            <a:avLst/>
            <a:gdLst/>
            <a:ahLst/>
            <a:cxnLst/>
            <a:rect r="r" b="b" t="t" l="l"/>
            <a:pathLst>
              <a:path h="7056419" w="6951324">
                <a:moveTo>
                  <a:pt x="0" y="0"/>
                </a:moveTo>
                <a:lnTo>
                  <a:pt x="6951324" y="0"/>
                </a:lnTo>
                <a:lnTo>
                  <a:pt x="6951324" y="7056420"/>
                </a:lnTo>
                <a:lnTo>
                  <a:pt x="0" y="7056420"/>
                </a:lnTo>
                <a:lnTo>
                  <a:pt x="0" y="0"/>
                </a:lnTo>
                <a:close/>
              </a:path>
            </a:pathLst>
          </a:custGeom>
          <a:blipFill>
            <a:blip r:embed="rId27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28700" y="1588535"/>
            <a:ext cx="7634095" cy="1564989"/>
          </a:xfrm>
          <a:custGeom>
            <a:avLst/>
            <a:gdLst/>
            <a:ahLst/>
            <a:cxnLst/>
            <a:rect r="r" b="b" t="t" l="l"/>
            <a:pathLst>
              <a:path h="1564989" w="7634095">
                <a:moveTo>
                  <a:pt x="0" y="0"/>
                </a:moveTo>
                <a:lnTo>
                  <a:pt x="7634095" y="0"/>
                </a:lnTo>
                <a:lnTo>
                  <a:pt x="7634095" y="1564989"/>
                </a:lnTo>
                <a:lnTo>
                  <a:pt x="0" y="1564989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65384" y="3153524"/>
            <a:ext cx="7991540" cy="1638266"/>
          </a:xfrm>
          <a:custGeom>
            <a:avLst/>
            <a:gdLst/>
            <a:ahLst/>
            <a:cxnLst/>
            <a:rect r="r" b="b" t="t" l="l"/>
            <a:pathLst>
              <a:path h="1638266" w="7991540">
                <a:moveTo>
                  <a:pt x="0" y="0"/>
                </a:moveTo>
                <a:lnTo>
                  <a:pt x="7991540" y="0"/>
                </a:lnTo>
                <a:lnTo>
                  <a:pt x="7991540" y="1638266"/>
                </a:lnTo>
                <a:lnTo>
                  <a:pt x="0" y="1638266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65384" y="5006134"/>
            <a:ext cx="7828224" cy="1663498"/>
          </a:xfrm>
          <a:custGeom>
            <a:avLst/>
            <a:gdLst/>
            <a:ahLst/>
            <a:cxnLst/>
            <a:rect r="r" b="b" t="t" l="l"/>
            <a:pathLst>
              <a:path h="1663498" w="7828224">
                <a:moveTo>
                  <a:pt x="0" y="0"/>
                </a:moveTo>
                <a:lnTo>
                  <a:pt x="7828224" y="0"/>
                </a:lnTo>
                <a:lnTo>
                  <a:pt x="7828224" y="1663498"/>
                </a:lnTo>
                <a:lnTo>
                  <a:pt x="0" y="1663498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94934" y="2091045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04950" y="2898168"/>
            <a:ext cx="78487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Our Problem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367896" y="4732683"/>
            <a:ext cx="10303073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Given some attributes, we will discuss them in next slide 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We want to predict </a:t>
            </a: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Flight Ticket Price</a:t>
            </a: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94934" y="2091045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99826" y="3172137"/>
            <a:ext cx="8868065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How can we use this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1399826" y="5960156"/>
            <a:ext cx="8868065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To Update W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3673188" y="4217982"/>
            <a:ext cx="7038621" cy="1495707"/>
          </a:xfrm>
          <a:custGeom>
            <a:avLst/>
            <a:gdLst/>
            <a:ahLst/>
            <a:cxnLst/>
            <a:rect r="r" b="b" t="t" l="l"/>
            <a:pathLst>
              <a:path h="1495707" w="7038621">
                <a:moveTo>
                  <a:pt x="0" y="0"/>
                </a:moveTo>
                <a:lnTo>
                  <a:pt x="7038621" y="0"/>
                </a:lnTo>
                <a:lnTo>
                  <a:pt x="7038621" y="1495707"/>
                </a:lnTo>
                <a:lnTo>
                  <a:pt x="0" y="149570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280812" y="5191006"/>
            <a:ext cx="6430343" cy="1511131"/>
          </a:xfrm>
          <a:custGeom>
            <a:avLst/>
            <a:gdLst/>
            <a:ahLst/>
            <a:cxnLst/>
            <a:rect r="r" b="b" t="t" l="l"/>
            <a:pathLst>
              <a:path h="1511131" w="6430343">
                <a:moveTo>
                  <a:pt x="0" y="0"/>
                </a:moveTo>
                <a:lnTo>
                  <a:pt x="6430343" y="0"/>
                </a:lnTo>
                <a:lnTo>
                  <a:pt x="6430343" y="1511130"/>
                </a:lnTo>
                <a:lnTo>
                  <a:pt x="0" y="1511130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274593" y="1329752"/>
            <a:ext cx="7092959" cy="7169227"/>
          </a:xfrm>
          <a:custGeom>
            <a:avLst/>
            <a:gdLst/>
            <a:ahLst/>
            <a:cxnLst/>
            <a:rect r="r" b="b" t="t" l="l"/>
            <a:pathLst>
              <a:path h="7169227" w="7092959">
                <a:moveTo>
                  <a:pt x="0" y="0"/>
                </a:moveTo>
                <a:lnTo>
                  <a:pt x="7092959" y="0"/>
                </a:lnTo>
                <a:lnTo>
                  <a:pt x="7092959" y="7169227"/>
                </a:lnTo>
                <a:lnTo>
                  <a:pt x="0" y="7169227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80812" y="3395506"/>
            <a:ext cx="7452888" cy="1583739"/>
          </a:xfrm>
          <a:custGeom>
            <a:avLst/>
            <a:gdLst/>
            <a:ahLst/>
            <a:cxnLst/>
            <a:rect r="r" b="b" t="t" l="l"/>
            <a:pathLst>
              <a:path h="1583739" w="7452888">
                <a:moveTo>
                  <a:pt x="0" y="0"/>
                </a:moveTo>
                <a:lnTo>
                  <a:pt x="7452887" y="0"/>
                </a:lnTo>
                <a:lnTo>
                  <a:pt x="7452887" y="1583739"/>
                </a:lnTo>
                <a:lnTo>
                  <a:pt x="0" y="1583739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9789755" y="6083323"/>
            <a:ext cx="6430343" cy="1511131"/>
          </a:xfrm>
          <a:custGeom>
            <a:avLst/>
            <a:gdLst/>
            <a:ahLst/>
            <a:cxnLst/>
            <a:rect r="r" b="b" t="t" l="l"/>
            <a:pathLst>
              <a:path h="1511131" w="6430343">
                <a:moveTo>
                  <a:pt x="0" y="0"/>
                </a:moveTo>
                <a:lnTo>
                  <a:pt x="6430342" y="0"/>
                </a:lnTo>
                <a:lnTo>
                  <a:pt x="6430342" y="1511131"/>
                </a:lnTo>
                <a:lnTo>
                  <a:pt x="0" y="1511131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753275" y="4341743"/>
            <a:ext cx="7452888" cy="1583739"/>
          </a:xfrm>
          <a:custGeom>
            <a:avLst/>
            <a:gdLst/>
            <a:ahLst/>
            <a:cxnLst/>
            <a:rect r="r" b="b" t="t" l="l"/>
            <a:pathLst>
              <a:path h="1583739" w="7452888">
                <a:moveTo>
                  <a:pt x="0" y="0"/>
                </a:moveTo>
                <a:lnTo>
                  <a:pt x="7452888" y="0"/>
                </a:lnTo>
                <a:lnTo>
                  <a:pt x="7452888" y="1583738"/>
                </a:lnTo>
                <a:lnTo>
                  <a:pt x="0" y="158373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753275" y="2480852"/>
            <a:ext cx="7634095" cy="1564989"/>
          </a:xfrm>
          <a:custGeom>
            <a:avLst/>
            <a:gdLst/>
            <a:ahLst/>
            <a:cxnLst/>
            <a:rect r="r" b="b" t="t" l="l"/>
            <a:pathLst>
              <a:path h="1564989" w="7634095">
                <a:moveTo>
                  <a:pt x="0" y="0"/>
                </a:moveTo>
                <a:lnTo>
                  <a:pt x="7634095" y="0"/>
                </a:lnTo>
                <a:lnTo>
                  <a:pt x="7634095" y="1564990"/>
                </a:lnTo>
                <a:lnTo>
                  <a:pt x="0" y="1564990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904080" y="4753501"/>
            <a:ext cx="8506978" cy="817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4"/>
              </a:lnSpc>
            </a:pPr>
            <a:r>
              <a:rPr lang="en-US" b="true" sz="32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Repeat those three steps until convergence or reaching max iterations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975353" y="2264670"/>
            <a:ext cx="14589407" cy="6018130"/>
          </a:xfrm>
          <a:custGeom>
            <a:avLst/>
            <a:gdLst/>
            <a:ahLst/>
            <a:cxnLst/>
            <a:rect r="r" b="b" t="t" l="l"/>
            <a:pathLst>
              <a:path h="6018130" w="14589407">
                <a:moveTo>
                  <a:pt x="0" y="0"/>
                </a:moveTo>
                <a:lnTo>
                  <a:pt x="14589406" y="0"/>
                </a:lnTo>
                <a:lnTo>
                  <a:pt x="14589406" y="6018131"/>
                </a:lnTo>
                <a:lnTo>
                  <a:pt x="0" y="6018131"/>
                </a:lnTo>
                <a:lnTo>
                  <a:pt x="0" y="0"/>
                </a:lnTo>
                <a:close/>
              </a:path>
            </a:pathLst>
          </a:custGeom>
          <a:blipFill>
            <a:blip r:embed="rId27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362821" y="1352810"/>
            <a:ext cx="8852384" cy="454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5"/>
              </a:lnSpc>
            </a:pPr>
            <a:r>
              <a:rPr lang="en-US" sz="35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How slope of Line change by changing w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1787327" y="4708477"/>
            <a:ext cx="14713346" cy="1766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So, we made what we wanted </a:t>
            </a:r>
          </a:p>
          <a:p>
            <a:pPr algn="ctr">
              <a:lnSpc>
                <a:spcPts val="6789"/>
              </a:lnSpc>
            </a:pPr>
            <a:r>
              <a:rPr lang="en-US" b="true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but, what is     ?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0989175" y="5475903"/>
            <a:ext cx="934094" cy="941335"/>
          </a:xfrm>
          <a:custGeom>
            <a:avLst/>
            <a:gdLst/>
            <a:ahLst/>
            <a:cxnLst/>
            <a:rect r="r" b="b" t="t" l="l"/>
            <a:pathLst>
              <a:path h="941335" w="934094">
                <a:moveTo>
                  <a:pt x="0" y="0"/>
                </a:moveTo>
                <a:lnTo>
                  <a:pt x="934094" y="0"/>
                </a:lnTo>
                <a:lnTo>
                  <a:pt x="934094" y="941336"/>
                </a:lnTo>
                <a:lnTo>
                  <a:pt x="0" y="941336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1118806" y="4192987"/>
            <a:ext cx="9653178" cy="188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779"/>
              </a:lnSpc>
              <a:buFont typeface="Arial"/>
              <a:buChar char="•"/>
            </a:pPr>
            <a:r>
              <a:rPr lang="en-US" sz="2799" spc="1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It is first hyperparameter you meet.</a:t>
            </a:r>
          </a:p>
          <a:p>
            <a:pPr algn="l" marL="604519" indent="-302260" lvl="1">
              <a:lnSpc>
                <a:spcPts val="3779"/>
              </a:lnSpc>
              <a:buFont typeface="Arial"/>
              <a:buChar char="•"/>
            </a:pPr>
            <a:r>
              <a:rPr lang="en-US" sz="2799" spc="1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It is used to control step of gradient towards global minima.</a:t>
            </a:r>
          </a:p>
          <a:p>
            <a:pPr algn="l" marL="604519" indent="-302260" lvl="1">
              <a:lnSpc>
                <a:spcPts val="3779"/>
              </a:lnSpc>
              <a:buFont typeface="Arial"/>
              <a:buChar char="•"/>
            </a:pPr>
            <a:r>
              <a:rPr lang="en-US" sz="2799" spc="1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usually ranges between 0.1 to 0.0001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280812" y="3135071"/>
            <a:ext cx="5968102" cy="607176"/>
            <a:chOff x="0" y="0"/>
            <a:chExt cx="7957470" cy="809568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153573" y="177955"/>
              <a:ext cx="7803896" cy="6316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95"/>
                </a:lnSpc>
              </a:pPr>
              <a:r>
                <a:rPr lang="en-US" sz="3500" b="true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    is Called learning rate</a:t>
              </a:r>
            </a:p>
          </p:txBody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03341" cy="809568"/>
            </a:xfrm>
            <a:custGeom>
              <a:avLst/>
              <a:gdLst/>
              <a:ahLst/>
              <a:cxnLst/>
              <a:rect r="r" b="b" t="t" l="l"/>
              <a:pathLst>
                <a:path h="809568" w="803341">
                  <a:moveTo>
                    <a:pt x="0" y="0"/>
                  </a:moveTo>
                  <a:lnTo>
                    <a:pt x="803341" y="0"/>
                  </a:lnTo>
                  <a:lnTo>
                    <a:pt x="803341" y="809568"/>
                  </a:lnTo>
                  <a:lnTo>
                    <a:pt x="0" y="8095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2745867" y="2862222"/>
            <a:ext cx="13079101" cy="5068152"/>
          </a:xfrm>
          <a:custGeom>
            <a:avLst/>
            <a:gdLst/>
            <a:ahLst/>
            <a:cxnLst/>
            <a:rect r="r" b="b" t="t" l="l"/>
            <a:pathLst>
              <a:path h="5068152" w="13079101">
                <a:moveTo>
                  <a:pt x="0" y="0"/>
                </a:moveTo>
                <a:lnTo>
                  <a:pt x="13079101" y="0"/>
                </a:lnTo>
                <a:lnTo>
                  <a:pt x="13079101" y="5068152"/>
                </a:lnTo>
                <a:lnTo>
                  <a:pt x="0" y="5068152"/>
                </a:lnTo>
                <a:lnTo>
                  <a:pt x="0" y="0"/>
                </a:lnTo>
                <a:close/>
              </a:path>
            </a:pathLst>
          </a:custGeom>
          <a:blipFill>
            <a:blip r:embed="rId27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137598" y="1763433"/>
            <a:ext cx="6357923" cy="454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5"/>
              </a:lnSpc>
            </a:pPr>
            <a:r>
              <a:rPr lang="en-US" sz="35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Learning rate values effect: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1787327" y="4897679"/>
            <a:ext cx="14713346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b="true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Lets sum up the whole idea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6" id="16"/>
          <p:cNvGrpSpPr/>
          <p:nvPr/>
        </p:nvGrpSpPr>
        <p:grpSpPr>
          <a:xfrm rot="0">
            <a:off x="1028700" y="1911145"/>
            <a:ext cx="15679994" cy="7280277"/>
            <a:chOff x="0" y="0"/>
            <a:chExt cx="20906658" cy="9707035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171450"/>
              <a:ext cx="20906658" cy="98784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289"/>
                </a:lnSpc>
              </a:pPr>
              <a:r>
                <a:rPr lang="en-US" sz="3699" spc="221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1- Start with random w and b</a:t>
              </a:r>
            </a:p>
            <a:p>
              <a:pPr algn="l">
                <a:lnSpc>
                  <a:spcPts val="6289"/>
                </a:lnSpc>
              </a:pPr>
              <a:r>
                <a:rPr lang="en-US" sz="3699" spc="221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2- compute cost</a:t>
              </a:r>
            </a:p>
            <a:p>
              <a:pPr algn="l">
                <a:lnSpc>
                  <a:spcPts val="6289"/>
                </a:lnSpc>
              </a:pPr>
              <a:r>
                <a:rPr lang="en-US" sz="3699" spc="221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3- compute derivative of cost with respect to w and b</a:t>
              </a:r>
            </a:p>
            <a:p>
              <a:pPr algn="l">
                <a:lnSpc>
                  <a:spcPts val="9249"/>
                </a:lnSpc>
              </a:pPr>
              <a:r>
                <a:rPr lang="en-US" sz="3699" spc="221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3.1-</a:t>
              </a:r>
            </a:p>
            <a:p>
              <a:pPr algn="l">
                <a:lnSpc>
                  <a:spcPts val="6437"/>
                </a:lnSpc>
              </a:pPr>
              <a:r>
                <a:rPr lang="en-US" sz="3699" spc="221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3.2-</a:t>
              </a:r>
            </a:p>
            <a:p>
              <a:pPr algn="l">
                <a:lnSpc>
                  <a:spcPts val="6289"/>
                </a:lnSpc>
              </a:pPr>
              <a:r>
                <a:rPr lang="en-US" sz="3699" spc="221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4- </a:t>
              </a:r>
              <a:r>
                <a:rPr lang="en-US" sz="3699" spc="221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use this derivative to update weight and bias</a:t>
              </a:r>
            </a:p>
            <a:p>
              <a:pPr algn="l">
                <a:lnSpc>
                  <a:spcPts val="6289"/>
                </a:lnSpc>
              </a:pPr>
              <a:r>
                <a:rPr lang="en-US" sz="3699" spc="221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4.1- </a:t>
              </a:r>
            </a:p>
            <a:p>
              <a:pPr algn="l">
                <a:lnSpc>
                  <a:spcPts val="6289"/>
                </a:lnSpc>
              </a:pPr>
              <a:r>
                <a:rPr lang="en-US" sz="3699" spc="221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4.2-</a:t>
              </a:r>
            </a:p>
            <a:p>
              <a:pPr algn="l">
                <a:lnSpc>
                  <a:spcPts val="6289"/>
                </a:lnSpc>
              </a:pPr>
              <a:r>
                <a:rPr lang="en-US" sz="3699" spc="221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5- </a:t>
              </a:r>
              <a:r>
                <a:rPr lang="en-US" sz="3699" spc="221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repeat 2,3,4 until converge or for some number of iterations</a:t>
              </a:r>
            </a:p>
          </p:txBody>
        </p:sp>
        <p:sp>
          <p:nvSpPr>
            <p:cNvPr name="Freeform 18" id="18"/>
            <p:cNvSpPr/>
            <p:nvPr/>
          </p:nvSpPr>
          <p:spPr>
            <a:xfrm flipH="false" flipV="false" rot="0">
              <a:off x="5873486" y="752879"/>
              <a:ext cx="8368961" cy="1537797"/>
            </a:xfrm>
            <a:custGeom>
              <a:avLst/>
              <a:gdLst/>
              <a:ahLst/>
              <a:cxnLst/>
              <a:rect r="r" b="b" t="t" l="l"/>
              <a:pathLst>
                <a:path h="1537797" w="8368961">
                  <a:moveTo>
                    <a:pt x="0" y="0"/>
                  </a:moveTo>
                  <a:lnTo>
                    <a:pt x="8368961" y="0"/>
                  </a:lnTo>
                  <a:lnTo>
                    <a:pt x="8368961" y="1537797"/>
                  </a:lnTo>
                  <a:lnTo>
                    <a:pt x="0" y="1537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2391189" y="3078076"/>
              <a:ext cx="8066539" cy="1532642"/>
            </a:xfrm>
            <a:custGeom>
              <a:avLst/>
              <a:gdLst/>
              <a:ahLst/>
              <a:cxnLst/>
              <a:rect r="r" b="b" t="t" l="l"/>
              <a:pathLst>
                <a:path h="1532642" w="8066539">
                  <a:moveTo>
                    <a:pt x="0" y="0"/>
                  </a:moveTo>
                  <a:lnTo>
                    <a:pt x="8066539" y="0"/>
                  </a:lnTo>
                  <a:lnTo>
                    <a:pt x="8066539" y="1532642"/>
                  </a:lnTo>
                  <a:lnTo>
                    <a:pt x="0" y="15326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1">
                <a:extLs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487616" y="4475076"/>
              <a:ext cx="6771739" cy="1472853"/>
            </a:xfrm>
            <a:custGeom>
              <a:avLst/>
              <a:gdLst/>
              <a:ahLst/>
              <a:cxnLst/>
              <a:rect r="r" b="b" t="t" l="l"/>
              <a:pathLst>
                <a:path h="1472853" w="6771739">
                  <a:moveTo>
                    <a:pt x="0" y="0"/>
                  </a:moveTo>
                  <a:lnTo>
                    <a:pt x="6771739" y="0"/>
                  </a:lnTo>
                  <a:lnTo>
                    <a:pt x="6771739" y="1472853"/>
                  </a:lnTo>
                  <a:lnTo>
                    <a:pt x="0" y="1472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3">
                <a:extLs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526208" y="7427026"/>
              <a:ext cx="6096221" cy="1722182"/>
            </a:xfrm>
            <a:custGeom>
              <a:avLst/>
              <a:gdLst/>
              <a:ahLst/>
              <a:cxnLst/>
              <a:rect r="r" b="b" t="t" l="l"/>
              <a:pathLst>
                <a:path h="1722182" w="6096221">
                  <a:moveTo>
                    <a:pt x="0" y="0"/>
                  </a:moveTo>
                  <a:lnTo>
                    <a:pt x="6096221" y="0"/>
                  </a:lnTo>
                  <a:lnTo>
                    <a:pt x="6096221" y="1722182"/>
                  </a:lnTo>
                  <a:lnTo>
                    <a:pt x="0" y="17221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5">
                <a:extLs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601987" y="6532129"/>
              <a:ext cx="4761421" cy="1243921"/>
            </a:xfrm>
            <a:custGeom>
              <a:avLst/>
              <a:gdLst/>
              <a:ahLst/>
              <a:cxnLst/>
              <a:rect r="r" b="b" t="t" l="l"/>
              <a:pathLst>
                <a:path h="1243921" w="4761421">
                  <a:moveTo>
                    <a:pt x="0" y="0"/>
                  </a:moveTo>
                  <a:lnTo>
                    <a:pt x="4761421" y="0"/>
                  </a:lnTo>
                  <a:lnTo>
                    <a:pt x="4761421" y="1243921"/>
                  </a:lnTo>
                  <a:lnTo>
                    <a:pt x="0" y="12439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7">
                <a:extLs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028700" y="1340335"/>
            <a:ext cx="7799117" cy="516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9"/>
              </a:lnSpc>
            </a:pPr>
            <a:r>
              <a:rPr lang="en-US" sz="3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Gradient descent steps: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pic>
        <p:nvPicPr>
          <p:cNvPr name="Picture 15" id="15">
            <a:hlinkClick action="ppaction://media"/>
          </p:cNvPr>
          <p:cNvPicPr>
            <a:picLocks noChangeAspect="true"/>
          </p:cNvPicPr>
          <p:nvPr>
            <a:videoFile r:link="rId28"/>
            <p:extLst>
              <p:ext uri="{DAA4B4D4-6D71-4841-9C94-3DE7FCFB9230}">
                <p14:media xmlns:p14="http://schemas.microsoft.com/office/powerpoint/2010/main" r:embed="rId29"/>
              </p:ext>
            </p:extLst>
          </p:nvPr>
        </p:nvPicPr>
        <p:blipFill>
          <a:blip r:embed="rId27"/>
          <a:srcRect l="0" t="0" r="0" b="0"/>
          <a:stretch>
            <a:fillRect/>
          </a:stretch>
        </p:blipFill>
        <p:spPr>
          <a:xfrm flipH="false" flipV="false" rot="0">
            <a:off x="1620762" y="2642853"/>
            <a:ext cx="15046476" cy="6018590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5362821" y="1352810"/>
            <a:ext cx="8852384" cy="454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5"/>
              </a:lnSpc>
            </a:pPr>
            <a:r>
              <a:rPr lang="en-US" b="true" sz="3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Gradient descent in action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5" id="15"/>
          <p:cNvGrpSpPr/>
          <p:nvPr/>
        </p:nvGrpSpPr>
        <p:grpSpPr>
          <a:xfrm rot="0">
            <a:off x="15946562" y="1693206"/>
            <a:ext cx="1434157" cy="6720376"/>
            <a:chOff x="0" y="0"/>
            <a:chExt cx="377720" cy="176997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77720" cy="1769975"/>
            </a:xfrm>
            <a:custGeom>
              <a:avLst/>
              <a:gdLst/>
              <a:ahLst/>
              <a:cxnLst/>
              <a:rect r="r" b="b" t="t" l="l"/>
              <a:pathLst>
                <a:path h="1769975" w="377720">
                  <a:moveTo>
                    <a:pt x="188860" y="0"/>
                  </a:moveTo>
                  <a:lnTo>
                    <a:pt x="188860" y="0"/>
                  </a:lnTo>
                  <a:cubicBezTo>
                    <a:pt x="238949" y="0"/>
                    <a:pt x="286986" y="19898"/>
                    <a:pt x="322404" y="55316"/>
                  </a:cubicBezTo>
                  <a:cubicBezTo>
                    <a:pt x="357823" y="90734"/>
                    <a:pt x="377720" y="138771"/>
                    <a:pt x="377720" y="188860"/>
                  </a:cubicBezTo>
                  <a:lnTo>
                    <a:pt x="377720" y="1581115"/>
                  </a:lnTo>
                  <a:cubicBezTo>
                    <a:pt x="377720" y="1685420"/>
                    <a:pt x="293165" y="1769975"/>
                    <a:pt x="188860" y="1769975"/>
                  </a:cubicBezTo>
                  <a:lnTo>
                    <a:pt x="188860" y="1769975"/>
                  </a:lnTo>
                  <a:cubicBezTo>
                    <a:pt x="84556" y="1769975"/>
                    <a:pt x="0" y="1685420"/>
                    <a:pt x="0" y="1581115"/>
                  </a:cubicBezTo>
                  <a:lnTo>
                    <a:pt x="0" y="188860"/>
                  </a:lnTo>
                  <a:cubicBezTo>
                    <a:pt x="0" y="84556"/>
                    <a:pt x="84556" y="0"/>
                    <a:pt x="18886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8AB7E2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377720" cy="1808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aphicFrame>
        <p:nvGraphicFramePr>
          <p:cNvPr name="Table 19" id="19"/>
          <p:cNvGraphicFramePr>
            <a:graphicFrameLocks noGrp="true"/>
          </p:cNvGraphicFramePr>
          <p:nvPr/>
        </p:nvGraphicFramePr>
        <p:xfrm>
          <a:off x="1028700" y="1986075"/>
          <a:ext cx="16230600" cy="5862838"/>
        </p:xfrm>
        <a:graphic>
          <a:graphicData uri="http://schemas.openxmlformats.org/drawingml/2006/table">
            <a:tbl>
              <a:tblPr/>
              <a:tblGrid>
                <a:gridCol w="1044686"/>
                <a:gridCol w="1422920"/>
                <a:gridCol w="1354770"/>
                <a:gridCol w="1449784"/>
                <a:gridCol w="1329360"/>
                <a:gridCol w="1513779"/>
                <a:gridCol w="1346744"/>
                <a:gridCol w="1337404"/>
                <a:gridCol w="1169478"/>
                <a:gridCol w="1509736"/>
                <a:gridCol w="1537855"/>
                <a:gridCol w="1214083"/>
              </a:tblGrid>
              <a:tr h="15499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ID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airline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flight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source_city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destination_city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arrival_time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departure_time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stops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class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duration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days_left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price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60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SpiceJet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SG-8709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Delhi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Mumbai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Night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Evening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zero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Economy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2.17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5953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60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SpiceJet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SG-8157</a:t>
                      </a:r>
                    </a:p>
                    <a:p>
                      <a:pPr algn="ctr">
                        <a:lnSpc>
                          <a:spcPts val="2659"/>
                        </a:lnSpc>
                      </a:pPr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Delhi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Mumbai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Morning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Early_Morning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zero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Economy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2.33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5953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8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AirAsia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I5-764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Delhi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Mumbai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Early_Morning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Early_Morning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zero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Economy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2.17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5956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69460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64889" y="3422602"/>
            <a:ext cx="10358223" cy="4338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So, What Do you Think?</a:t>
            </a:r>
          </a:p>
          <a:p>
            <a:pPr algn="ctr">
              <a:lnSpc>
                <a:spcPts val="6789"/>
              </a:lnSpc>
            </a:pPr>
            <a:r>
              <a:rPr lang="en-US" b="true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Is it suitable to solve it with traditional approach or use ML approach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5" id="15"/>
          <p:cNvGrpSpPr/>
          <p:nvPr/>
        </p:nvGrpSpPr>
        <p:grpSpPr>
          <a:xfrm rot="0">
            <a:off x="15946562" y="1693206"/>
            <a:ext cx="1434157" cy="6720376"/>
            <a:chOff x="0" y="0"/>
            <a:chExt cx="377720" cy="176997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77720" cy="1769975"/>
            </a:xfrm>
            <a:custGeom>
              <a:avLst/>
              <a:gdLst/>
              <a:ahLst/>
              <a:cxnLst/>
              <a:rect r="r" b="b" t="t" l="l"/>
              <a:pathLst>
                <a:path h="1769975" w="377720">
                  <a:moveTo>
                    <a:pt x="188860" y="0"/>
                  </a:moveTo>
                  <a:lnTo>
                    <a:pt x="188860" y="0"/>
                  </a:lnTo>
                  <a:cubicBezTo>
                    <a:pt x="238949" y="0"/>
                    <a:pt x="286986" y="19898"/>
                    <a:pt x="322404" y="55316"/>
                  </a:cubicBezTo>
                  <a:cubicBezTo>
                    <a:pt x="357823" y="90734"/>
                    <a:pt x="377720" y="138771"/>
                    <a:pt x="377720" y="188860"/>
                  </a:cubicBezTo>
                  <a:lnTo>
                    <a:pt x="377720" y="1581115"/>
                  </a:lnTo>
                  <a:cubicBezTo>
                    <a:pt x="377720" y="1685420"/>
                    <a:pt x="293165" y="1769975"/>
                    <a:pt x="188860" y="1769975"/>
                  </a:cubicBezTo>
                  <a:lnTo>
                    <a:pt x="188860" y="1769975"/>
                  </a:lnTo>
                  <a:cubicBezTo>
                    <a:pt x="84556" y="1769975"/>
                    <a:pt x="0" y="1685420"/>
                    <a:pt x="0" y="1581115"/>
                  </a:cubicBezTo>
                  <a:lnTo>
                    <a:pt x="0" y="188860"/>
                  </a:lnTo>
                  <a:cubicBezTo>
                    <a:pt x="0" y="84556"/>
                    <a:pt x="84556" y="0"/>
                    <a:pt x="18886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8AB7E2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377720" cy="1808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aphicFrame>
        <p:nvGraphicFramePr>
          <p:cNvPr name="Table 19" id="19"/>
          <p:cNvGraphicFramePr>
            <a:graphicFrameLocks noGrp="true"/>
          </p:cNvGraphicFramePr>
          <p:nvPr/>
        </p:nvGraphicFramePr>
        <p:xfrm>
          <a:off x="1028700" y="1986075"/>
          <a:ext cx="16230600" cy="5862838"/>
        </p:xfrm>
        <a:graphic>
          <a:graphicData uri="http://schemas.openxmlformats.org/drawingml/2006/table">
            <a:tbl>
              <a:tblPr/>
              <a:tblGrid>
                <a:gridCol w="1044686"/>
                <a:gridCol w="1422920"/>
                <a:gridCol w="1354770"/>
                <a:gridCol w="1449784"/>
                <a:gridCol w="1329360"/>
                <a:gridCol w="1513779"/>
                <a:gridCol w="1346744"/>
                <a:gridCol w="1337404"/>
                <a:gridCol w="1169478"/>
                <a:gridCol w="1509736"/>
                <a:gridCol w="1537855"/>
                <a:gridCol w="1214083"/>
              </a:tblGrid>
              <a:tr h="15499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ID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airline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flight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source_city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destination_city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arrival_time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departure_time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stops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class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duration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days_left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price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60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SpiceJet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SG-8709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Delhi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Mumbai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Night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5C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Evening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zero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Economy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2.17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5C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5953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60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SpiceJet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SG-8157</a:t>
                      </a:r>
                    </a:p>
                    <a:p>
                      <a:pPr algn="ctr">
                        <a:lnSpc>
                          <a:spcPts val="2659"/>
                        </a:lnSpc>
                      </a:pPr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Delhi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Mumbai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Morning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5C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Early_Morning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zero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Economy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2.33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5C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5953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8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AirAsia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I5-764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Delhi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Mumbai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Early_Morning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Early_Morning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zero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Economy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2.17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5956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9798845" y="2930183"/>
            <a:ext cx="7295113" cy="3319050"/>
          </a:xfrm>
          <a:custGeom>
            <a:avLst/>
            <a:gdLst/>
            <a:ahLst/>
            <a:cxnLst/>
            <a:rect r="r" b="b" t="t" l="l"/>
            <a:pathLst>
              <a:path h="3319050" w="7295113">
                <a:moveTo>
                  <a:pt x="0" y="0"/>
                </a:moveTo>
                <a:lnTo>
                  <a:pt x="7295112" y="0"/>
                </a:lnTo>
                <a:lnTo>
                  <a:pt x="7295112" y="3319050"/>
                </a:lnTo>
                <a:lnTo>
                  <a:pt x="0" y="3319050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028700" y="4525645"/>
            <a:ext cx="8496032" cy="1311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5"/>
              </a:lnSpc>
            </a:pPr>
            <a:r>
              <a:rPr lang="en-US" sz="35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As you can see, when </a:t>
            </a:r>
            <a:r>
              <a:rPr lang="en-US" sz="3500" b="true">
                <a:solidFill>
                  <a:srgbClr val="004AAD"/>
                </a:solidFill>
                <a:latin typeface="DM Sans Bold"/>
                <a:ea typeface="DM Sans Bold"/>
                <a:cs typeface="DM Sans Bold"/>
                <a:sym typeface="DM Sans Bold"/>
              </a:rPr>
              <a:t>arrival_time </a:t>
            </a:r>
            <a:r>
              <a:rPr lang="en-US" sz="35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and </a:t>
            </a:r>
            <a:r>
              <a:rPr lang="en-US" sz="3500" b="true">
                <a:solidFill>
                  <a:srgbClr val="004AAD"/>
                </a:solidFill>
                <a:latin typeface="DM Sans Bold"/>
                <a:ea typeface="DM Sans Bold"/>
                <a:cs typeface="DM Sans Bold"/>
                <a:sym typeface="DM Sans Bold"/>
              </a:rPr>
              <a:t>duration </a:t>
            </a:r>
            <a:r>
              <a:rPr lang="en-US" sz="35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changed that didn’t affect the </a:t>
            </a:r>
            <a:r>
              <a:rPr lang="en-US" sz="3500" b="true">
                <a:solidFill>
                  <a:srgbClr val="004AAD"/>
                </a:solidFill>
                <a:latin typeface="DM Sans Bold"/>
                <a:ea typeface="DM Sans Bold"/>
                <a:cs typeface="DM Sans Bold"/>
                <a:sym typeface="DM Sans Bold"/>
              </a:rPr>
              <a:t>price </a:t>
            </a:r>
            <a:r>
              <a:rPr lang="en-US" sz="35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 using rules will not benfit us.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94934" y="2091045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04950" y="2866020"/>
            <a:ext cx="7639050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ML Approach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842177" y="4314063"/>
            <a:ext cx="10011404" cy="2223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Questions that need to be answered to select the appropriate algorithm:</a:t>
            </a:r>
          </a:p>
          <a:p>
            <a:pPr algn="l" marL="690881" indent="-345440" lvl="1">
              <a:lnSpc>
                <a:spcPts val="4480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Is problem </a:t>
            </a: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Supervised </a:t>
            </a: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or </a:t>
            </a: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Unsupervised</a:t>
            </a: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?</a:t>
            </a:r>
          </a:p>
          <a:p>
            <a:pPr algn="l" marL="690881" indent="-345440" lvl="1">
              <a:lnSpc>
                <a:spcPts val="4480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Is it </a:t>
            </a: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classification </a:t>
            </a: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or </a:t>
            </a: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Regression</a:t>
            </a:r>
            <a:r>
              <a:rPr lang="en-US" sz="32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4544487" y="4620190"/>
            <a:ext cx="5734496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It is a Supervised Problem</a:t>
            </a:r>
          </a:p>
        </p:txBody>
      </p:sp>
      <p:graphicFrame>
        <p:nvGraphicFramePr>
          <p:cNvPr name="Table 17" id="17"/>
          <p:cNvGraphicFramePr>
            <a:graphicFrameLocks noGrp="true"/>
          </p:cNvGraphicFramePr>
          <p:nvPr/>
        </p:nvGraphicFramePr>
        <p:xfrm>
          <a:off x="13245439" y="2371030"/>
          <a:ext cx="1249333" cy="5862838"/>
        </p:xfrm>
        <a:graphic>
          <a:graphicData uri="http://schemas.openxmlformats.org/drawingml/2006/table">
            <a:tbl>
              <a:tblPr/>
              <a:tblGrid>
                <a:gridCol w="1249333"/>
              </a:tblGrid>
              <a:tr h="15499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price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60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5953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60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5953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8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5956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8" id="18"/>
          <p:cNvSpPr txBox="true"/>
          <p:nvPr/>
        </p:nvSpPr>
        <p:spPr>
          <a:xfrm rot="0">
            <a:off x="2815174" y="5567887"/>
            <a:ext cx="8895904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because our target exists in data which is </a:t>
            </a: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DAGU_HFLYeY</dc:identifier>
  <dcterms:modified xsi:type="dcterms:W3CDTF">2011-08-01T06:04:30Z</dcterms:modified>
  <cp:revision>1</cp:revision>
  <dc:title>Session4</dc:title>
</cp:coreProperties>
</file>