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411" r:id="rId5"/>
    <p:sldId id="408" r:id="rId6"/>
    <p:sldId id="326" r:id="rId7"/>
    <p:sldId id="399" r:id="rId8"/>
    <p:sldId id="405" r:id="rId9"/>
    <p:sldId id="331" r:id="rId10"/>
    <p:sldId id="396" r:id="rId11"/>
    <p:sldId id="406" r:id="rId12"/>
    <p:sldId id="407" r:id="rId13"/>
    <p:sldId id="393" r:id="rId14"/>
    <p:sldId id="338" r:id="rId15"/>
    <p:sldId id="340" r:id="rId16"/>
    <p:sldId id="397" r:id="rId17"/>
    <p:sldId id="398" r:id="rId18"/>
    <p:sldId id="345" r:id="rId19"/>
    <p:sldId id="412" r:id="rId20"/>
    <p:sldId id="348" r:id="rId21"/>
    <p:sldId id="351" r:id="rId22"/>
    <p:sldId id="356" r:id="rId23"/>
    <p:sldId id="363" r:id="rId24"/>
    <p:sldId id="366" r:id="rId25"/>
    <p:sldId id="367" r:id="rId26"/>
    <p:sldId id="370" r:id="rId27"/>
    <p:sldId id="375" r:id="rId28"/>
    <p:sldId id="416" r:id="rId29"/>
    <p:sldId id="369" r:id="rId30"/>
    <p:sldId id="378" r:id="rId31"/>
    <p:sldId id="382" r:id="rId32"/>
    <p:sldId id="384" r:id="rId33"/>
    <p:sldId id="413" r:id="rId34"/>
    <p:sldId id="385" r:id="rId35"/>
    <p:sldId id="386" r:id="rId36"/>
    <p:sldId id="380" r:id="rId37"/>
    <p:sldId id="390" r:id="rId38"/>
    <p:sldId id="423" r:id="rId39"/>
    <p:sldId id="381" r:id="rId40"/>
    <p:sldId id="417" r:id="rId41"/>
    <p:sldId id="418" r:id="rId42"/>
    <p:sldId id="419" r:id="rId43"/>
    <p:sldId id="421" r:id="rId44"/>
    <p:sldId id="422" r:id="rId45"/>
    <p:sldId id="389" r:id="rId46"/>
    <p:sldId id="414" r:id="rId47"/>
    <p:sldId id="409" r:id="rId48"/>
    <p:sldId id="352" r:id="rId49"/>
    <p:sldId id="353" r:id="rId50"/>
    <p:sldId id="374" r:id="rId51"/>
    <p:sldId id="377" r:id="rId52"/>
    <p:sldId id="383" r:id="rId53"/>
    <p:sldId id="354" r:id="rId54"/>
  </p:sldIdLst>
  <p:sldSz cx="12188825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66163" autoAdjust="0"/>
  </p:normalViewPr>
  <p:slideViewPr>
    <p:cSldViewPr showGuides="1">
      <p:cViewPr>
        <p:scale>
          <a:sx n="66" d="100"/>
          <a:sy n="66" d="100"/>
        </p:scale>
        <p:origin x="1440" y="28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16-Dec-17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16-Dec-17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feat=shadowdomv1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Intro – I‘ll explain what this global scope thing is all about and the issues we may have to tackle with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Different approaches on how to circumvent global scope </a:t>
            </a:r>
            <a:r>
              <a:rPr lang="de-AT" baseline="0" dirty="0" smtClean="0"/>
              <a:t>issues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9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Global CSS Scope – which problems could arise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Issues with the layout of 3rd party</a:t>
            </a:r>
            <a:r>
              <a:rPr lang="de-AT" baseline="0" dirty="0" smtClean="0"/>
              <a:t> widgets because of own selectors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dirty="0" smtClean="0"/>
              <a:t>Increasing</a:t>
            </a:r>
            <a:r>
              <a:rPr lang="de-AT" baseline="0" dirty="0" smtClean="0"/>
              <a:t> effort to check if styles don‘t break upon modification in growing projects</a:t>
            </a:r>
            <a:endParaRPr lang="de-A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AT" dirty="0" smtClean="0"/>
              <a:t>Ever more specific selectors</a:t>
            </a:r>
            <a:r>
              <a:rPr lang="de-AT" baseline="0" dirty="0" smtClean="0"/>
              <a:t> or usage of the „!important“ modifier to make sure that rule overrides work </a:t>
            </a:r>
            <a:r>
              <a:rPr lang="de-AT" dirty="0" smtClean="0"/>
              <a:t>(hard to</a:t>
            </a:r>
            <a:r>
              <a:rPr lang="de-AT" baseline="0" dirty="0" smtClean="0"/>
              <a:t> understand and maintain</a:t>
            </a:r>
            <a:r>
              <a:rPr lang="de-AT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Almost every other programming language aims for a modular approach – </a:t>
            </a:r>
            <a:r>
              <a:rPr lang="de-AT" smtClean="0"/>
              <a:t>or</a:t>
            </a:r>
            <a:r>
              <a:rPr lang="de-AT" baseline="0" smtClean="0"/>
              <a:t> finds workarounds to mimic modularity, </a:t>
            </a:r>
            <a:r>
              <a:rPr lang="de-AT" baseline="0" dirty="0" smtClean="0"/>
              <a:t>how to do this with CSS?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Block – Element – Modifier</a:t>
            </a:r>
          </a:p>
          <a:p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BEM is not a tool,</a:t>
            </a:r>
            <a:r>
              <a:rPr lang="de-AT" baseline="0" dirty="0" smtClean="0"/>
              <a:t> its a methodology for a unified semantic model, which applies to HTML, Styles, Code and UX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 the next minutes we‘ll concentrate on the naming convention side of things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Aims for easier readable CSS code, promotes reuse and improves maintainability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How? By dividing parts of</a:t>
            </a:r>
            <a:r>
              <a:rPr lang="de-AT" baseline="0" dirty="0" smtClean="0"/>
              <a:t> the user interface into independent blocks (the B in BEM)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Introducing: Block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Functionally independent,</a:t>
            </a:r>
            <a:r>
              <a:rPr lang="de-AT" baseline="0" dirty="0" smtClean="0"/>
              <a:t> reusable component – in our case, the title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Name of the Block describes its purpose, not its style or state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 block in</a:t>
            </a:r>
            <a:r>
              <a:rPr lang="de-AT" baseline="0" dirty="0" smtClean="0"/>
              <a:t> BEM could include elements, acting as their parent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Introducing: Element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An element is depending on</a:t>
            </a:r>
            <a:r>
              <a:rPr lang="de-AT" baseline="0" dirty="0" smtClean="0"/>
              <a:t> a block as its parent, it couldn‘t exist on its own (subline, author)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Name includes block name, separated through two underscores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An element</a:t>
            </a:r>
            <a:r>
              <a:rPr lang="de-AT" baseline="0" dirty="0" smtClean="0"/>
              <a:t> in the BEM hierarchy couldn‘t be a parent of an other element (this doesn‘t apply to the </a:t>
            </a:r>
            <a:r>
              <a:rPr lang="de-AT" baseline="0" dirty="0" smtClean="0"/>
              <a:t>HTML </a:t>
            </a:r>
            <a:r>
              <a:rPr lang="de-AT" baseline="0" dirty="0" smtClean="0"/>
              <a:t>structure, as we‘ll see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Introducing: Modifier</a:t>
            </a:r>
            <a:endParaRPr lang="de-AT" baseline="0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Belongs</a:t>
            </a:r>
            <a:r>
              <a:rPr lang="de-AT" baseline="0" dirty="0" smtClean="0"/>
              <a:t> to a block or an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Describes a certain state and/or a specific style, which constitute a deviation to the default state or style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The modifier selector never exists on its own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Just for information, these examples show the so called „double-dash“ style syntax, there are other possibilities as well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Until now we just</a:t>
            </a:r>
            <a:r>
              <a:rPr lang="de-AT" baseline="0" dirty="0" smtClean="0"/>
              <a:t> saw the CSS, but there is already an idea forming in our head about how the HTML could look like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0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HTML for the selector samples</a:t>
            </a:r>
          </a:p>
          <a:p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Because of the structure of the CSS it‘s easy to conclude on how the HTML will look like and vice versa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Modification of the structure of the HTML doesn‘t break what was laid</a:t>
            </a:r>
            <a:r>
              <a:rPr lang="de-AT" baseline="0" dirty="0" smtClean="0"/>
              <a:t> forth as the Block – Element structure, selector matches will stay intact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Example: move the author element into the subline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This also showcases that elements could be nested in the HTML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5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HTML for the selector samples</a:t>
            </a:r>
          </a:p>
          <a:p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Other blocks could be inserted into this block as desired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E.g. an avatar block, but this would bring its own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4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Prevent nesting of Block – Element – Element in</a:t>
            </a:r>
            <a:r>
              <a:rPr lang="de-AT" baseline="0" dirty="0" smtClean="0"/>
              <a:t> the BEM selector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Most likely you would mix the</a:t>
            </a:r>
            <a:r>
              <a:rPr lang="de-AT" baseline="0" dirty="0" smtClean="0"/>
              <a:t> </a:t>
            </a:r>
            <a:r>
              <a:rPr lang="de-AT" baseline="0" dirty="0" smtClean="0"/>
              <a:t>HTML </a:t>
            </a:r>
            <a:r>
              <a:rPr lang="de-AT" baseline="0" dirty="0" smtClean="0"/>
              <a:t>structure with the semantical meaning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Makes it harder to maintain when you</a:t>
            </a:r>
            <a:r>
              <a:rPr lang="de-AT" baseline="0" dirty="0" smtClean="0"/>
              <a:t> start to move elements in the </a:t>
            </a:r>
            <a:r>
              <a:rPr lang="de-AT" baseline="0" dirty="0" smtClean="0"/>
              <a:t>HTML </a:t>
            </a:r>
            <a:r>
              <a:rPr lang="de-AT" baseline="0" dirty="0" smtClean="0"/>
              <a:t>structure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Most likely you‘d want to introduce</a:t>
            </a:r>
            <a:r>
              <a:rPr lang="de-AT" baseline="0" dirty="0" smtClean="0"/>
              <a:t> a new block instead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Certain</a:t>
            </a:r>
            <a:r>
              <a:rPr lang="de-AT" baseline="0" dirty="0" smtClean="0"/>
              <a:t> kinds of nesting are OK but should be used sparingly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In our example</a:t>
            </a:r>
            <a:r>
              <a:rPr lang="de-AT" baseline="0" dirty="0" smtClean="0"/>
              <a:t> we nest a block selector with a certain modifier with the block element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For</a:t>
            </a:r>
            <a:r>
              <a:rPr lang="de-AT" baseline="0" dirty="0" smtClean="0"/>
              <a:t> such a use case this is the most effective way to have the rule apply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BEM</a:t>
            </a:r>
            <a:r>
              <a:rPr lang="de-AT" baseline="0" dirty="0" smtClean="0"/>
              <a:t> Benefits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Precise</a:t>
            </a:r>
            <a:r>
              <a:rPr lang="de-AT" baseline="0" dirty="0" smtClean="0"/>
              <a:t> semantics, relationship </a:t>
            </a:r>
            <a:r>
              <a:rPr lang="de-AT" baseline="0" dirty="0" smtClean="0"/>
              <a:t>easy </a:t>
            </a:r>
            <a:r>
              <a:rPr lang="de-AT" baseline="0" dirty="0" smtClean="0"/>
              <a:t>to recognize, simplifies communication in a team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CSS </a:t>
            </a:r>
            <a:r>
              <a:rPr lang="de-AT" dirty="0" smtClean="0"/>
              <a:t>is</a:t>
            </a:r>
            <a:r>
              <a:rPr lang="de-AT" baseline="0" dirty="0" smtClean="0"/>
              <a:t> not directly coupled with HTML structurally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More confidence</a:t>
            </a:r>
            <a:r>
              <a:rPr lang="de-AT" baseline="0" dirty="0" smtClean="0"/>
              <a:t> when introducing changes, minimize side effects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Easily</a:t>
            </a:r>
            <a:r>
              <a:rPr lang="de-AT" baseline="0" dirty="0" smtClean="0"/>
              <a:t> locate selectors which need to be modified, no CSS specifity to worry about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Could use this on little projects from the start as well</a:t>
            </a:r>
            <a:endParaRPr lang="de-A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AT" baseline="0" dirty="0" smtClean="0"/>
              <a:t>BEM </a:t>
            </a:r>
            <a:r>
              <a:rPr lang="de-AT" baseline="0" dirty="0" smtClean="0"/>
              <a:t>Issues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Many </a:t>
            </a:r>
            <a:r>
              <a:rPr lang="de-AT" baseline="0" dirty="0" smtClean="0"/>
              <a:t>classes, long class names, everyone should/must adhere to the naming convention, could be hard sometimes ;)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Scope = Is an area in which certain program logic applies – in our case CSS rules – global by 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The scope of </a:t>
            </a:r>
            <a:r>
              <a:rPr lang="de-AT" baseline="0" dirty="0" smtClean="0"/>
              <a:t>„plain“ CSS </a:t>
            </a:r>
            <a:r>
              <a:rPr lang="de-AT" baseline="0" dirty="0" smtClean="0"/>
              <a:t>always spans over the whole HTML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This same concept has existed since the inception of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 general, </a:t>
            </a:r>
            <a:r>
              <a:rPr lang="de-AT" b="1" baseline="0" dirty="0" smtClean="0"/>
              <a:t>cascading</a:t>
            </a:r>
            <a:r>
              <a:rPr lang="de-AT" baseline="0" dirty="0" smtClean="0"/>
              <a:t> rules to the whole </a:t>
            </a:r>
            <a:r>
              <a:rPr lang="de-AT" baseline="0" dirty="0" smtClean="0"/>
              <a:t>HTML </a:t>
            </a:r>
            <a:r>
              <a:rPr lang="de-AT" baseline="0" dirty="0" smtClean="0"/>
              <a:t>structure is just what had been intended, hence the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Following I‘ll show you some short examples about what problems could arise from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Frankly, some of these examples may seem a bit far-fetched, but I‘d intended to keep the intro as short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6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CSS Modules Intro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CSS Modules = roughly speaking, CSS files in which</a:t>
            </a:r>
            <a:r>
              <a:rPr lang="de-AT" baseline="0" dirty="0" smtClean="0"/>
              <a:t> all class names are scoped locally instead of globally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This isn‘t an official spec or a browser implementation, its a step in the build / bundling process through a tool lik Webpack or Browserify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Build </a:t>
            </a:r>
            <a:r>
              <a:rPr lang="de-AT" baseline="0" dirty="0" smtClean="0"/>
              <a:t>tool: </a:t>
            </a:r>
            <a:r>
              <a:rPr lang="de-AT" baseline="0" dirty="0" smtClean="0"/>
              <a:t>Package application modules, </a:t>
            </a:r>
            <a:r>
              <a:rPr lang="de-AT" baseline="0" dirty="0" smtClean="0"/>
              <a:t>tranformation and transpilation of source files (e.g. SASS to CSS, TypeScript to </a:t>
            </a:r>
            <a:r>
              <a:rPr lang="de-AT" baseline="0" dirty="0" smtClean="0"/>
              <a:t>JavaScript </a:t>
            </a:r>
            <a:r>
              <a:rPr lang="de-AT" baseline="0" dirty="0" smtClean="0"/>
              <a:t>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To emulate a local scope with CSS modules the source HTML and CSS need to be modified in the build process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69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Initial</a:t>
            </a:r>
            <a:r>
              <a:rPr lang="de-AT" baseline="0" dirty="0" smtClean="0"/>
              <a:t> </a:t>
            </a:r>
            <a:r>
              <a:rPr lang="de-AT" baseline="0" dirty="0" smtClean="0"/>
              <a:t>example, both plain HTML, CSS</a:t>
            </a:r>
          </a:p>
          <a:p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We got to rewrite </a:t>
            </a:r>
            <a:r>
              <a:rPr lang="de-AT" baseline="0" dirty="0" smtClean="0"/>
              <a:t>this to be able to use CSS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6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Restructurizing</a:t>
            </a:r>
            <a:r>
              <a:rPr lang="de-AT" baseline="0" dirty="0" smtClean="0"/>
              <a:t> the initial source files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The compoments HTML template is</a:t>
            </a:r>
            <a:r>
              <a:rPr lang="de-AT" baseline="0" dirty="0" smtClean="0"/>
              <a:t> now defined as an ES6 </a:t>
            </a:r>
            <a:r>
              <a:rPr lang="de-AT" dirty="0" smtClean="0"/>
              <a:t>template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Styles will be „imported“ from the CSS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For those</a:t>
            </a:r>
            <a:r>
              <a:rPr lang="de-AT" baseline="0" dirty="0" smtClean="0"/>
              <a:t> of you familiar with ES6, this seems a little bit strange – how could we import module content from a CSS file??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This</a:t>
            </a:r>
            <a:r>
              <a:rPr lang="de-AT" baseline="0" dirty="0" smtClean="0"/>
              <a:t> is a little trick where CSS modules come into play, with Webpack the CSS modules loader parses the underlying CSS file and maps the individual classes to properties of the imported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Class names which did exist in the original CSS file will be replaced with unique string keys, these are available as values behind the properties of the imported object, e.g. </a:t>
            </a:r>
            <a:r>
              <a:rPr lang="en-US" dirty="0" smtClean="0"/>
              <a:t>“</a:t>
            </a:r>
            <a:r>
              <a:rPr lang="en-US" dirty="0" err="1" smtClean="0"/>
              <a:t>styles.bigtitle</a:t>
            </a:r>
            <a:r>
              <a:rPr lang="en-US" dirty="0" smtClean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CSS Modules resulting</a:t>
            </a:r>
            <a:r>
              <a:rPr lang="de-AT" baseline="0" dirty="0" smtClean="0"/>
              <a:t> output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After the build,</a:t>
            </a:r>
            <a:r>
              <a:rPr lang="de-AT" baseline="0" dirty="0" smtClean="0"/>
              <a:t> the result consists of HTML and CSS again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The „bigtitle“ Selector has been replaced through a new unique string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CSS rules have been mapped to</a:t>
            </a:r>
            <a:r>
              <a:rPr lang="de-AT" baseline="0" dirty="0" smtClean="0"/>
              <a:t> this new selector name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This means that selector always have</a:t>
            </a:r>
            <a:r>
              <a:rPr lang="de-AT" baseline="0" dirty="0" smtClean="0"/>
              <a:t>  „local scope“ with their 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In our case you</a:t>
            </a:r>
            <a:r>
              <a:rPr lang="de-AT" baseline="0" dirty="0" smtClean="0"/>
              <a:t> can recognize the original selector name, </a:t>
            </a:r>
            <a:r>
              <a:rPr lang="de-AT" dirty="0" smtClean="0"/>
              <a:t>this</a:t>
            </a:r>
            <a:r>
              <a:rPr lang="de-AT" baseline="0" dirty="0" smtClean="0"/>
              <a:t> is complete configurable though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0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CSS Modules with React and JSX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For those</a:t>
            </a:r>
            <a:r>
              <a:rPr lang="de-AT" baseline="0" dirty="0" smtClean="0"/>
              <a:t> of you who already wondered why on earth we‘d like to rewrite our markup to template strings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Much more elegant with JSX</a:t>
            </a:r>
            <a:r>
              <a:rPr lang="de-AT" baseline="0" dirty="0" smtClean="0"/>
              <a:t> templates, almost looks like the markup itself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0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Since we talked about React, what</a:t>
            </a:r>
            <a:r>
              <a:rPr lang="de-AT" baseline="0" dirty="0" smtClean="0"/>
              <a:t> about Angular?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Well you</a:t>
            </a:r>
            <a:r>
              <a:rPr lang="de-AT" baseline="0" dirty="0" smtClean="0"/>
              <a:t> COULD use webpack with the CSS Module loader with Angular (link to demo in appendix)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Since Angular 2.x+ there is a built in mechanism for component based </a:t>
            </a:r>
            <a:r>
              <a:rPr lang="de-AT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styling called „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ViewEncapsulation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More on that later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4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CSS Modules benefits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CSS selector names</a:t>
            </a:r>
            <a:r>
              <a:rPr lang="de-AT" baseline="0" dirty="0" smtClean="0"/>
              <a:t> freely defineable, no side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Styles are scoped locally per default, saves </a:t>
            </a:r>
            <a:r>
              <a:rPr lang="de-AT" baseline="0" dirty="0" smtClean="0"/>
              <a:t>you many headaches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Plain </a:t>
            </a:r>
            <a:r>
              <a:rPr lang="de-AT" baseline="0" dirty="0" smtClean="0"/>
              <a:t>CSS could be </a:t>
            </a:r>
            <a:r>
              <a:rPr lang="de-AT" baseline="0" dirty="0" smtClean="0"/>
              <a:t>written, </a:t>
            </a:r>
            <a:r>
              <a:rPr lang="de-AT" dirty="0" smtClean="0"/>
              <a:t>plain CSS goes to the browser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Makes</a:t>
            </a:r>
            <a:r>
              <a:rPr lang="de-AT" baseline="0" dirty="0" smtClean="0"/>
              <a:t> sense in bigger projects – slightly overkill with little projects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Only really makes sense if you already </a:t>
            </a:r>
            <a:r>
              <a:rPr lang="de-AT" dirty="0" smtClean="0"/>
              <a:t>could </a:t>
            </a:r>
            <a:r>
              <a:rPr lang="de-AT" dirty="0" smtClean="0"/>
              <a:t>use</a:t>
            </a:r>
            <a:r>
              <a:rPr lang="de-AT" baseline="0" dirty="0" smtClean="0"/>
              <a:t> some kind of templating for your UI framework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6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CSS in JS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Many</a:t>
            </a:r>
            <a:r>
              <a:rPr lang="de-AT" baseline="0" dirty="0" smtClean="0"/>
              <a:t> different libraries, in general they use two different approaches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#1 appraoch </a:t>
            </a:r>
            <a:r>
              <a:rPr lang="de-AT" dirty="0" smtClean="0"/>
              <a:t>emission</a:t>
            </a:r>
            <a:r>
              <a:rPr lang="de-AT" baseline="0" dirty="0" smtClean="0"/>
              <a:t> of modular CSS via Javascript, Injection into good old CSS style blocks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#2 approach </a:t>
            </a:r>
            <a:r>
              <a:rPr lang="de-AT" dirty="0" smtClean="0"/>
              <a:t>creation of inline style attributes on DOM elements with addtional JS event listeners to support pseudo</a:t>
            </a:r>
            <a:r>
              <a:rPr lang="de-AT" baseline="0" dirty="0" smtClean="0"/>
              <a:t> states like </a:t>
            </a:r>
            <a:r>
              <a:rPr lang="de-AT" dirty="0" smtClean="0"/>
              <a:t>:hover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Most</a:t>
            </a:r>
            <a:r>
              <a:rPr lang="de-AT" baseline="0" dirty="0" smtClean="0"/>
              <a:t> well known #1</a:t>
            </a:r>
            <a:r>
              <a:rPr lang="de-AT" dirty="0" smtClean="0"/>
              <a:t> </a:t>
            </a:r>
            <a:r>
              <a:rPr lang="de-AT" dirty="0" smtClean="0"/>
              <a:t>approach: Styled-components (React, ReactNative)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Most</a:t>
            </a:r>
            <a:r>
              <a:rPr lang="de-AT" baseline="0" dirty="0" smtClean="0"/>
              <a:t> well known #2</a:t>
            </a:r>
            <a:r>
              <a:rPr lang="de-AT" dirty="0" smtClean="0"/>
              <a:t> </a:t>
            </a:r>
            <a:r>
              <a:rPr lang="de-AT" dirty="0" smtClean="0"/>
              <a:t>aproach: Radium (React)</a:t>
            </a:r>
            <a:br>
              <a:rPr lang="de-AT" dirty="0" smtClean="0"/>
            </a:b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Writing styles </a:t>
            </a:r>
            <a:r>
              <a:rPr lang="de-AT" dirty="0" smtClean="0"/>
              <a:t>in</a:t>
            </a:r>
            <a:r>
              <a:rPr lang="de-AT" baseline="0" dirty="0" smtClean="0"/>
              <a:t> the different frameworks is quite diverse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Authoring </a:t>
            </a:r>
            <a:r>
              <a:rPr lang="de-AT" dirty="0" smtClean="0"/>
              <a:t>approach </a:t>
            </a:r>
            <a:r>
              <a:rPr lang="de-AT" dirty="0" smtClean="0"/>
              <a:t>#1: </a:t>
            </a:r>
            <a:r>
              <a:rPr lang="de-AT" dirty="0" smtClean="0"/>
              <a:t>Write</a:t>
            </a:r>
            <a:r>
              <a:rPr lang="de-AT" baseline="0" dirty="0" smtClean="0"/>
              <a:t> more or less plain </a:t>
            </a:r>
            <a:r>
              <a:rPr lang="de-AT" dirty="0" smtClean="0"/>
              <a:t>CSS as ES6 template strings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Authoring</a:t>
            </a:r>
            <a:r>
              <a:rPr lang="de-AT" baseline="0" dirty="0" smtClean="0"/>
              <a:t> </a:t>
            </a:r>
            <a:r>
              <a:rPr lang="de-AT" dirty="0" smtClean="0"/>
              <a:t>approach</a:t>
            </a:r>
            <a:r>
              <a:rPr lang="de-AT" baseline="0" dirty="0" smtClean="0"/>
              <a:t> </a:t>
            </a:r>
            <a:r>
              <a:rPr lang="de-AT" baseline="0" dirty="0" smtClean="0"/>
              <a:t>#2: </a:t>
            </a:r>
            <a:r>
              <a:rPr lang="de-AT" dirty="0" smtClean="0"/>
              <a:t>Define CSS selectors and rules as JS </a:t>
            </a:r>
            <a:r>
              <a:rPr lang="de-AT" dirty="0" smtClean="0"/>
              <a:t>objects, property</a:t>
            </a:r>
            <a:r>
              <a:rPr lang="de-AT" baseline="0" dirty="0" smtClean="0"/>
              <a:t> names are</a:t>
            </a:r>
            <a:r>
              <a:rPr lang="de-AT" dirty="0" smtClean="0"/>
              <a:t> selector names or rule names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2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Intro</a:t>
            </a:r>
            <a:r>
              <a:rPr lang="de-AT" baseline="0" dirty="0" smtClean="0"/>
              <a:t> Aphrodite</a:t>
            </a:r>
            <a:endParaRPr lang="de-A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Why </a:t>
            </a:r>
            <a:r>
              <a:rPr lang="de-AT" dirty="0" smtClean="0"/>
              <a:t>Aphrodite</a:t>
            </a:r>
            <a:r>
              <a:rPr lang="de-AT" dirty="0" smtClean="0"/>
              <a:t>:</a:t>
            </a:r>
            <a:r>
              <a:rPr lang="de-AT" baseline="0" dirty="0" smtClean="0"/>
              <a:t> </a:t>
            </a:r>
            <a:r>
              <a:rPr lang="de-AT" dirty="0" smtClean="0"/>
              <a:t>Chosen as an example b/c</a:t>
            </a:r>
            <a:r>
              <a:rPr lang="de-AT" baseline="0" dirty="0" smtClean="0"/>
              <a:t> it is generally framework independent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Also generates style tag, injects styles as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Supports pseudo states, media queries, keyframe animations by generating „real CSS“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Aphrodite</a:t>
            </a:r>
            <a:r>
              <a:rPr lang="de-AT" baseline="0" dirty="0" smtClean="0"/>
              <a:t> JS Sample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The</a:t>
            </a:r>
            <a:r>
              <a:rPr lang="de-AT" baseline="0" dirty="0" smtClean="0"/>
              <a:t> first call to the „css“ mehtod injects the styles into the header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Unuses declarations won‘t be injected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Base selector side effects</a:t>
            </a:r>
            <a:r>
              <a:rPr lang="de-AT" baseline="0" dirty="0" smtClean="0"/>
              <a:t> – Intro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Here we got two elements - a </a:t>
            </a:r>
            <a:r>
              <a:rPr lang="de-AT" baseline="0" dirty="0" smtClean="0"/>
              <a:t>standalone </a:t>
            </a:r>
            <a:r>
              <a:rPr lang="de-AT" baseline="0" dirty="0" smtClean="0"/>
              <a:t>heading, but also a tall </a:t>
            </a:r>
            <a:r>
              <a:rPr lang="de-AT" baseline="0" dirty="0" smtClean="0"/>
              <a:t>button </a:t>
            </a:r>
            <a:r>
              <a:rPr lang="de-AT" baseline="0" dirty="0" smtClean="0"/>
              <a:t>- h1 font size tall!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The h1 selector with the font size rule applies to both the discrete heading itself and the h1 which is shown as the button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When modifiying such a generic base selector this may have a broad impact everywhere we use h1 markup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5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Aphrodite</a:t>
            </a:r>
            <a:r>
              <a:rPr lang="de-AT" baseline="0" dirty="0" smtClean="0"/>
              <a:t> JS Sample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Hover</a:t>
            </a:r>
            <a:r>
              <a:rPr lang="de-AT" baseline="0" dirty="0" smtClean="0"/>
              <a:t> style is a „real“ CSS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9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Aphrodite</a:t>
            </a:r>
            <a:r>
              <a:rPr lang="de-AT" baseline="0" dirty="0" smtClean="0"/>
              <a:t> JS Sample</a:t>
            </a:r>
            <a:r>
              <a:rPr lang="en-US" baseline="0" dirty="0" smtClean="0"/>
              <a:t> –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Used declarations were generated as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„!important“ modificator is generated per default, the documentation describes the reasonas 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is intended to make integrating with a pre-existing codebase easier.”</a:t>
            </a:r>
            <a:r>
              <a:rPr lang="de-A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this could be turned off though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1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CSS</a:t>
            </a:r>
            <a:r>
              <a:rPr lang="de-AT" baseline="0" dirty="0" smtClean="0"/>
              <a:t> in JS roundup</a:t>
            </a:r>
            <a:endParaRPr lang="de-AT" dirty="0" smtClean="0"/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Mostly realized</a:t>
            </a:r>
            <a:r>
              <a:rPr lang="de-AT" baseline="0" dirty="0" smtClean="0"/>
              <a:t> via CSS injection, the final outcome is very similar to what CSS modules does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Enables easy</a:t>
            </a:r>
            <a:r>
              <a:rPr lang="de-AT" baseline="0" dirty="0" smtClean="0"/>
              <a:t> bundling of a compoments JS and CSS in the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Many CSS in JS frameworks also support</a:t>
            </a:r>
            <a:r>
              <a:rPr lang="de-AT" baseline="0" dirty="0" smtClean="0"/>
              <a:t> server side rendering out of the box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„Preprocessing“ has to be done / could be done in JavaScript instead of one of the usual preprocessors like LESS/SASS – finally with a „real programming language“ now ;) – this also means that </a:t>
            </a:r>
            <a:r>
              <a:rPr lang="de-AT" baseline="0" dirty="0" smtClean="0"/>
              <a:t>style writers </a:t>
            </a:r>
            <a:r>
              <a:rPr lang="de-AT" baseline="0" dirty="0" smtClean="0"/>
              <a:t>aren‘t restricted to what is possible with LESS/SASS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Syntax for </a:t>
            </a:r>
            <a:r>
              <a:rPr lang="de-AT" baseline="0" dirty="0" smtClean="0"/>
              <a:t>writing styles </a:t>
            </a:r>
            <a:r>
              <a:rPr lang="de-AT" baseline="0" dirty="0" smtClean="0"/>
              <a:t>feels unfamiliar at first, because it is always just a wrapper for real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 the appendix</a:t>
            </a:r>
            <a:r>
              <a:rPr lang="en-US" baseline="0" dirty="0" smtClean="0"/>
              <a:t> you can find a link to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repository where someone has made it their task to list different CSS in JS implementations in a well arranged comparison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Shadow</a:t>
            </a:r>
            <a:r>
              <a:rPr lang="de-AT" baseline="0" dirty="0" smtClean="0"/>
              <a:t> DOM – what‘s that?</a:t>
            </a:r>
          </a:p>
          <a:p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 functionality it‘s comparable to an IFRAME – it enables completely decoupled content within the rest of the page</a:t>
            </a:r>
          </a:p>
          <a:p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If you already had</a:t>
            </a:r>
            <a:r>
              <a:rPr lang="de-AT" baseline="0" dirty="0" smtClean="0"/>
              <a:t> a look at web components, you surely have heard of it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Shadow DOM enables the encapsulation of CSS and HTML without any further tools natively through the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This is already</a:t>
            </a:r>
            <a:r>
              <a:rPr lang="de-AT" baseline="0" dirty="0" smtClean="0"/>
              <a:t> being used in modern browser e.g. To encapsulate the HTML5 video player controls </a:t>
            </a:r>
            <a:r>
              <a:rPr lang="de-AT" baseline="0" dirty="0" smtClean="0"/>
              <a:t>when </a:t>
            </a:r>
            <a:r>
              <a:rPr lang="de-AT" baseline="0" dirty="0" smtClean="0"/>
              <a:t>using video tags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6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Shadow DOM</a:t>
            </a:r>
            <a:r>
              <a:rPr lang="de-AT" baseline="0" dirty="0" smtClean="0"/>
              <a:t> example</a:t>
            </a:r>
          </a:p>
          <a:p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The current spec draft doesn‘t provide</a:t>
            </a:r>
            <a:r>
              <a:rPr lang="de-AT" baseline="0" dirty="0" smtClean="0"/>
              <a:t> for any inheritance of styles into the shadow DOM part by its surrounding context (as opposing to the initial v0 draft where this was still possible if explicitly enabled)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As you can see in the example the shadow DOM part is not being affected by selectors of the surrounding </a:t>
            </a:r>
            <a:r>
              <a:rPr lang="de-AT" baseline="0" dirty="0" smtClean="0"/>
              <a:t>HTML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8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How to apply theming to</a:t>
            </a:r>
            <a:r>
              <a:rPr lang="de-AT" baseline="0" dirty="0" smtClean="0"/>
              <a:t> e.g. 3rd Party widgets using Shadow DOM</a:t>
            </a:r>
            <a:endParaRPr lang="de-AT" baseline="0" dirty="0" smtClean="0"/>
          </a:p>
          <a:p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CSS custom properties / CSS variables are accessible in Shadow DOM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3rd Party widget must define which properties are available for theming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9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Shadow DOM roundup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Enables real encapsulation of CSS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Still</a:t>
            </a:r>
            <a:r>
              <a:rPr lang="de-AT" baseline="0" dirty="0" smtClean="0"/>
              <a:t> in active development – spec could also still change!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Browser support currently still</a:t>
            </a:r>
            <a:r>
              <a:rPr lang="de-AT" baseline="0" dirty="0" smtClean="0"/>
              <a:t> at only </a:t>
            </a:r>
            <a:r>
              <a:rPr lang="de-AT" dirty="0" smtClean="0"/>
              <a:t>56% see </a:t>
            </a:r>
            <a:r>
              <a:rPr lang="de-AT" dirty="0" smtClean="0">
                <a:hlinkClick r:id="rId3"/>
              </a:rPr>
              <a:t>http://caniuse.com/#feat=shadowdomv1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dirty="0" smtClean="0"/>
              <a:t>Chrome, Safari, Opera,</a:t>
            </a:r>
            <a:r>
              <a:rPr lang="de-AT" baseline="0" dirty="0" smtClean="0"/>
              <a:t> </a:t>
            </a:r>
            <a:r>
              <a:rPr lang="de-AT" dirty="0" smtClean="0"/>
              <a:t>NO</a:t>
            </a:r>
            <a:r>
              <a:rPr lang="de-AT" baseline="0" dirty="0" smtClean="0"/>
              <a:t> Firefox (in dev), </a:t>
            </a:r>
            <a:r>
              <a:rPr lang="de-AT" dirty="0" smtClean="0"/>
              <a:t>NO IE/Edge (under consideration)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Polyfills slow,</a:t>
            </a:r>
            <a:r>
              <a:rPr lang="de-AT" baseline="0" dirty="0" smtClean="0"/>
              <a:t> can‘t be recommended thus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Could be used as a progressive enhancement, fallback to</a:t>
            </a:r>
            <a:r>
              <a:rPr lang="de-AT" baseline="0" dirty="0" smtClean="0"/>
              <a:t> </a:t>
            </a:r>
            <a:r>
              <a:rPr lang="de-AT" dirty="0" smtClean="0"/>
              <a:t>iframe injection - Example: Twitter timeline: tweets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2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Since Angular</a:t>
            </a:r>
            <a:r>
              <a:rPr lang="de-AT" baseline="0" dirty="0" smtClean="0"/>
              <a:t> 2+ Angular includes a mechanism called view encapsulation, two approaches available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0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Component</a:t>
            </a:r>
            <a:r>
              <a:rPr lang="de-AT" baseline="0" dirty="0" smtClean="0"/>
              <a:t> declaration + 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Could also leave out declaration of Emulated because it is the default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Won‘t affect</a:t>
            </a:r>
            <a:r>
              <a:rPr lang="de-AT" baseline="0" dirty="0" smtClean="0"/>
              <a:t> other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43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Every element of</a:t>
            </a:r>
            <a:r>
              <a:rPr lang="de-AT" baseline="0" dirty="0" smtClean="0"/>
              <a:t> component gets attribute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Selector restrained to elements with matching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Base selector</a:t>
            </a:r>
            <a:r>
              <a:rPr lang="de-AT" baseline="0" dirty="0" smtClean="0"/>
              <a:t> side effects – The Problem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You may have guessed it, of course we‘d like to change the heading font size now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Because we have such a generic selector, this also – unintentionally? – affects the button font and actual size, „breaking“ the UI design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In a big project, not all affected elements may have been appropriately checked and adapted now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Most of the time nobody would dare to modify </a:t>
            </a:r>
            <a:r>
              <a:rPr lang="de-AT" baseline="0" dirty="0" smtClean="0"/>
              <a:t>such a generic selector in a big project (Oh god what could be the side effects?!)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39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Use Shadow</a:t>
            </a:r>
            <a:r>
              <a:rPr lang="de-AT" baseline="0" dirty="0" smtClean="0"/>
              <a:t> DOM by simply switching encapsulation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51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Use Shadow</a:t>
            </a:r>
            <a:r>
              <a:rPr lang="de-AT" baseline="0" dirty="0" smtClean="0"/>
              <a:t> DOM by simply switching encapsulation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Generates component within Shadow DOM host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As said earlier: Needs polyfills with certain browsers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8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Also depends</a:t>
            </a:r>
            <a:r>
              <a:rPr lang="de-AT" baseline="0" dirty="0" smtClean="0"/>
              <a:t> highly on the support with your primary UI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In the end - mix </a:t>
            </a:r>
            <a:r>
              <a:rPr lang="de-AT" baseline="0" dirty="0" smtClean="0"/>
              <a:t>and match approaches to suit your </a:t>
            </a:r>
            <a:r>
              <a:rPr lang="de-AT" baseline="0" dirty="0" smtClean="0"/>
              <a:t>needs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9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8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2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7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93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Base</a:t>
            </a:r>
            <a:r>
              <a:rPr lang="de-AT" baseline="0" dirty="0" smtClean="0"/>
              <a:t> selector side effets – possible solution – increase specifity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Two classes have a higher specifiy as one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CSS specifity is a moderately complex </a:t>
            </a:r>
            <a:r>
              <a:rPr lang="de-AT" baseline="0" dirty="0" smtClean="0"/>
              <a:t>topic, it may not be really clear which rules apply when </a:t>
            </a: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If there is no agreement in the team about how to incorporate CSS specifity, this could lead to a uncontrolled growth in CSS selector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This also may lead to ever more specific CSS rules and tons of obsolete CSS selectors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Matches on child elements - Intro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Initially we have got a task list with action buttons to style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There is a CSS rule for those action buttons in the task items which defines a green text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3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Match on child elements</a:t>
            </a:r>
            <a:r>
              <a:rPr lang="de-AT" baseline="0" dirty="0" smtClean="0"/>
              <a:t> - Problem</a:t>
            </a:r>
            <a:endParaRPr lang="de-AT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dirty="0" smtClean="0"/>
              <a:t>Now</a:t>
            </a:r>
            <a:r>
              <a:rPr lang="de-AT" baseline="0" dirty="0" smtClean="0"/>
              <a:t> we‘d like to change the design of the task list items so that they have a red text color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Unintentional side effect: The buttons now also have the same text color</a:t>
            </a:r>
            <a:endParaRPr lang="de-A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Reason: Match on child elements through the new selector, which has a higher specifity because it include an additional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Could happen easily in a real world scenario if you include third party </a:t>
            </a:r>
            <a:r>
              <a:rPr lang="de-AT" baseline="0" dirty="0" smtClean="0"/>
              <a:t>components </a:t>
            </a:r>
            <a:r>
              <a:rPr lang="de-AT" baseline="0" dirty="0" smtClean="0"/>
              <a:t>as child </a:t>
            </a:r>
            <a:r>
              <a:rPr lang="de-AT" baseline="0" dirty="0" smtClean="0"/>
              <a:t>elements somewhere in your project</a:t>
            </a:r>
            <a:endParaRPr lang="de-A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Matches on child elements – „</a:t>
            </a:r>
            <a:r>
              <a:rPr lang="de-AT" baseline="0" dirty="0" smtClean="0"/>
              <a:t>Solution“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Using the „nuclear“ !important CSS rule modificator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Every other rule is overwritten, well at least if those other rules aren‘t „!important“ as well (then the usual css specifity algorithm kicks back </a:t>
            </a:r>
            <a:r>
              <a:rPr lang="de-AT" baseline="0" dirty="0" smtClean="0"/>
              <a:t>in – more confusion)</a:t>
            </a: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Harry Roberts (csswizardry.com) says that „!important“ should only be used proactively and never reactively (e.g. to define a CSS rule which should always take precedence over any other matching rule), I‘d prefer to never use it at all, it could possibly always lead to later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Matches on child elements – a better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baseline="0" dirty="0" smtClean="0"/>
              <a:t>Restrict selector match for red color to task list item LI element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100000">
                <a:schemeClr val="bg1">
                  <a:alpha val="36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4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16-Dec-17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4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03212" y="1143000"/>
            <a:ext cx="11658599" cy="5486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1658599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Sb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323012" y="1143000"/>
            <a:ext cx="5486400" cy="5638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1"/>
          </p:nvPr>
        </p:nvSpPr>
        <p:spPr>
          <a:xfrm>
            <a:off x="455613" y="1143000"/>
            <a:ext cx="5486399" cy="5638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501" y="152400"/>
            <a:ext cx="1133891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769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16-Dec-17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16-Dec-17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feat=shadowdomv1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ipwalton.com/articles/side-effects-in-css/" TargetMode="External"/><Relationship Id="rId7" Type="http://schemas.openxmlformats.org/officeDocument/2006/relationships/hyperlink" Target="https://csswizardry.com/2012/11/code-smells-in-cs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sassway.com/beginner/the-inception-rule" TargetMode="External"/><Relationship Id="rId5" Type="http://schemas.openxmlformats.org/officeDocument/2006/relationships/hyperlink" Target="http://www.standardista.com/css3/css-specificity/" TargetMode="External"/><Relationship Id="rId4" Type="http://schemas.openxmlformats.org/officeDocument/2006/relationships/hyperlink" Target="http://thesassway.com/intermediate/avoid-nested-selectors-for-more-modular-css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shingmagazine.com/2014/07/bem-methodology-for-small-projects/" TargetMode="External"/><Relationship Id="rId3" Type="http://schemas.openxmlformats.org/officeDocument/2006/relationships/hyperlink" Target="https://css-tricks.com/bem-101/" TargetMode="External"/><Relationship Id="rId7" Type="http://schemas.openxmlformats.org/officeDocument/2006/relationships/hyperlink" Target="https://medium.com/@stowball/bemantic-dry-like-you-mean-it-133ea3843d98" TargetMode="External"/><Relationship Id="rId2" Type="http://schemas.openxmlformats.org/officeDocument/2006/relationships/hyperlink" Target="https://en.bem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point.com/bem-smacss-advice-from-developers/" TargetMode="External"/><Relationship Id="rId5" Type="http://schemas.openxmlformats.org/officeDocument/2006/relationships/hyperlink" Target="https://www.smashingmagazine.com/2016/06/battling-bem-extended-edition-common-problems-and-how-to-avoid-them/" TargetMode="External"/><Relationship Id="rId10" Type="http://schemas.openxmlformats.org/officeDocument/2006/relationships/hyperlink" Target="https://csswizardry.com/2015/03/more-transparent-ui-code-with-namespaces/" TargetMode="External"/><Relationship Id="rId4" Type="http://schemas.openxmlformats.org/officeDocument/2006/relationships/hyperlink" Target="https://csswizardry.com/2013/01/mindbemding-getting-your-head-round-bem-syntax/" TargetMode="External"/><Relationship Id="rId9" Type="http://schemas.openxmlformats.org/officeDocument/2006/relationships/hyperlink" Target="https://mattstauffer.co/blog/organizing-css-oocss-smacss-and-bem/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vuejs.org/v2/guide/single-file-components.html" TargetMode="External"/><Relationship Id="rId3" Type="http://schemas.openxmlformats.org/officeDocument/2006/relationships/hyperlink" Target="https://css-tricks.com/css-modules-part-1-need/" TargetMode="External"/><Relationship Id="rId7" Type="http://schemas.openxmlformats.org/officeDocument/2006/relationships/hyperlink" Target="https://github.com/nkbt/ng-modular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point.com/understanding-css-modules-methodology/" TargetMode="External"/><Relationship Id="rId5" Type="http://schemas.openxmlformats.org/officeDocument/2006/relationships/hyperlink" Target="https://glenmaddern.com/articles/css-modules" TargetMode="External"/><Relationship Id="rId4" Type="http://schemas.openxmlformats.org/officeDocument/2006/relationships/hyperlink" Target="https://twitter.com/silberxander" TargetMode="External"/><Relationship Id="rId9" Type="http://schemas.openxmlformats.org/officeDocument/2006/relationships/hyperlink" Target="https://github.com/joaogarin/css-modules-angular2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gajus/stop-using-css-in-javascript-for-web-development-fa32fb873dcc" TargetMode="External"/><Relationship Id="rId3" Type="http://schemas.openxmlformats.org/officeDocument/2006/relationships/hyperlink" Target="https://medium.freecodecamp.org/css-in-javascript-the-future-of-component-based-styling-70b161a79a32" TargetMode="External"/><Relationship Id="rId7" Type="http://schemas.openxmlformats.org/officeDocument/2006/relationships/hyperlink" Target="https://github.com/threepointone/glamor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yled-components.com/docs" TargetMode="External"/><Relationship Id="rId5" Type="http://schemas.openxmlformats.org/officeDocument/2006/relationships/hyperlink" Target="https://github.com/airbnb/javascript/tree/master/css-in-javascript" TargetMode="External"/><Relationship Id="rId4" Type="http://schemas.openxmlformats.org/officeDocument/2006/relationships/hyperlink" Target="http://engineering.khanacademy.org/posts/aphrodite-inline-css.htm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playing-shadow-dom/" TargetMode="External"/><Relationship Id="rId7" Type="http://schemas.openxmlformats.org/officeDocument/2006/relationships/hyperlink" Target="https://www.polymer-project.org/2.0/start/first-element/step-5" TargetMode="External"/><Relationship Id="rId2" Type="http://schemas.openxmlformats.org/officeDocument/2006/relationships/hyperlink" Target="http://caniuse.com/#feat=shadowdom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shingmagazine.com/2016/12/styling-web-components-using-a-shared-style-sheet/" TargetMode="External"/><Relationship Id="rId5" Type="http://schemas.openxmlformats.org/officeDocument/2006/relationships/hyperlink" Target="https://developers.google.com/web/fundamentals/architecture/building-components/shadowdom" TargetMode="External"/><Relationship Id="rId4" Type="http://schemas.openxmlformats.org/officeDocument/2006/relationships/hyperlink" Target="https://frontend.namics.com/2014/05/27/web-components-shadow-d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silberxand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76200"/>
            <a:ext cx="9905998" cy="2667000"/>
          </a:xfrm>
        </p:spPr>
        <p:txBody>
          <a:bodyPr/>
          <a:lstStyle/>
          <a:p>
            <a:r>
              <a:rPr lang="de-DE" b="1" dirty="0" smtClean="0"/>
              <a:t>Global CSS Scope – Circumvent 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2895600"/>
            <a:ext cx="8229600" cy="3429000"/>
          </a:xfrm>
        </p:spPr>
        <p:txBody>
          <a:bodyPr>
            <a:normAutofit fontScale="55000" lnSpcReduction="20000"/>
          </a:bodyPr>
          <a:lstStyle/>
          <a:p>
            <a:r>
              <a:rPr lang="de-AT" dirty="0" smtClean="0"/>
              <a:t>Intro</a:t>
            </a:r>
          </a:p>
          <a:p>
            <a:endParaRPr lang="de-AT" dirty="0" smtClean="0"/>
          </a:p>
          <a:p>
            <a:r>
              <a:rPr lang="de-AT" dirty="0" smtClean="0"/>
              <a:t>BEM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>CSS Modules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>CSS in JS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dirty="0"/>
              <a:t>Shadow </a:t>
            </a:r>
            <a:r>
              <a:rPr lang="de-AT" dirty="0" smtClean="0"/>
              <a:t>DOM</a:t>
            </a:r>
          </a:p>
          <a:p>
            <a:endParaRPr lang="de-AT" dirty="0" smtClean="0"/>
          </a:p>
          <a:p>
            <a:r>
              <a:rPr lang="de-AT" dirty="0" smtClean="0"/>
              <a:t>Angular View Encapsulation</a:t>
            </a:r>
          </a:p>
          <a:p>
            <a:endParaRPr lang="de-AT" dirty="0" smtClean="0"/>
          </a:p>
          <a:p>
            <a:r>
              <a:rPr lang="de-AT" dirty="0" smtClean="0"/>
              <a:t>Approx. 30 min – Hopefully!!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99" y="4114800"/>
            <a:ext cx="1359244" cy="1371600"/>
          </a:xfrm>
          <a:prstGeom prst="rect">
            <a:avLst/>
          </a:prstGeom>
        </p:spPr>
      </p:pic>
      <p:sp>
        <p:nvSpPr>
          <p:cNvPr id="5" name="Subtitle 3"/>
          <p:cNvSpPr txBox="1">
            <a:spLocks/>
          </p:cNvSpPr>
          <p:nvPr/>
        </p:nvSpPr>
        <p:spPr>
          <a:xfrm>
            <a:off x="7243845" y="5751095"/>
            <a:ext cx="4608931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4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/>
              <a:t>ALEXANDER Silberschneider</a:t>
            </a:r>
          </a:p>
          <a:p>
            <a:pPr algn="r"/>
            <a:r>
              <a:rPr lang="it-IT" dirty="0" smtClean="0"/>
              <a:t>@silberxander</a:t>
            </a:r>
            <a:endParaRPr lang="it-IT" dirty="0"/>
          </a:p>
        </p:txBody>
      </p:sp>
      <p:pic>
        <p:nvPicPr>
          <p:cNvPr id="1026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549" y="1206458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2" y="632460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74125" y="6324600"/>
            <a:ext cx="14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© </a:t>
            </a:r>
            <a:r>
              <a:rPr lang="en-US" sz="1200" b="1" dirty="0" smtClean="0"/>
              <a:t>CC </a:t>
            </a:r>
            <a:r>
              <a:rPr lang="en-US" sz="1200" b="1" dirty="0"/>
              <a:t>BY-NC-SA 3.0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8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Global CSS Scope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Issues Roundup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Naming convention (and more)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213338"/>
            <a:ext cx="286348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 smtClean="0"/>
              <a:t>Block</a:t>
            </a:r>
            <a:r>
              <a:rPr lang="de-AT" dirty="0" smtClean="0"/>
              <a:t>, element,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sz="4400" b="1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</a:t>
            </a: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title__author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title--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xlarge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--is-hidden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3" y="2590800"/>
            <a:ext cx="4759581" cy="37338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Block, </a:t>
            </a:r>
            <a:r>
              <a:rPr lang="de-AT" u="sng" dirty="0" smtClean="0"/>
              <a:t>element,</a:t>
            </a:r>
            <a:r>
              <a:rPr lang="de-AT" dirty="0" smtClean="0"/>
              <a:t>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sz="4400" b="1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sz="4400" b="1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title__author</a:t>
            </a: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title--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xlarge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--is-hidden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2413" y="4343400"/>
            <a:ext cx="4759581" cy="19812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0027" y="1629229"/>
            <a:ext cx="4759581" cy="885371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Block, element, </a:t>
            </a:r>
            <a:r>
              <a:rPr lang="de-AT" u="sng" dirty="0" smtClean="0"/>
              <a:t>modifier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title__author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sz="4400" b="1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title--</a:t>
            </a:r>
            <a:r>
              <a:rPr lang="en-US" sz="4400" b="1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xlarge</a:t>
            </a: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sz="4400" b="1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sz="4400" b="1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--is-hidden</a:t>
            </a:r>
            <a:r>
              <a:rPr lang="en-US" sz="4400" b="1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{}</a:t>
            </a:r>
            <a:endParaRPr lang="en-US" sz="4400" b="1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6582" y="1600200"/>
            <a:ext cx="4759581" cy="25146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2140186"/>
            <a:ext cx="9134391" cy="41148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"title title--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xlarge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Modularize CSS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…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different approaches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title__author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by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Alex Silberschneider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4800600"/>
            <a:ext cx="4743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1898413"/>
            <a:ext cx="9134391" cy="473098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"title title--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xlarge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Modularize CSS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…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different approaches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title__author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AT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e-AT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“avatar"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avatar__thumb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div&gt;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by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Alex Silberschneider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32" y="5105401"/>
            <a:ext cx="3478876" cy="14919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2023" y="1752600"/>
            <a:ext cx="9173511" cy="23622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9054" y="5279572"/>
            <a:ext cx="5966958" cy="1303231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No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2286000"/>
            <a:ext cx="9134391" cy="3352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Subline text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title__subline</a:t>
            </a:r>
            <a:r>
              <a:rPr lang="en-US" b="1" dirty="0" err="1">
                <a:solidFill>
                  <a:srgbClr val="FF00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__date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01.12.2017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en-US" dirty="0" smtClean="0">
              <a:solidFill>
                <a:srgbClr val="9B703F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3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Example where Nesting </a:t>
            </a:r>
            <a:r>
              <a:rPr lang="de-AT" dirty="0" smtClean="0"/>
              <a:t>is „OK“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grid--is-editing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.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grid__cell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border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1px solid black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BEM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64166" y="50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905998" cy="2895600"/>
          </a:xfrm>
        </p:spPr>
        <p:txBody>
          <a:bodyPr/>
          <a:lstStyle/>
          <a:p>
            <a:r>
              <a:rPr lang="de-DE" b="1" dirty="0"/>
              <a:t>Global CSS Scope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Circumvent issues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85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Modularization in the 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6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Initial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209800"/>
            <a:ext cx="9134391" cy="4114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red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36px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Instead of </a:t>
            </a:r>
            <a:r>
              <a:rPr lang="de-AT" dirty="0"/>
              <a:t>HTML, </a:t>
            </a:r>
            <a:r>
              <a:rPr lang="de-AT" dirty="0" smtClean="0"/>
              <a:t>Javascript + Template string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5" y="2209800"/>
            <a:ext cx="9134391" cy="411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"./styles.css"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element.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`&lt;h1 class="${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}"&gt;</a:t>
            </a: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&lt;/h1&gt;`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Resulting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"_styles__bigtitle_471156789"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_styles__bigtitle_471156789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red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3rem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de-AT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4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904999"/>
            <a:ext cx="10058399" cy="3657601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React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3100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sz="3100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react</a:t>
            </a:r>
            <a:r>
              <a:rPr lang="en-US" sz="3100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sz="3100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styles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3100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'./</a:t>
            </a:r>
            <a:r>
              <a:rPr lang="en-US" sz="3100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styles.css'</a:t>
            </a:r>
            <a:endParaRPr lang="en-US" sz="3100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export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CoolTitle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extends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React.Component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render()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className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={</a:t>
            </a:r>
            <a:r>
              <a:rPr lang="en-US" dirty="0" err="1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this.props.text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r>
              <a:rPr lang="de-AT" dirty="0" smtClean="0"/>
              <a:t/>
            </a:r>
            <a:br>
              <a:rPr lang="de-AT" dirty="0" smtClean="0"/>
            </a:br>
            <a:endParaRPr lang="en-US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5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904999"/>
            <a:ext cx="10591800" cy="36576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{Component}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'@angular/core'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 smtClean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'./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styles.css';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'selector'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'my-component'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'template'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`&lt;h1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class="${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}"&gt;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  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 title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&lt;/h1&gt;`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})</a:t>
            </a:r>
            <a:endParaRPr lang="en-US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CSS Modules benefits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85146" y="116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CSS in 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Goodbye CSS! </a:t>
            </a:r>
            <a:r>
              <a:rPr lang="de-AT" dirty="0" smtClean="0"/>
              <a:t>(NOT really)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Aphrodite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11228" y="0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23012" y="1143000"/>
            <a:ext cx="5486400" cy="40641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document.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getElementById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class="${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)}"&gt;</a:t>
            </a: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 again!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&gt;`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AT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// "bigtitle_195i0wx"</a:t>
            </a: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27013" y="1143000"/>
            <a:ext cx="571500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StyleSheet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aphrodite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de-AT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styles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StyleSheet.create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'red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AT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e-AT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fontSize: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'3rem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‘transparent'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height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'2em'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':hover'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color: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'white'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palevioletred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});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Aphrodite 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in JS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795" y="4876800"/>
            <a:ext cx="3552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323013" y="1600200"/>
            <a:ext cx="5486399" cy="1796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24px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selector side effects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28522" y="1066799"/>
            <a:ext cx="54864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Tall button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016" y="4838700"/>
            <a:ext cx="1581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23012" y="1143000"/>
            <a:ext cx="5486400" cy="40641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console.log(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75715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// "bigtitle_195i0wx"</a:t>
            </a:r>
          </a:p>
          <a:p>
            <a:pPr marL="0" indent="0"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app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document.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getElementById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class="${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styles.bigtitle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)}"&gt;</a:t>
            </a: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 again!</a:t>
            </a:r>
            <a:endParaRPr lang="en-US" dirty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&lt;/h1&gt;`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27013" y="1143000"/>
            <a:ext cx="571500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StyleSheet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aphrodite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de-AT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styles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StyleSheet.create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color: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'red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AT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e-AT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fontSize: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'3rem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‘transparent'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height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'2em'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':hover'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color: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'white'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backgroundColor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‘</a:t>
            </a:r>
            <a:r>
              <a:rPr lang="en-US" dirty="0" err="1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palevioletred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});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Aphrodite JS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in JS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14" y="5207110"/>
            <a:ext cx="4933950" cy="1104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7013" y="1066800"/>
            <a:ext cx="11201399" cy="30480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7013" y="5207110"/>
            <a:ext cx="5781447" cy="92699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56565" y="4114799"/>
            <a:ext cx="4759581" cy="927155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 type="text/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css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 data-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aphrodite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=""&gt;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bigtitle_wnu5ld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background-color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err="1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red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color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err="1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blue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height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2em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bigtitle_wnu5ld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hover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color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err="1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white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background-color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 err="1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black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style&gt;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Aphrodite CSS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11228" y="0"/>
            <a:ext cx="10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CSS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in JS roundup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1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Shadow DOM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 future possibility</a:t>
            </a: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9958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40853" y="762000"/>
            <a:ext cx="5486400" cy="44196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myElement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document.querySelector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'.my-host'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shadow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myElement.attachShadow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mode: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'closed'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shadow.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h1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color: red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&lt;h1&gt;Title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Shadow DOM&lt;/h1&gt;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0501" y="1051560"/>
            <a:ext cx="5319111" cy="5638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AT" sz="5200" dirty="0"/>
              <a:t>HTML</a:t>
            </a:r>
            <a:endParaRPr lang="en-US" sz="5200" dirty="0"/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Default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"my-host"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AT" sz="5300" dirty="0" smtClean="0"/>
              <a:t>CSS</a:t>
            </a:r>
            <a:endParaRPr lang="en-US" dirty="0" smtClean="0">
              <a:solidFill>
                <a:srgbClr val="5F5A60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blue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de-AT" dirty="0" smtClean="0">
              <a:solidFill>
                <a:srgbClr val="CDA869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 smtClean="0">
              <a:solidFill>
                <a:srgbClr val="CDA869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>
              <a:solidFill>
                <a:srgbClr val="CDA869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CDA869"/>
                </a:solidFill>
                <a:highlight>
                  <a:srgbClr val="141414"/>
                </a:highlight>
                <a:latin typeface="Source Code Pro" panose="020B0509030403020204" pitchFamily="49" charset="0"/>
              </a:rPr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Simple 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857" y="1524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Shadow DOM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4800600"/>
            <a:ext cx="5019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40853" y="762000"/>
            <a:ext cx="5486400" cy="44196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myElement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document.querySelector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'.my-host'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let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shadow = </a:t>
            </a: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myElement.attachShadow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mode: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'closed'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shadow.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h1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color: </a:t>
            </a:r>
            <a:r>
              <a:rPr lang="en-US" dirty="0" err="1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(--my-custom-h1-color, red);</a:t>
            </a:r>
            <a:endParaRPr lang="en-US" dirty="0" smtClean="0">
              <a:solidFill>
                <a:srgbClr val="E6DB74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&lt;h1&gt;Title </a:t>
            </a:r>
            <a:r>
              <a:rPr lang="en-US" dirty="0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in 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Shadow DOM&lt;/h1&gt;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`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0501" y="1051560"/>
            <a:ext cx="5319111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AT" sz="5200" dirty="0"/>
              <a:t>HTML</a:t>
            </a:r>
            <a:endParaRPr lang="en-US" sz="5200" dirty="0"/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Default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Title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"my-host"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&gt;&lt;/div&gt;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AT" sz="5300" dirty="0" smtClean="0"/>
              <a:t>CSS</a:t>
            </a:r>
            <a:endParaRPr lang="en-US" dirty="0" smtClean="0">
              <a:solidFill>
                <a:srgbClr val="5F5A60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blue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!important;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AT" dirty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html {</a:t>
            </a:r>
          </a:p>
          <a:p>
            <a:pPr marL="0" indent="0">
              <a:buNone/>
            </a:pPr>
            <a:r>
              <a:rPr lang="de-AT" dirty="0">
                <a:solidFill>
                  <a:srgbClr val="CDA869"/>
                </a:solidFill>
                <a:highlight>
                  <a:srgbClr val="141414"/>
                </a:highlight>
                <a:latin typeface="Source Code Pro" panose="020B0509030403020204" pitchFamily="49" charset="0"/>
              </a:rPr>
              <a:t>  </a:t>
            </a:r>
            <a:r>
              <a:rPr lang="de-AT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--my-custom-h1-color: </a:t>
            </a:r>
            <a:r>
              <a:rPr lang="de-AT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green;</a:t>
            </a:r>
          </a:p>
          <a:p>
            <a:pPr marL="0" indent="0">
              <a:buNone/>
            </a:pPr>
            <a:r>
              <a:rPr lang="de-AT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de-AT" dirty="0">
              <a:solidFill>
                <a:srgbClr val="CDA869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AT" dirty="0" smtClean="0">
                <a:solidFill>
                  <a:srgbClr val="CDA869"/>
                </a:solidFill>
                <a:highlight>
                  <a:srgbClr val="141414"/>
                </a:highlight>
                <a:latin typeface="Source Code Pro" panose="020B0509030403020204" pitchFamily="49" charset="0"/>
              </a:rPr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How to apply styles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857" y="1524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Shadow DOM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5181599"/>
            <a:ext cx="4379408" cy="15068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9260" y="914400"/>
            <a:ext cx="4759581" cy="35814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2894" y="384572"/>
            <a:ext cx="5484359" cy="2968228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16597" y="3851671"/>
            <a:ext cx="4759581" cy="1329927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Shadow DOM roundup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AT" dirty="0" smtClean="0"/>
              <a:t>Support 56%</a:t>
            </a:r>
            <a:r>
              <a:rPr lang="de-AT" dirty="0"/>
              <a:t/>
            </a:r>
            <a:br>
              <a:rPr lang="de-AT" dirty="0"/>
            </a:br>
            <a:r>
              <a:rPr lang="de-AT" dirty="0">
                <a:hlinkClick r:id="rId3"/>
              </a:rPr>
              <a:t>http://caniuse.com/#</a:t>
            </a:r>
            <a:r>
              <a:rPr lang="de-AT" dirty="0" smtClean="0">
                <a:hlinkClick r:id="rId3"/>
              </a:rPr>
              <a:t>feat=shadowdomv1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5367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Angular view encapsulation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Two Built in approaches</a:t>
            </a:r>
            <a:endParaRPr lang="de-AT" dirty="0" smtClean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823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„Emulated“ - default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'app-first-component'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'./first-component.component.html'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'./first-component.component.css'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encapsulation: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Emulated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FirstComponentComponent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62" y="3810000"/>
            <a:ext cx="3600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„Emulated“ – how does this 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70501" y="1239253"/>
            <a:ext cx="5486399" cy="259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_</a:t>
            </a:r>
            <a:r>
              <a:rPr lang="pt-B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ngcontent</a:t>
            </a:r>
            <a:r>
              <a:rPr lang="pt-B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-c1</a:t>
            </a:r>
            <a:r>
              <a:rPr lang="pt-B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First component H1</a:t>
            </a:r>
          </a:p>
          <a:p>
            <a:pPr marL="0" indent="0">
              <a:buNone/>
            </a:pP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B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0501" y="4343400"/>
            <a:ext cx="5486400" cy="236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h1[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ngcontent-c1</a:t>
            </a:r>
            <a:r>
              <a:rPr lang="en-US" dirty="0" smtClean="0">
                <a:solidFill>
                  <a:srgbClr val="D7BA7D"/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62" y="3810000"/>
            <a:ext cx="3600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323013" y="1600200"/>
            <a:ext cx="5486399" cy="1796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36px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selector side </a:t>
            </a:r>
            <a:r>
              <a:rPr lang="en-US" dirty="0" smtClean="0"/>
              <a:t>effects - 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66" y="4091029"/>
            <a:ext cx="3086100" cy="2133600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628522" y="1066799"/>
            <a:ext cx="54864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Tall button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430" y="1295399"/>
            <a:ext cx="4759581" cy="4929229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„Native“ – Shadow DOM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'app-first-component'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'./first-component.component.html'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'./first-component.component.css'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encapsulation: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Native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FirstComponentComponent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62" y="3810000"/>
            <a:ext cx="3600450" cy="27146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613" y="910771"/>
            <a:ext cx="4759581" cy="37338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612" y="5602967"/>
            <a:ext cx="4759581" cy="921658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„Native“ – how does this 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228" y="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Component,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'app-root'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templateUrl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styleUrls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'./app.component.css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encapsulation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ViewEncapsulation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Native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{}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962" y="3810000"/>
            <a:ext cx="3600450" cy="27146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28" y="1143000"/>
            <a:ext cx="4724400" cy="2495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1314" y="1066799"/>
            <a:ext cx="4759581" cy="5457825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Many possibilities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Every method has its pros and cons</a:t>
            </a:r>
            <a:endParaRPr lang="de-AT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02044" y="1524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Thank you for listening!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02044" y="1524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Appendix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02044" y="1524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 CSS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https://philipwalton.com/articles/side-effects-in-css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thesassway.com/intermediate/avoid-nested-selectors-for-more-modular-css</a:t>
            </a:r>
            <a:endParaRPr lang="en-US" dirty="0"/>
          </a:p>
          <a:p>
            <a:r>
              <a:rPr lang="en-US" dirty="0">
                <a:hlinkClick r:id="rId5"/>
              </a:rPr>
              <a:t>http://www.standardista.com/css3/css-specificity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thesassway.com/beginner/the-inception-rule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https://csswizardry.com/2012/11/code-smells-in-css/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4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 BEM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://en.bem.info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://css-tricks.com/bem-101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://csswizardry.com/2013/01/mindbemding-getting-your-head-round-bem-syntax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www.smashingmagazine.com/2016/06/battling-bem-extended-edition-common-problems-and-how-to-avoid-them/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://www.sitepoint.com/bem-smacss-advice-from-developers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://medium.com/@</a:t>
            </a:r>
            <a:r>
              <a:rPr lang="en-US" dirty="0" smtClean="0">
                <a:hlinkClick r:id="rId7"/>
              </a:rPr>
              <a:t>stowball/bemantic-dry-like-you-mean-it-133ea3843d98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://www.smashingmagazine.com/2014/07/bem-methodology-for-small-projects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://mattstauffer.co/blog/organizing-css-oocss-smacss-and-bem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://csswizardry.com/2015/03/more-transparent-ui-code-with-namespaces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6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 CSS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https://css-tricks.com/css-modules-part-1-need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+2+3 (Attention: Breaking </a:t>
            </a:r>
            <a:r>
              <a:rPr lang="en-US" dirty="0" err="1" smtClean="0"/>
              <a:t>webpack</a:t>
            </a:r>
            <a:r>
              <a:rPr lang="en-US" dirty="0" smtClean="0"/>
              <a:t> changes in the tutorial! </a:t>
            </a:r>
            <a:r>
              <a:rPr lang="en-US" dirty="0" smtClean="0">
                <a:hlinkClick r:id="rId4"/>
              </a:rPr>
              <a:t>Ask me</a:t>
            </a:r>
            <a:r>
              <a:rPr lang="en-US" dirty="0" smtClean="0"/>
              <a:t>..)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glenmaddern.com/articles/css-modules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https://www.sitepoint.com/understanding-css-modules-methodology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github.com/nkbt/ng-modular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vuejs.org/v2/guide/single-file-components.html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https://github.com/joaogarin/css-modules-angular2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5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Links CSS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https://github.com/MicheleBertoli/css-in-js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medium.freecodecamp.org/css-in-javascript-the-future-of-component-based-styling-70b161a79a32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engineering.khanacademy.org/posts/aphrodite-inline-css.htm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github.com/airbnb/javascript/tree/master/css-in-javascript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www.styled-components.com/docs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github.com/threepointone/glamor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://medium.com/@</a:t>
            </a:r>
            <a:r>
              <a:rPr lang="en-US" dirty="0" smtClean="0">
                <a:hlinkClick r:id="rId8"/>
              </a:rPr>
              <a:t>gajus/stop-using-css-in-javascript-for-web-development-fa32fb873dcc</a:t>
            </a:r>
            <a:r>
              <a:rPr lang="en-US" dirty="0"/>
              <a:t> </a:t>
            </a:r>
            <a:r>
              <a:rPr lang="en-US" dirty="0" smtClean="0"/>
              <a:t>;)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0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Links Shadow DOM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http://caniuse.com/#</a:t>
            </a:r>
            <a:r>
              <a:rPr lang="en-US" dirty="0" smtClean="0">
                <a:hlinkClick r:id="rId2"/>
              </a:rPr>
              <a:t>feat=shadowdomv1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https://css-tricks.com/playing-shadow-dom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https://frontend.namics.com/2014/05/27/web-components-shadow-dom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developers.google.com/web/fundamentals/architecture/building-components/shadowdom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www.smashingmagazine.com/2016/12/styling-web-components-using-a-shared-style-sheet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://www.polymer-project.org/2.0/start/first-element/step-5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323013" y="1600200"/>
            <a:ext cx="5486399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700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h1 </a:t>
            </a:r>
            <a:r>
              <a:rPr lang="en-US" sz="3700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endParaRPr lang="en-US" sz="3700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sz="3700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sz="3700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3700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36px</a:t>
            </a:r>
            <a:r>
              <a:rPr lang="en-US" sz="3700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sz="3700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AT" sz="3700" dirty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sz="3700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button h1 </a:t>
            </a:r>
            <a:r>
              <a:rPr lang="en-US" sz="3700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{</a:t>
            </a:r>
            <a:endParaRPr lang="en-US" sz="3700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font-size</a:t>
            </a:r>
            <a:r>
              <a:rPr lang="en-US" sz="3700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sz="3700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3700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24px</a:t>
            </a:r>
            <a:r>
              <a:rPr lang="en-US" sz="3700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sz="3700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700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700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selector side </a:t>
            </a:r>
            <a:r>
              <a:rPr lang="en-US" dirty="0" smtClean="0"/>
              <a:t>effects – “solution”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8522" y="1066799"/>
            <a:ext cx="54864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9267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heading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	Tall button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&lt;/h1&gt;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&lt;/button&gt;</a:t>
            </a:r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://codepen.io/silberxander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8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323012" y="1143000"/>
            <a:ext cx="5486400" cy="3476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actions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green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de-AT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de-AT" dirty="0" smtClean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AT" dirty="0">
                <a:solidFill>
                  <a:srgbClr val="F8F8F8"/>
                </a:solidFill>
                <a:highlight>
                  <a:srgbClr val="141414"/>
                </a:highlight>
                <a:latin typeface="Source Code Pro" panose="020B0509030403020204" pitchFamily="49" charset="0"/>
              </a:rPr>
              <a:t> </a:t>
            </a: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Match on child elements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737" y="5029200"/>
            <a:ext cx="4638675" cy="15049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143000"/>
            <a:ext cx="5486399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"task-items"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323012" y="1143000"/>
            <a:ext cx="5486400" cy="347662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actions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green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de-AT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task-items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red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143000"/>
            <a:ext cx="5486399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"task-items"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de-AT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Red task list items – match on children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52" y="5029200"/>
            <a:ext cx="4695825" cy="1476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212" y="838158"/>
            <a:ext cx="4759581" cy="5562642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942012" y="1143000"/>
            <a:ext cx="5867400" cy="347662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actions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green !important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de-AT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task-items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red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Match on child </a:t>
            </a:r>
            <a:r>
              <a:rPr lang="de-AT" dirty="0" smtClean="0"/>
              <a:t>elements – bad 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19" y="5029200"/>
            <a:ext cx="4762500" cy="14668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5613" y="1143000"/>
            <a:ext cx="5486399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"tasks"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&lt;ul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"task-items"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Task 1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&lt;ul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&lt;/ul&gt;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Task 2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&lt;ul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smtClean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&lt;/ul&gt;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&lt;/ul&gt;</a:t>
            </a:r>
            <a:endParaRPr lang="en-US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US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de-AT" dirty="0"/>
          </a:p>
        </p:txBody>
      </p:sp>
      <p:sp>
        <p:nvSpPr>
          <p:cNvPr id="8" name="Rectangle 7"/>
          <p:cNvSpPr/>
          <p:nvPr/>
        </p:nvSpPr>
        <p:spPr>
          <a:xfrm>
            <a:off x="470501" y="914400"/>
            <a:ext cx="4759581" cy="5334000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942012" y="1143000"/>
            <a:ext cx="5867400" cy="347662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actions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blue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de-AT" dirty="0" smtClean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tasks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.</a:t>
            </a:r>
            <a:r>
              <a:rPr lang="en-US" dirty="0" smtClean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task-items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 {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D9E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color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AE81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red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66D9E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rgbClr val="F8F8F8"/>
              </a:solidFill>
              <a:highlight>
                <a:srgbClr val="141414"/>
              </a:highlight>
              <a:latin typeface="Source Code Pro" panose="020B0509030403020204" pitchFamily="49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Match on child </a:t>
            </a:r>
            <a:r>
              <a:rPr lang="de-AT" dirty="0" smtClean="0"/>
              <a:t>elements - better solution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72" y="4848225"/>
            <a:ext cx="6048375" cy="1581150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7" name="TextBox 6"/>
          <p:cNvSpPr txBox="1"/>
          <p:nvPr/>
        </p:nvSpPr>
        <p:spPr>
          <a:xfrm>
            <a:off x="11464166" y="50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Intro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9773"/>
          <a:stretch/>
        </p:blipFill>
        <p:spPr>
          <a:xfrm>
            <a:off x="7770812" y="4695825"/>
            <a:ext cx="4038600" cy="178117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143000"/>
            <a:ext cx="5486399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&lt;div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"task-items"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Task 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E6DB74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"actions"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Complete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&lt;/li&gt;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8F8F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F8F8F2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9267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&lt;/div&gt;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268031" y="742228"/>
            <a:ext cx="4759581" cy="5506172"/>
          </a:xfrm>
          <a:prstGeom prst="rect">
            <a:avLst/>
          </a:prstGeom>
          <a:solidFill>
            <a:srgbClr val="000000">
              <a:alpha val="45882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Custom 1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66D9E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ysClr val="window" lastClr="FFFFFF"/>
    </a:lt1>
    <a:dk2>
      <a:srgbClr val="001027"/>
    </a:dk2>
    <a:lt2>
      <a:srgbClr val="C1EBF7"/>
    </a:lt2>
    <a:accent1>
      <a:srgbClr val="66D9EF"/>
    </a:accent1>
    <a:accent2>
      <a:srgbClr val="4BB836"/>
    </a:accent2>
    <a:accent3>
      <a:srgbClr val="F8B004"/>
    </a:accent3>
    <a:accent4>
      <a:srgbClr val="972ACD"/>
    </a:accent4>
    <a:accent5>
      <a:srgbClr val="F86E24"/>
    </a:accent5>
    <a:accent6>
      <a:srgbClr val="DB30C7"/>
    </a:accent6>
    <a:hlink>
      <a:srgbClr val="F8B004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10774</TotalTime>
  <Words>4139</Words>
  <Application>Microsoft Office PowerPoint</Application>
  <PresentationFormat>Custom</PresentationFormat>
  <Paragraphs>882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Consolas</vt:lpstr>
      <vt:lpstr>Corbel</vt:lpstr>
      <vt:lpstr>Courier New</vt:lpstr>
      <vt:lpstr>Source Code Pro</vt:lpstr>
      <vt:lpstr>Digital Blue Tunnel 16x9</vt:lpstr>
      <vt:lpstr>Global CSS Scope – Circumvent problems</vt:lpstr>
      <vt:lpstr>Global CSS Scope</vt:lpstr>
      <vt:lpstr>Base selector side effects</vt:lpstr>
      <vt:lpstr>Base selector side effects - oops</vt:lpstr>
      <vt:lpstr>Base selector side effects – “solution”</vt:lpstr>
      <vt:lpstr>Match on child elements</vt:lpstr>
      <vt:lpstr>Red task list items – match on children</vt:lpstr>
      <vt:lpstr>Match on child elements – bad solution</vt:lpstr>
      <vt:lpstr>Match on child elements - better solution</vt:lpstr>
      <vt:lpstr>Global CSS Scope</vt:lpstr>
      <vt:lpstr>BEM</vt:lpstr>
      <vt:lpstr>Block, element, modifier</vt:lpstr>
      <vt:lpstr>Block, element, modifier</vt:lpstr>
      <vt:lpstr>Block, element, modifier</vt:lpstr>
      <vt:lpstr>HTML</vt:lpstr>
      <vt:lpstr>HTML</vt:lpstr>
      <vt:lpstr>No nesting</vt:lpstr>
      <vt:lpstr>Example where Nesting is „OK“</vt:lpstr>
      <vt:lpstr>BEM benefits</vt:lpstr>
      <vt:lpstr>CSS Modules</vt:lpstr>
      <vt:lpstr>Initial code</vt:lpstr>
      <vt:lpstr>Instead of HTML, Javascript + Template string</vt:lpstr>
      <vt:lpstr>Resulting output</vt:lpstr>
      <vt:lpstr>React</vt:lpstr>
      <vt:lpstr>Angular</vt:lpstr>
      <vt:lpstr>CSS Modules benefits</vt:lpstr>
      <vt:lpstr>CSS in JS</vt:lpstr>
      <vt:lpstr>Aphrodite</vt:lpstr>
      <vt:lpstr>Aphrodite JS</vt:lpstr>
      <vt:lpstr>Aphrodite JS</vt:lpstr>
      <vt:lpstr>Aphrodite CSS</vt:lpstr>
      <vt:lpstr>CSS in JS roundup</vt:lpstr>
      <vt:lpstr>Shadow DOM</vt:lpstr>
      <vt:lpstr>Simple example</vt:lpstr>
      <vt:lpstr>How to apply styles</vt:lpstr>
      <vt:lpstr>Shadow DOM roundup</vt:lpstr>
      <vt:lpstr>Angular view encapsulation</vt:lpstr>
      <vt:lpstr>„Emulated“ - default</vt:lpstr>
      <vt:lpstr>„Emulated“ – how does this work</vt:lpstr>
      <vt:lpstr>„Native“ – Shadow DOM</vt:lpstr>
      <vt:lpstr>„Native“ – how does this work</vt:lpstr>
      <vt:lpstr>Many possibilities</vt:lpstr>
      <vt:lpstr>Thank you for listening!</vt:lpstr>
      <vt:lpstr>Appendix</vt:lpstr>
      <vt:lpstr>Link CSS in general</vt:lpstr>
      <vt:lpstr>Links BEM</vt:lpstr>
      <vt:lpstr>Links CSS Modules</vt:lpstr>
      <vt:lpstr>Links CSS in JS</vt:lpstr>
      <vt:lpstr>Links Shadow DOM </vt:lpstr>
      <vt:lpstr>Pens</vt:lpstr>
    </vt:vector>
  </TitlesOfParts>
  <Company>UPPER Network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modularisieren</dc:title>
  <dc:creator>Alexander Silberschneider;@silberxander</dc:creator>
  <cp:lastModifiedBy>Alexander Silberschneider</cp:lastModifiedBy>
  <cp:revision>307</cp:revision>
  <dcterms:created xsi:type="dcterms:W3CDTF">2017-09-16T14:18:52Z</dcterms:created>
  <dcterms:modified xsi:type="dcterms:W3CDTF">2017-12-17T18:28:13Z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