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1"/>
    <p:restoredTop sz="94674"/>
  </p:normalViewPr>
  <p:slideViewPr>
    <p:cSldViewPr snapToGrid="0" snapToObjects="1">
      <p:cViewPr varScale="1">
        <p:scale>
          <a:sx n="116" d="100"/>
          <a:sy n="116" d="100"/>
        </p:scale>
        <p:origin x="31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p:txBody>
          <a:bodyPr/>
          <a:lstStyle>
            <a:lvl1pPr>
              <a:defRPr/>
            </a:lvl1pPr>
          </a:lstStyle>
          <a:p>
            <a:r>
              <a:rPr lang="en-US"/>
              <a:t>Mach-O File Format</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a:pPr/>
              <a:t>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nfocenter.arm.com/help/index.jsp?topic=/com.arm.doc.dui0491c/BABCJJI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c%20OS%20X%20ABI%20Mach-O%20File%20Format%20Referenc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BE381-10EF-334F-ACC6-372DEA568083}"/>
              </a:ext>
            </a:extLst>
          </p:cNvPr>
          <p:cNvSpPr>
            <a:spLocks noGrp="1"/>
          </p:cNvSpPr>
          <p:nvPr>
            <p:ph type="ctrTitle"/>
          </p:nvPr>
        </p:nvSpPr>
        <p:spPr>
          <a:xfrm>
            <a:off x="4124527" y="1964267"/>
            <a:ext cx="7035597" cy="2421464"/>
          </a:xfrm>
        </p:spPr>
        <p:txBody>
          <a:bodyPr/>
          <a:lstStyle/>
          <a:p>
            <a:r>
              <a:rPr kumimoji="1" lang="zh-CN" altLang="en-US"/>
              <a:t>组件化架构设计总结</a:t>
            </a:r>
          </a:p>
        </p:txBody>
      </p:sp>
    </p:spTree>
    <p:extLst>
      <p:ext uri="{BB962C8B-B14F-4D97-AF65-F5344CB8AC3E}">
        <p14:creationId xmlns:p14="http://schemas.microsoft.com/office/powerpoint/2010/main" val="248827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7944E-C84A-5F42-9545-90B8D460406F}"/>
              </a:ext>
            </a:extLst>
          </p:cNvPr>
          <p:cNvSpPr>
            <a:spLocks noGrp="1"/>
          </p:cNvSpPr>
          <p:nvPr>
            <p:ph type="title"/>
          </p:nvPr>
        </p:nvSpPr>
        <p:spPr/>
        <p:txBody>
          <a:bodyPr/>
          <a:lstStyle/>
          <a:p>
            <a:r>
              <a:rPr kumimoji="1" lang="en-US" altLang="zh-CN" cap="none" dirty="0" err="1"/>
              <a:t>SCMediator</a:t>
            </a:r>
            <a:r>
              <a:rPr kumimoji="1" lang="zh-CN" altLang="en-US" dirty="0"/>
              <a:t>的实现方案</a:t>
            </a:r>
          </a:p>
        </p:txBody>
      </p:sp>
      <p:sp>
        <p:nvSpPr>
          <p:cNvPr id="3" name="内容占位符 2">
            <a:extLst>
              <a:ext uri="{FF2B5EF4-FFF2-40B4-BE49-F238E27FC236}">
                <a16:creationId xmlns:a16="http://schemas.microsoft.com/office/drawing/2014/main" id="{F68B5C93-370C-C04C-BED1-CE0DCD638A62}"/>
              </a:ext>
            </a:extLst>
          </p:cNvPr>
          <p:cNvSpPr>
            <a:spLocks noGrp="1"/>
          </p:cNvSpPr>
          <p:nvPr>
            <p:ph idx="1"/>
          </p:nvPr>
        </p:nvSpPr>
        <p:spPr/>
        <p:txBody>
          <a:bodyPr/>
          <a:lstStyle/>
          <a:p>
            <a:pPr marL="342900" indent="-342900">
              <a:buFont typeface="+mj-lt"/>
              <a:buAutoNum type="arabicPeriod"/>
            </a:pPr>
            <a:endParaRPr lang="en" altLang="zh-CN" dirty="0"/>
          </a:p>
          <a:p>
            <a:pPr marL="342900" indent="-342900">
              <a:buFont typeface="+mj-lt"/>
              <a:buAutoNum type="arabicPeriod"/>
            </a:pPr>
            <a:endParaRPr kumimoji="1" lang="zh-CN" altLang="en-US" dirty="0"/>
          </a:p>
        </p:txBody>
      </p:sp>
      <p:pic>
        <p:nvPicPr>
          <p:cNvPr id="6" name="图片 5">
            <a:extLst>
              <a:ext uri="{FF2B5EF4-FFF2-40B4-BE49-F238E27FC236}">
                <a16:creationId xmlns:a16="http://schemas.microsoft.com/office/drawing/2014/main" id="{80173E8B-2C3B-E543-81BA-F2C22D77625F}"/>
              </a:ext>
            </a:extLst>
          </p:cNvPr>
          <p:cNvPicPr>
            <a:picLocks noChangeAspect="1"/>
          </p:cNvPicPr>
          <p:nvPr/>
        </p:nvPicPr>
        <p:blipFill>
          <a:blip r:embed="rId2"/>
          <a:stretch>
            <a:fillRect/>
          </a:stretch>
        </p:blipFill>
        <p:spPr>
          <a:xfrm>
            <a:off x="903977" y="1767097"/>
            <a:ext cx="7963576" cy="3921322"/>
          </a:xfrm>
          <a:prstGeom prst="rect">
            <a:avLst/>
          </a:prstGeom>
        </p:spPr>
      </p:pic>
    </p:spTree>
    <p:extLst>
      <p:ext uri="{BB962C8B-B14F-4D97-AF65-F5344CB8AC3E}">
        <p14:creationId xmlns:p14="http://schemas.microsoft.com/office/powerpoint/2010/main" val="230114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B2FA9-700A-DC4E-B3C0-B80D4BE0286D}"/>
              </a:ext>
            </a:extLst>
          </p:cNvPr>
          <p:cNvSpPr>
            <a:spLocks noGrp="1"/>
          </p:cNvSpPr>
          <p:nvPr>
            <p:ph type="title"/>
          </p:nvPr>
        </p:nvSpPr>
        <p:spPr/>
        <p:txBody>
          <a:bodyPr/>
          <a:lstStyle/>
          <a:p>
            <a:r>
              <a:rPr kumimoji="1" lang="zh-CN" altLang="en-US" dirty="0"/>
              <a:t>基于</a:t>
            </a:r>
            <a:r>
              <a:rPr kumimoji="1" lang="en-US" altLang="zh-CN" cap="none" dirty="0"/>
              <a:t>Category</a:t>
            </a:r>
            <a:endParaRPr kumimoji="1" lang="zh-CN" altLang="en-US" cap="none" dirty="0"/>
          </a:p>
        </p:txBody>
      </p:sp>
      <p:sp>
        <p:nvSpPr>
          <p:cNvPr id="3" name="内容占位符 2">
            <a:extLst>
              <a:ext uri="{FF2B5EF4-FFF2-40B4-BE49-F238E27FC236}">
                <a16:creationId xmlns:a16="http://schemas.microsoft.com/office/drawing/2014/main" id="{98FBBD6C-2176-7344-A337-63D78B8D6A84}"/>
              </a:ext>
            </a:extLst>
          </p:cNvPr>
          <p:cNvSpPr>
            <a:spLocks noGrp="1"/>
          </p:cNvSpPr>
          <p:nvPr>
            <p:ph idx="1"/>
          </p:nvPr>
        </p:nvSpPr>
        <p:spPr/>
        <p:txBody>
          <a:bodyPr/>
          <a:lstStyle/>
          <a:p>
            <a:r>
              <a:rPr kumimoji="1" lang="zh-CN" altLang="en-US" dirty="0"/>
              <a:t>基于</a:t>
            </a:r>
            <a:r>
              <a:rPr kumimoji="1" lang="en" altLang="zh-CN" dirty="0"/>
              <a:t>Category</a:t>
            </a:r>
            <a:r>
              <a:rPr kumimoji="1" lang="zh-CN" altLang="en" dirty="0"/>
              <a:t>的</a:t>
            </a:r>
            <a:r>
              <a:rPr kumimoji="1" lang="zh-CN" altLang="en-US" dirty="0"/>
              <a:t>框架</a:t>
            </a:r>
            <a:r>
              <a:rPr kumimoji="1" lang="en" altLang="zh-CN" dirty="0" err="1"/>
              <a:t>CTMediator</a:t>
            </a:r>
            <a:endParaRPr kumimoji="1" lang="zh-CN" altLang="en-US" dirty="0"/>
          </a:p>
        </p:txBody>
      </p:sp>
    </p:spTree>
    <p:extLst>
      <p:ext uri="{BB962C8B-B14F-4D97-AF65-F5344CB8AC3E}">
        <p14:creationId xmlns:p14="http://schemas.microsoft.com/office/powerpoint/2010/main" val="309057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CD72C-FC6C-444A-A74C-037E9DB95E46}"/>
              </a:ext>
            </a:extLst>
          </p:cNvPr>
          <p:cNvSpPr>
            <a:spLocks noGrp="1"/>
          </p:cNvSpPr>
          <p:nvPr>
            <p:ph type="title"/>
          </p:nvPr>
        </p:nvSpPr>
        <p:spPr/>
        <p:txBody>
          <a:bodyPr/>
          <a:lstStyle/>
          <a:p>
            <a:r>
              <a:rPr kumimoji="1" lang="en" altLang="zh-CN" cap="none" dirty="0" err="1"/>
              <a:t>CTMediator</a:t>
            </a:r>
            <a:r>
              <a:rPr kumimoji="1" lang="zh-CN" altLang="en" cap="none" dirty="0"/>
              <a:t>的</a:t>
            </a:r>
            <a:r>
              <a:rPr kumimoji="1" lang="zh-CN" altLang="en-US" cap="none" dirty="0"/>
              <a:t>技术实现</a:t>
            </a:r>
          </a:p>
        </p:txBody>
      </p:sp>
      <p:sp>
        <p:nvSpPr>
          <p:cNvPr id="3" name="内容占位符 2">
            <a:extLst>
              <a:ext uri="{FF2B5EF4-FFF2-40B4-BE49-F238E27FC236}">
                <a16:creationId xmlns:a16="http://schemas.microsoft.com/office/drawing/2014/main" id="{54EFFD18-4EF4-2C4F-B8A4-57B5AB919FF7}"/>
              </a:ext>
            </a:extLst>
          </p:cNvPr>
          <p:cNvSpPr>
            <a:spLocks noGrp="1"/>
          </p:cNvSpPr>
          <p:nvPr>
            <p:ph idx="1"/>
          </p:nvPr>
        </p:nvSpPr>
        <p:spPr/>
        <p:txBody>
          <a:bodyPr/>
          <a:lstStyle/>
          <a:p>
            <a:r>
              <a:rPr kumimoji="1" lang="zh-CN" altLang="en-US" dirty="0"/>
              <a:t>采用</a:t>
            </a:r>
            <a:r>
              <a:rPr lang="en" altLang="zh-CN" dirty="0"/>
              <a:t>Target-Action</a:t>
            </a:r>
            <a:r>
              <a:rPr lang="zh-CN" altLang="en-US" dirty="0"/>
              <a:t>模式设计</a:t>
            </a:r>
            <a:endParaRPr lang="en-US" altLang="zh-CN" dirty="0"/>
          </a:p>
          <a:p>
            <a:r>
              <a:rPr kumimoji="1" lang="zh-CN" altLang="en-US" dirty="0"/>
              <a:t>每个业务组件有唯一一个</a:t>
            </a:r>
            <a:r>
              <a:rPr kumimoji="1" lang="en-US" altLang="zh-CN" dirty="0"/>
              <a:t>Category</a:t>
            </a:r>
            <a:r>
              <a:rPr kumimoji="1" lang="zh-CN" altLang="en-US" dirty="0"/>
              <a:t>定义</a:t>
            </a:r>
            <a:endParaRPr kumimoji="1" lang="en-US" altLang="zh-CN" dirty="0"/>
          </a:p>
          <a:p>
            <a:r>
              <a:rPr kumimoji="1" lang="zh-CN" altLang="en-US" dirty="0"/>
              <a:t>对每个业务组件对应的</a:t>
            </a:r>
            <a:r>
              <a:rPr kumimoji="1" lang="en-US" altLang="zh-CN" dirty="0"/>
              <a:t>Target</a:t>
            </a:r>
            <a:r>
              <a:rPr kumimoji="1" lang="zh-CN" altLang="en-US" dirty="0"/>
              <a:t>进行封装</a:t>
            </a:r>
          </a:p>
        </p:txBody>
      </p:sp>
    </p:spTree>
    <p:extLst>
      <p:ext uri="{BB962C8B-B14F-4D97-AF65-F5344CB8AC3E}">
        <p14:creationId xmlns:p14="http://schemas.microsoft.com/office/powerpoint/2010/main" val="91011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6B206-3C34-C844-BF7C-99689D3D5AEC}"/>
              </a:ext>
            </a:extLst>
          </p:cNvPr>
          <p:cNvSpPr>
            <a:spLocks noGrp="1"/>
          </p:cNvSpPr>
          <p:nvPr>
            <p:ph type="title"/>
          </p:nvPr>
        </p:nvSpPr>
        <p:spPr/>
        <p:txBody>
          <a:bodyPr/>
          <a:lstStyle/>
          <a:p>
            <a:r>
              <a:rPr kumimoji="1" lang="zh-CN" altLang="en-US" dirty="0"/>
              <a:t>基于编译器属性</a:t>
            </a:r>
            <a:r>
              <a:rPr lang="en" altLang="zh-CN" cap="none" dirty="0"/>
              <a:t>__attribute__ (used, section())</a:t>
            </a:r>
            <a:endParaRPr kumimoji="1" lang="zh-CN" altLang="en-US" cap="none" dirty="0"/>
          </a:p>
        </p:txBody>
      </p:sp>
      <p:sp>
        <p:nvSpPr>
          <p:cNvPr id="3" name="内容占位符 2">
            <a:extLst>
              <a:ext uri="{FF2B5EF4-FFF2-40B4-BE49-F238E27FC236}">
                <a16:creationId xmlns:a16="http://schemas.microsoft.com/office/drawing/2014/main" id="{19479E1A-872B-C74B-9EDA-1374D6648316}"/>
              </a:ext>
            </a:extLst>
          </p:cNvPr>
          <p:cNvSpPr>
            <a:spLocks noGrp="1"/>
          </p:cNvSpPr>
          <p:nvPr>
            <p:ph idx="1"/>
          </p:nvPr>
        </p:nvSpPr>
        <p:spPr/>
        <p:txBody>
          <a:bodyPr>
            <a:normAutofit fontScale="85000" lnSpcReduction="20000"/>
          </a:bodyPr>
          <a:lstStyle/>
          <a:p>
            <a:pPr marL="0" indent="0">
              <a:buNone/>
            </a:pPr>
            <a:r>
              <a:rPr kumimoji="1" lang="en" altLang="zh-CN" dirty="0">
                <a:hlinkClick r:id="rId2"/>
              </a:rPr>
              <a:t>__attribute__((used))</a:t>
            </a:r>
            <a:endParaRPr kumimoji="1" lang="en" altLang="zh-CN" dirty="0"/>
          </a:p>
          <a:p>
            <a:pPr marL="0" indent="0">
              <a:buNone/>
            </a:pPr>
            <a:r>
              <a:rPr lang="zh-CN" altLang="en-US" dirty="0"/>
              <a:t>     </a:t>
            </a:r>
            <a:r>
              <a:rPr lang="en" altLang="zh-CN" dirty="0"/>
              <a:t>attribute</a:t>
            </a:r>
            <a:r>
              <a:rPr lang="zh-CN" altLang="en-US" dirty="0"/>
              <a:t>是</a:t>
            </a:r>
            <a:r>
              <a:rPr lang="en" altLang="zh-CN" dirty="0" err="1"/>
              <a:t>gcc</a:t>
            </a:r>
            <a:r>
              <a:rPr lang="zh-CN" altLang="en-US" dirty="0"/>
              <a:t>的编译属性，主要用于改变所声明或定义的函数或数据的特性，它有很多子项，用于改变作用对象的特性</a:t>
            </a:r>
            <a:endParaRPr lang="en-US" altLang="zh-CN" dirty="0"/>
          </a:p>
          <a:p>
            <a:pPr marL="0" indent="0">
              <a:buNone/>
            </a:pPr>
            <a:r>
              <a:rPr kumimoji="1" lang="en-US" altLang="zh-CN" dirty="0"/>
              <a:t>Section</a:t>
            </a:r>
          </a:p>
          <a:p>
            <a:r>
              <a:rPr kumimoji="1" lang="zh-CN" altLang="en-US" dirty="0"/>
              <a:t> </a:t>
            </a:r>
            <a:r>
              <a:rPr lang="en" altLang="zh-CN" dirty="0"/>
              <a:t>The section function attribute enables you to place code in different sections of the image.</a:t>
            </a:r>
            <a:br>
              <a:rPr lang="en" altLang="zh-CN" dirty="0"/>
            </a:br>
            <a:r>
              <a:rPr lang="en" altLang="zh-CN" dirty="0"/>
              <a:t>Normally, the ARM compiler places the objects it generates in sections like .data and .</a:t>
            </a:r>
            <a:r>
              <a:rPr lang="en" altLang="zh-CN" dirty="0" err="1"/>
              <a:t>bss</a:t>
            </a:r>
            <a:r>
              <a:rPr lang="en" altLang="zh-CN" dirty="0"/>
              <a:t>. However, you might require additional data sections or you might want a variable to appear in a special section, for example, to map to special hardware. The section attribute specifies that a variable must be placed in a particular data section. If you use the section attribute, read-only variables are placed in RO data sections, read-write variables are placed in RW data sections unless you use the </a:t>
            </a:r>
            <a:r>
              <a:rPr lang="en" altLang="zh-CN" dirty="0" err="1"/>
              <a:t>zero_init</a:t>
            </a:r>
            <a:r>
              <a:rPr lang="en" altLang="zh-CN" dirty="0"/>
              <a:t> attribute. In this case, the variable is placed in a ZI section.</a:t>
            </a:r>
          </a:p>
          <a:p>
            <a:r>
              <a:rPr lang="zh-CN" altLang="en-US" dirty="0"/>
              <a:t>可以使用</a:t>
            </a:r>
            <a:r>
              <a:rPr lang="en" altLang="zh-CN" dirty="0"/>
              <a:t>section</a:t>
            </a:r>
            <a:r>
              <a:rPr lang="zh-CN" altLang="en-US" dirty="0"/>
              <a:t>函数属性将代码放在映像的不同节中。</a:t>
            </a:r>
            <a:br>
              <a:rPr lang="zh-CN" altLang="en-US" dirty="0"/>
            </a:br>
            <a:r>
              <a:rPr lang="zh-CN" altLang="en-US" dirty="0"/>
              <a:t>通常，</a:t>
            </a:r>
            <a:r>
              <a:rPr lang="en" altLang="zh-CN" dirty="0"/>
              <a:t>ARM </a:t>
            </a:r>
            <a:r>
              <a:rPr lang="zh-CN" altLang="en-US" dirty="0"/>
              <a:t>编译器将它生成的对象放在节中，如</a:t>
            </a:r>
            <a:r>
              <a:rPr lang="en" altLang="zh-CN" dirty="0"/>
              <a:t>data </a:t>
            </a:r>
            <a:r>
              <a:rPr lang="zh-CN" altLang="en-US" dirty="0"/>
              <a:t>和 </a:t>
            </a:r>
            <a:r>
              <a:rPr lang="en" altLang="zh-CN" dirty="0" err="1"/>
              <a:t>bss</a:t>
            </a:r>
            <a:r>
              <a:rPr lang="zh-CN" altLang="en" dirty="0"/>
              <a:t>。</a:t>
            </a:r>
            <a:r>
              <a:rPr lang="zh-CN" altLang="en-US" dirty="0"/>
              <a:t>但是，您可能需要使用其他数据节，或者希望变量出现在特殊节中，例如，便于映射到特殊硬件。</a:t>
            </a:r>
            <a:r>
              <a:rPr lang="en" altLang="zh-CN" dirty="0"/>
              <a:t>section </a:t>
            </a:r>
            <a:r>
              <a:rPr lang="zh-CN" altLang="en-US" dirty="0"/>
              <a:t>属性指定变量必须放在特定数据节中。如果使用</a:t>
            </a:r>
            <a:r>
              <a:rPr lang="en" altLang="zh-CN" dirty="0"/>
              <a:t>section </a:t>
            </a:r>
            <a:r>
              <a:rPr lang="zh-CN" altLang="en-US" dirty="0"/>
              <a:t>属性，则将只读变量放在 </a:t>
            </a:r>
            <a:r>
              <a:rPr lang="en" altLang="zh-CN" dirty="0"/>
              <a:t>RO </a:t>
            </a:r>
            <a:r>
              <a:rPr lang="zh-CN" altLang="en-US" dirty="0"/>
              <a:t>数据节中，而将读写变量放在 </a:t>
            </a:r>
            <a:r>
              <a:rPr lang="en" altLang="zh-CN" dirty="0"/>
              <a:t>RW </a:t>
            </a:r>
            <a:r>
              <a:rPr lang="zh-CN" altLang="en-US" dirty="0"/>
              <a:t>数据节中，除非您使用 </a:t>
            </a:r>
            <a:r>
              <a:rPr lang="en" altLang="zh-CN" dirty="0" err="1"/>
              <a:t>zero_init</a:t>
            </a:r>
            <a:r>
              <a:rPr lang="en" altLang="zh-CN" dirty="0"/>
              <a:t> </a:t>
            </a:r>
            <a:r>
              <a:rPr lang="zh-CN" altLang="en-US" dirty="0"/>
              <a:t>属性。在这种情况下，变量被放在 </a:t>
            </a:r>
            <a:r>
              <a:rPr lang="en" altLang="zh-CN" dirty="0"/>
              <a:t>ZI </a:t>
            </a:r>
            <a:r>
              <a:rPr lang="zh-CN" altLang="en-US" dirty="0"/>
              <a:t>节中。</a:t>
            </a:r>
          </a:p>
          <a:p>
            <a:pPr marL="0" indent="0">
              <a:buNone/>
            </a:pPr>
            <a:endParaRPr kumimoji="1" lang="zh-CN" altLang="en-US" dirty="0"/>
          </a:p>
        </p:txBody>
      </p:sp>
    </p:spTree>
    <p:extLst>
      <p:ext uri="{BB962C8B-B14F-4D97-AF65-F5344CB8AC3E}">
        <p14:creationId xmlns:p14="http://schemas.microsoft.com/office/powerpoint/2010/main" val="274895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21C8F4-28C0-0644-8960-321403138576}"/>
              </a:ext>
            </a:extLst>
          </p:cNvPr>
          <p:cNvSpPr>
            <a:spLocks noGrp="1"/>
          </p:cNvSpPr>
          <p:nvPr>
            <p:ph idx="1"/>
          </p:nvPr>
        </p:nvSpPr>
        <p:spPr>
          <a:xfrm>
            <a:off x="685801" y="520995"/>
            <a:ext cx="10131425" cy="5270205"/>
          </a:xfrm>
        </p:spPr>
        <p:txBody>
          <a:bodyPr/>
          <a:lstStyle/>
          <a:p>
            <a:pPr marL="0" indent="0">
              <a:buNone/>
            </a:pPr>
            <a:r>
              <a:rPr lang="en" altLang="zh-CN" dirty="0"/>
              <a:t>struct section { /* for 32-bit architectures */ </a:t>
            </a:r>
          </a:p>
          <a:p>
            <a:pPr marL="0" indent="0">
              <a:buNone/>
            </a:pPr>
            <a:r>
              <a:rPr lang="zh-CN" altLang="en-US" dirty="0"/>
              <a:t>    </a:t>
            </a:r>
            <a:r>
              <a:rPr lang="en" altLang="zh-CN" dirty="0"/>
              <a:t>char </a:t>
            </a:r>
            <a:r>
              <a:rPr lang="en" altLang="zh-CN" dirty="0" err="1"/>
              <a:t>sectname</a:t>
            </a:r>
            <a:r>
              <a:rPr lang="en" altLang="zh-CN" dirty="0"/>
              <a:t>[16]; /* name of this section */</a:t>
            </a:r>
          </a:p>
          <a:p>
            <a:pPr marL="0" indent="0">
              <a:buNone/>
            </a:pPr>
            <a:r>
              <a:rPr lang="zh-CN" altLang="en-US" dirty="0"/>
              <a:t>   </a:t>
            </a:r>
            <a:r>
              <a:rPr lang="en" altLang="zh-CN" dirty="0"/>
              <a:t> char </a:t>
            </a:r>
            <a:r>
              <a:rPr lang="en" altLang="zh-CN" dirty="0" err="1"/>
              <a:t>segname</a:t>
            </a:r>
            <a:r>
              <a:rPr lang="en" altLang="zh-CN" dirty="0"/>
              <a:t>[16]; /* segment this section goes in */ </a:t>
            </a:r>
          </a:p>
          <a:p>
            <a:pPr marL="0" indent="0">
              <a:buNone/>
            </a:pPr>
            <a:r>
              <a:rPr lang="zh-CN" altLang="en-US" dirty="0"/>
              <a:t>    </a:t>
            </a:r>
            <a:r>
              <a:rPr lang="en" altLang="zh-CN" dirty="0"/>
              <a:t>uint32_t </a:t>
            </a:r>
            <a:r>
              <a:rPr lang="en" altLang="zh-CN" dirty="0" err="1"/>
              <a:t>addr</a:t>
            </a:r>
            <a:r>
              <a:rPr lang="en" altLang="zh-CN" dirty="0"/>
              <a:t>; /* memory address of this section */ </a:t>
            </a:r>
          </a:p>
          <a:p>
            <a:pPr marL="0" indent="0">
              <a:buNone/>
            </a:pPr>
            <a:r>
              <a:rPr lang="zh-CN" altLang="en-US" dirty="0"/>
              <a:t>    </a:t>
            </a:r>
            <a:r>
              <a:rPr lang="en" altLang="zh-CN" dirty="0"/>
              <a:t>uint32_t size; /* size in bytes of this section */ </a:t>
            </a:r>
          </a:p>
          <a:p>
            <a:pPr marL="0" indent="0">
              <a:buNone/>
            </a:pPr>
            <a:r>
              <a:rPr lang="zh-CN" altLang="en-US" dirty="0"/>
              <a:t>    </a:t>
            </a:r>
            <a:r>
              <a:rPr lang="en" altLang="zh-CN" dirty="0"/>
              <a:t>uint32_t offset; /* file offset of this section */ </a:t>
            </a:r>
          </a:p>
          <a:p>
            <a:pPr marL="0" indent="0">
              <a:buNone/>
            </a:pPr>
            <a:r>
              <a:rPr lang="zh-CN" altLang="en-US" dirty="0"/>
              <a:t>    </a:t>
            </a:r>
            <a:r>
              <a:rPr lang="en" altLang="zh-CN" dirty="0"/>
              <a:t>uint32_t align; /* section alignment (power of 2) */ </a:t>
            </a:r>
          </a:p>
          <a:p>
            <a:pPr marL="0" indent="0">
              <a:buNone/>
            </a:pPr>
            <a:r>
              <a:rPr lang="zh-CN" altLang="en-US" dirty="0"/>
              <a:t>    </a:t>
            </a:r>
            <a:r>
              <a:rPr lang="en" altLang="zh-CN" dirty="0"/>
              <a:t>uint32_t </a:t>
            </a:r>
            <a:r>
              <a:rPr lang="en" altLang="zh-CN" dirty="0" err="1"/>
              <a:t>reloff</a:t>
            </a:r>
            <a:r>
              <a:rPr lang="en" altLang="zh-CN" dirty="0"/>
              <a:t>; /* file offset of relocation entries */ </a:t>
            </a:r>
          </a:p>
          <a:p>
            <a:pPr marL="0" indent="0">
              <a:buNone/>
            </a:pPr>
            <a:r>
              <a:rPr lang="zh-CN" altLang="en-US" dirty="0"/>
              <a:t>    </a:t>
            </a:r>
            <a:r>
              <a:rPr lang="en" altLang="zh-CN" dirty="0"/>
              <a:t>uint32_t </a:t>
            </a:r>
            <a:r>
              <a:rPr lang="en" altLang="zh-CN" dirty="0" err="1"/>
              <a:t>nreloc</a:t>
            </a:r>
            <a:r>
              <a:rPr lang="en" altLang="zh-CN" dirty="0"/>
              <a:t>; /* number of relocation entries */</a:t>
            </a:r>
          </a:p>
          <a:p>
            <a:pPr marL="0" indent="0">
              <a:buNone/>
            </a:pPr>
            <a:r>
              <a:rPr lang="zh-CN" altLang="en-US" dirty="0"/>
              <a:t>  </a:t>
            </a:r>
            <a:r>
              <a:rPr lang="en" altLang="zh-CN" dirty="0"/>
              <a:t> uint32_t flags; /* flags (section type and attributes)*/ </a:t>
            </a:r>
          </a:p>
          <a:p>
            <a:pPr marL="0" indent="0">
              <a:buNone/>
            </a:pPr>
            <a:r>
              <a:rPr lang="zh-CN" altLang="en-US" dirty="0"/>
              <a:t>   </a:t>
            </a:r>
            <a:r>
              <a:rPr lang="en" altLang="zh-CN" dirty="0"/>
              <a:t>uint32_t reserved1; /* reserved (for offset or index) */ </a:t>
            </a:r>
          </a:p>
          <a:p>
            <a:pPr marL="0" indent="0">
              <a:buNone/>
            </a:pPr>
            <a:r>
              <a:rPr lang="zh-CN" altLang="en-US" dirty="0"/>
              <a:t>  </a:t>
            </a:r>
            <a:r>
              <a:rPr lang="en" altLang="zh-CN" dirty="0"/>
              <a:t>uint32_t reserved2; /* reserved (for count or </a:t>
            </a:r>
            <a:r>
              <a:rPr lang="en" altLang="zh-CN" dirty="0" err="1"/>
              <a:t>sizeof</a:t>
            </a:r>
            <a:r>
              <a:rPr lang="en" altLang="zh-CN" dirty="0"/>
              <a:t>) */ </a:t>
            </a:r>
          </a:p>
          <a:p>
            <a:pPr marL="0" indent="0">
              <a:buNone/>
            </a:pPr>
            <a:r>
              <a:rPr lang="en" altLang="zh-CN" dirty="0"/>
              <a:t>};</a:t>
            </a:r>
            <a:endParaRPr kumimoji="1" lang="zh-CN" altLang="en-US" dirty="0"/>
          </a:p>
        </p:txBody>
      </p:sp>
    </p:spTree>
    <p:extLst>
      <p:ext uri="{BB962C8B-B14F-4D97-AF65-F5344CB8AC3E}">
        <p14:creationId xmlns:p14="http://schemas.microsoft.com/office/powerpoint/2010/main" val="785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EAE58-BE0D-6A41-8702-75E5288563DA}"/>
              </a:ext>
            </a:extLst>
          </p:cNvPr>
          <p:cNvSpPr>
            <a:spLocks noGrp="1"/>
          </p:cNvSpPr>
          <p:nvPr>
            <p:ph type="title"/>
          </p:nvPr>
        </p:nvSpPr>
        <p:spPr/>
        <p:txBody>
          <a:bodyPr/>
          <a:lstStyle/>
          <a:p>
            <a:r>
              <a:rPr kumimoji="1" lang="en" altLang="zh-CN" cap="none" dirty="0">
                <a:hlinkClick r:id="rId2"/>
              </a:rPr>
              <a:t>Mac OS X ABI Mach-O File Format Reference.pdf</a:t>
            </a:r>
            <a:endParaRPr kumimoji="1" lang="zh-CN" altLang="en-US" cap="none" dirty="0"/>
          </a:p>
        </p:txBody>
      </p:sp>
      <p:pic>
        <p:nvPicPr>
          <p:cNvPr id="4" name="内容占位符 3">
            <a:extLst>
              <a:ext uri="{FF2B5EF4-FFF2-40B4-BE49-F238E27FC236}">
                <a16:creationId xmlns:a16="http://schemas.microsoft.com/office/drawing/2014/main" id="{945D5093-2859-3148-8401-0151EB28D54C}"/>
              </a:ext>
            </a:extLst>
          </p:cNvPr>
          <p:cNvPicPr>
            <a:picLocks noGrp="1" noChangeAspect="1"/>
          </p:cNvPicPr>
          <p:nvPr>
            <p:ph idx="1"/>
          </p:nvPr>
        </p:nvPicPr>
        <p:blipFill>
          <a:blip r:embed="rId3"/>
          <a:stretch>
            <a:fillRect/>
          </a:stretch>
        </p:blipFill>
        <p:spPr>
          <a:xfrm>
            <a:off x="921762" y="1896990"/>
            <a:ext cx="3428822" cy="3649662"/>
          </a:xfrm>
          <a:prstGeom prst="rect">
            <a:avLst/>
          </a:prstGeom>
        </p:spPr>
      </p:pic>
    </p:spTree>
    <p:extLst>
      <p:ext uri="{BB962C8B-B14F-4D97-AF65-F5344CB8AC3E}">
        <p14:creationId xmlns:p14="http://schemas.microsoft.com/office/powerpoint/2010/main" val="344405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7C6B6-C1D4-5D42-9F8C-3076E0E776F7}"/>
              </a:ext>
            </a:extLst>
          </p:cNvPr>
          <p:cNvSpPr>
            <a:spLocks noGrp="1"/>
          </p:cNvSpPr>
          <p:nvPr>
            <p:ph type="title"/>
          </p:nvPr>
        </p:nvSpPr>
        <p:spPr/>
        <p:txBody>
          <a:bodyPr/>
          <a:lstStyle/>
          <a:p>
            <a:r>
              <a:rPr kumimoji="1" lang="zh-CN" altLang="en-US" dirty="0"/>
              <a:t>在</a:t>
            </a:r>
            <a:r>
              <a:rPr kumimoji="1" lang="en-US" altLang="zh-CN" dirty="0"/>
              <a:t>Section</a:t>
            </a:r>
            <a:r>
              <a:rPr kumimoji="1" lang="zh-CN" altLang="en-US" dirty="0"/>
              <a:t>中查找所有的组件</a:t>
            </a:r>
          </a:p>
        </p:txBody>
      </p:sp>
      <p:sp>
        <p:nvSpPr>
          <p:cNvPr id="3" name="内容占位符 2">
            <a:extLst>
              <a:ext uri="{FF2B5EF4-FFF2-40B4-BE49-F238E27FC236}">
                <a16:creationId xmlns:a16="http://schemas.microsoft.com/office/drawing/2014/main" id="{827EF6A2-3631-2042-8698-BB38F550D5E3}"/>
              </a:ext>
            </a:extLst>
          </p:cNvPr>
          <p:cNvSpPr>
            <a:spLocks noGrp="1"/>
          </p:cNvSpPr>
          <p:nvPr>
            <p:ph idx="1"/>
          </p:nvPr>
        </p:nvSpPr>
        <p:spPr/>
        <p:txBody>
          <a:bodyPr/>
          <a:lstStyle/>
          <a:p>
            <a:pPr marL="0" indent="0">
              <a:buNone/>
            </a:pPr>
            <a:r>
              <a:rPr kumimoji="1" lang="en" altLang="zh-CN" dirty="0"/>
              <a:t>struct </a:t>
            </a:r>
            <a:r>
              <a:rPr kumimoji="1" lang="en" altLang="zh-CN" dirty="0" err="1"/>
              <a:t>SCM_String</a:t>
            </a:r>
            <a:r>
              <a:rPr kumimoji="1" lang="en" altLang="zh-CN" dirty="0"/>
              <a:t> {</a:t>
            </a:r>
          </a:p>
          <a:p>
            <a:pPr marL="0" indent="0">
              <a:buNone/>
            </a:pPr>
            <a:r>
              <a:rPr kumimoji="1" lang="en" altLang="zh-CN" dirty="0"/>
              <a:t>    __</a:t>
            </a:r>
            <a:r>
              <a:rPr kumimoji="1" lang="en" altLang="zh-CN" dirty="0" err="1"/>
              <a:t>unsafe_unretained</a:t>
            </a:r>
            <a:r>
              <a:rPr kumimoji="1" lang="en" altLang="zh-CN" dirty="0"/>
              <a:t> </a:t>
            </a:r>
            <a:r>
              <a:rPr kumimoji="1" lang="en" altLang="zh-CN" dirty="0" err="1"/>
              <a:t>NSObject</a:t>
            </a:r>
            <a:r>
              <a:rPr kumimoji="1" lang="en" altLang="zh-CN" dirty="0"/>
              <a:t> *key;</a:t>
            </a:r>
          </a:p>
          <a:p>
            <a:pPr marL="0" indent="0">
              <a:buNone/>
            </a:pPr>
            <a:r>
              <a:rPr kumimoji="1" lang="en" altLang="zh-CN" dirty="0"/>
              <a:t>    __</a:t>
            </a:r>
            <a:r>
              <a:rPr kumimoji="1" lang="en" altLang="zh-CN" dirty="0" err="1"/>
              <a:t>unsafe_unretained</a:t>
            </a:r>
            <a:r>
              <a:rPr kumimoji="1" lang="en" altLang="zh-CN" dirty="0"/>
              <a:t> </a:t>
            </a:r>
            <a:r>
              <a:rPr kumimoji="1" lang="en" altLang="zh-CN" dirty="0" err="1"/>
              <a:t>NSString</a:t>
            </a:r>
            <a:r>
              <a:rPr kumimoji="1" lang="en" altLang="zh-CN" dirty="0"/>
              <a:t> *value;</a:t>
            </a:r>
          </a:p>
          <a:p>
            <a:pPr marL="0" indent="0">
              <a:buNone/>
            </a:pPr>
            <a:r>
              <a:rPr kumimoji="1" lang="en" altLang="zh-CN" dirty="0"/>
              <a:t>};</a:t>
            </a:r>
          </a:p>
          <a:p>
            <a:pPr marL="0" indent="0">
              <a:buNone/>
            </a:pPr>
            <a:endParaRPr kumimoji="1" lang="en" altLang="zh-CN" dirty="0"/>
          </a:p>
          <a:p>
            <a:pPr marL="0" indent="0">
              <a:buNone/>
            </a:pPr>
            <a:endParaRPr kumimoji="1" lang="en" altLang="zh-CN" dirty="0"/>
          </a:p>
          <a:p>
            <a:pPr marL="0" indent="0">
              <a:buNone/>
            </a:pPr>
            <a:endParaRPr kumimoji="1" lang="zh-CN" altLang="en-US" dirty="0"/>
          </a:p>
        </p:txBody>
      </p:sp>
    </p:spTree>
    <p:extLst>
      <p:ext uri="{BB962C8B-B14F-4D97-AF65-F5344CB8AC3E}">
        <p14:creationId xmlns:p14="http://schemas.microsoft.com/office/powerpoint/2010/main" val="145419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757F9-9559-4244-A85B-5C47CE1E81B3}"/>
              </a:ext>
            </a:extLst>
          </p:cNvPr>
          <p:cNvSpPr>
            <a:spLocks noGrp="1"/>
          </p:cNvSpPr>
          <p:nvPr>
            <p:ph idx="1"/>
          </p:nvPr>
        </p:nvSpPr>
        <p:spPr>
          <a:xfrm>
            <a:off x="685801" y="255181"/>
            <a:ext cx="10131425" cy="6188149"/>
          </a:xfrm>
        </p:spPr>
        <p:txBody>
          <a:bodyPr>
            <a:normAutofit fontScale="47500" lnSpcReduction="20000"/>
          </a:bodyPr>
          <a:lstStyle/>
          <a:p>
            <a:pPr marL="0" indent="0">
              <a:buNone/>
            </a:pPr>
            <a:r>
              <a:rPr kumimoji="1" lang="en" altLang="zh-CN" dirty="0"/>
              <a:t>void </a:t>
            </a:r>
            <a:r>
              <a:rPr kumimoji="1" lang="en" altLang="zh-CN" dirty="0" err="1"/>
              <a:t>SCMGetAllModules</a:t>
            </a:r>
            <a:r>
              <a:rPr kumimoji="1" lang="en" altLang="zh-CN" dirty="0"/>
              <a:t>(void) {</a:t>
            </a:r>
          </a:p>
          <a:p>
            <a:pPr marL="0" indent="0">
              <a:buNone/>
            </a:pPr>
            <a:r>
              <a:rPr kumimoji="1" lang="en" altLang="zh-CN" dirty="0"/>
              <a:t>    </a:t>
            </a:r>
          </a:p>
          <a:p>
            <a:pPr marL="0" indent="0">
              <a:buNone/>
            </a:pPr>
            <a:r>
              <a:rPr kumimoji="1" lang="en" altLang="zh-CN" dirty="0"/>
              <a:t>    </a:t>
            </a:r>
            <a:r>
              <a:rPr kumimoji="1" lang="en" altLang="zh-CN" dirty="0" err="1"/>
              <a:t>SCCreateModuleKeyValues</a:t>
            </a:r>
            <a:r>
              <a:rPr kumimoji="1" lang="en" altLang="zh-CN" dirty="0"/>
              <a:t>();</a:t>
            </a:r>
          </a:p>
          <a:p>
            <a:pPr marL="0" indent="0">
              <a:buNone/>
            </a:pPr>
            <a:r>
              <a:rPr kumimoji="1" lang="en" altLang="zh-CN" dirty="0"/>
              <a:t>    </a:t>
            </a:r>
          </a:p>
          <a:p>
            <a:pPr marL="0" indent="0">
              <a:buNone/>
            </a:pPr>
            <a:r>
              <a:rPr kumimoji="1" lang="en" altLang="zh-CN" dirty="0"/>
              <a:t>    </a:t>
            </a:r>
            <a:r>
              <a:rPr kumimoji="1" lang="en" altLang="zh-CN" dirty="0" err="1"/>
              <a:t>Dl_info</a:t>
            </a:r>
            <a:r>
              <a:rPr kumimoji="1" lang="en" altLang="zh-CN" dirty="0"/>
              <a:t> info;</a:t>
            </a:r>
          </a:p>
          <a:p>
            <a:pPr marL="0" indent="0">
              <a:buNone/>
            </a:pPr>
            <a:r>
              <a:rPr kumimoji="1" lang="en" altLang="zh-CN" dirty="0"/>
              <a:t>    </a:t>
            </a:r>
            <a:r>
              <a:rPr kumimoji="1" lang="en" altLang="zh-CN" dirty="0" err="1"/>
              <a:t>dladdr</a:t>
            </a:r>
            <a:r>
              <a:rPr kumimoji="1" lang="en" altLang="zh-CN" dirty="0"/>
              <a:t>((</a:t>
            </a:r>
            <a:r>
              <a:rPr kumimoji="1" lang="en" altLang="zh-CN" dirty="0" err="1"/>
              <a:t>const</a:t>
            </a:r>
            <a:r>
              <a:rPr kumimoji="1" lang="en" altLang="zh-CN" dirty="0"/>
              <a:t> void *)&amp;</a:t>
            </a:r>
            <a:r>
              <a:rPr kumimoji="1" lang="en" altLang="zh-CN" dirty="0" err="1"/>
              <a:t>SCMGetAllModules</a:t>
            </a:r>
            <a:r>
              <a:rPr kumimoji="1" lang="en" altLang="zh-CN" dirty="0"/>
              <a:t>, &amp;info);</a:t>
            </a:r>
          </a:p>
          <a:p>
            <a:pPr marL="0" indent="0">
              <a:buNone/>
            </a:pPr>
            <a:r>
              <a:rPr kumimoji="1" lang="en" altLang="zh-CN" dirty="0"/>
              <a:t>    </a:t>
            </a:r>
          </a:p>
          <a:p>
            <a:pPr marL="0" indent="0">
              <a:buNone/>
            </a:pPr>
            <a:r>
              <a:rPr kumimoji="1" lang="en" altLang="zh-CN" dirty="0"/>
              <a:t>    </a:t>
            </a:r>
            <a:r>
              <a:rPr kumimoji="1" lang="en" altLang="zh-CN" dirty="0" err="1"/>
              <a:t>const</a:t>
            </a:r>
            <a:r>
              <a:rPr kumimoji="1" lang="en" altLang="zh-CN" dirty="0"/>
              <a:t> </a:t>
            </a:r>
            <a:r>
              <a:rPr kumimoji="1" lang="en" altLang="zh-CN" dirty="0" err="1"/>
              <a:t>SCMExportValue</a:t>
            </a:r>
            <a:r>
              <a:rPr kumimoji="1" lang="en" altLang="zh-CN" dirty="0"/>
              <a:t> </a:t>
            </a:r>
            <a:r>
              <a:rPr kumimoji="1" lang="en" altLang="zh-CN" dirty="0" err="1"/>
              <a:t>mach_header</a:t>
            </a:r>
            <a:r>
              <a:rPr kumimoji="1" lang="en" altLang="zh-CN" dirty="0"/>
              <a:t> = (</a:t>
            </a:r>
            <a:r>
              <a:rPr kumimoji="1" lang="en" altLang="zh-CN" dirty="0" err="1"/>
              <a:t>SCMExportValue</a:t>
            </a:r>
            <a:r>
              <a:rPr kumimoji="1" lang="en" altLang="zh-CN" dirty="0"/>
              <a:t>)</a:t>
            </a:r>
            <a:r>
              <a:rPr kumimoji="1" lang="en" altLang="zh-CN" dirty="0" err="1"/>
              <a:t>info.dli_fbase</a:t>
            </a:r>
            <a:r>
              <a:rPr kumimoji="1" lang="en" altLang="zh-CN" dirty="0"/>
              <a:t>;</a:t>
            </a:r>
          </a:p>
          <a:p>
            <a:pPr marL="0" indent="0">
              <a:buNone/>
            </a:pPr>
            <a:r>
              <a:rPr kumimoji="1" lang="en" altLang="zh-CN" dirty="0"/>
              <a:t>    </a:t>
            </a:r>
            <a:r>
              <a:rPr kumimoji="1" lang="en" altLang="zh-CN" dirty="0" err="1"/>
              <a:t>const</a:t>
            </a:r>
            <a:r>
              <a:rPr kumimoji="1" lang="en" altLang="zh-CN" dirty="0"/>
              <a:t> </a:t>
            </a:r>
            <a:r>
              <a:rPr kumimoji="1" lang="en" altLang="zh-CN" dirty="0" err="1"/>
              <a:t>SCMExportSection</a:t>
            </a:r>
            <a:r>
              <a:rPr kumimoji="1" lang="en" altLang="zh-CN" dirty="0"/>
              <a:t> *section = </a:t>
            </a:r>
            <a:r>
              <a:rPr kumimoji="1" lang="en" altLang="zh-CN" dirty="0" err="1"/>
              <a:t>SCMGetSectByNameFromHeader</a:t>
            </a:r>
            <a:r>
              <a:rPr kumimoji="1" lang="en" altLang="zh-CN" dirty="0"/>
              <a:t>((void *)</a:t>
            </a:r>
            <a:r>
              <a:rPr kumimoji="1" lang="en" altLang="zh-CN" dirty="0" err="1"/>
              <a:t>mach_header</a:t>
            </a:r>
            <a:r>
              <a:rPr kumimoji="1" lang="en" altLang="zh-CN" dirty="0"/>
              <a:t>, "__SCM", "__</a:t>
            </a:r>
            <a:r>
              <a:rPr kumimoji="1" lang="en" altLang="zh-CN" dirty="0" err="1"/>
              <a:t>scm.data</a:t>
            </a:r>
            <a:r>
              <a:rPr kumimoji="1" lang="en" altLang="zh-CN" dirty="0"/>
              <a:t>");</a:t>
            </a:r>
          </a:p>
          <a:p>
            <a:pPr marL="0" indent="0">
              <a:buNone/>
            </a:pPr>
            <a:r>
              <a:rPr kumimoji="1" lang="en" altLang="zh-CN" dirty="0"/>
              <a:t>    if (section == NULL) return ;</a:t>
            </a:r>
          </a:p>
          <a:p>
            <a:pPr marL="0" indent="0">
              <a:buNone/>
            </a:pPr>
            <a:r>
              <a:rPr kumimoji="1" lang="en" altLang="zh-CN" dirty="0"/>
              <a:t>    </a:t>
            </a:r>
          </a:p>
          <a:p>
            <a:pPr marL="0" indent="0">
              <a:buNone/>
            </a:pPr>
            <a:r>
              <a:rPr kumimoji="1" lang="en" altLang="zh-CN" dirty="0"/>
              <a:t>    </a:t>
            </a:r>
            <a:r>
              <a:rPr kumimoji="1" lang="en" altLang="zh-CN" dirty="0" err="1"/>
              <a:t>int</a:t>
            </a:r>
            <a:r>
              <a:rPr kumimoji="1" lang="en" altLang="zh-CN" dirty="0"/>
              <a:t> </a:t>
            </a:r>
            <a:r>
              <a:rPr kumimoji="1" lang="en" altLang="zh-CN" dirty="0" err="1"/>
              <a:t>addrOffset</a:t>
            </a:r>
            <a:r>
              <a:rPr kumimoji="1" lang="en" altLang="zh-CN" dirty="0"/>
              <a:t> = </a:t>
            </a:r>
            <a:r>
              <a:rPr kumimoji="1" lang="en" altLang="zh-CN" dirty="0" err="1"/>
              <a:t>sizeof</a:t>
            </a:r>
            <a:r>
              <a:rPr kumimoji="1" lang="en" altLang="zh-CN" dirty="0"/>
              <a:t>(struct </a:t>
            </a:r>
            <a:r>
              <a:rPr kumimoji="1" lang="en" altLang="zh-CN" dirty="0" err="1"/>
              <a:t>SCM_String</a:t>
            </a:r>
            <a:r>
              <a:rPr kumimoji="1" lang="en" altLang="zh-CN" dirty="0"/>
              <a:t>);</a:t>
            </a:r>
          </a:p>
          <a:p>
            <a:pPr marL="0" indent="0">
              <a:buNone/>
            </a:pPr>
            <a:r>
              <a:rPr kumimoji="1" lang="en" altLang="zh-CN" dirty="0"/>
              <a:t>    for (</a:t>
            </a:r>
            <a:r>
              <a:rPr kumimoji="1" lang="en" altLang="zh-CN" dirty="0" err="1"/>
              <a:t>SCMExportValue</a:t>
            </a:r>
            <a:r>
              <a:rPr kumimoji="1" lang="en" altLang="zh-CN" dirty="0"/>
              <a:t> </a:t>
            </a:r>
            <a:r>
              <a:rPr kumimoji="1" lang="en" altLang="zh-CN" dirty="0" err="1"/>
              <a:t>addr</a:t>
            </a:r>
            <a:r>
              <a:rPr kumimoji="1" lang="en" altLang="zh-CN" dirty="0"/>
              <a:t> = section-&gt;offset;</a:t>
            </a:r>
          </a:p>
          <a:p>
            <a:pPr marL="0" indent="0">
              <a:buNone/>
            </a:pPr>
            <a:r>
              <a:rPr kumimoji="1" lang="en" altLang="zh-CN" dirty="0"/>
              <a:t>         </a:t>
            </a:r>
            <a:r>
              <a:rPr kumimoji="1" lang="en" altLang="zh-CN" dirty="0" err="1"/>
              <a:t>addr</a:t>
            </a:r>
            <a:r>
              <a:rPr kumimoji="1" lang="en" altLang="zh-CN" dirty="0"/>
              <a:t> &lt; section-&gt;offset + section-&gt;size;</a:t>
            </a:r>
          </a:p>
          <a:p>
            <a:pPr marL="0" indent="0">
              <a:buNone/>
            </a:pPr>
            <a:r>
              <a:rPr kumimoji="1" lang="en" altLang="zh-CN" dirty="0"/>
              <a:t>         </a:t>
            </a:r>
            <a:r>
              <a:rPr kumimoji="1" lang="en" altLang="zh-CN" dirty="0" err="1"/>
              <a:t>addr</a:t>
            </a:r>
            <a:r>
              <a:rPr kumimoji="1" lang="en" altLang="zh-CN" dirty="0"/>
              <a:t> += </a:t>
            </a:r>
            <a:r>
              <a:rPr kumimoji="1" lang="en" altLang="zh-CN" dirty="0" err="1"/>
              <a:t>addrOffset</a:t>
            </a:r>
            <a:r>
              <a:rPr kumimoji="1" lang="en" altLang="zh-CN" dirty="0"/>
              <a:t>) {</a:t>
            </a:r>
          </a:p>
          <a:p>
            <a:pPr marL="0" indent="0">
              <a:buNone/>
            </a:pPr>
            <a:r>
              <a:rPr kumimoji="1" lang="en" altLang="zh-CN" dirty="0"/>
              <a:t>        struct </a:t>
            </a:r>
            <a:r>
              <a:rPr kumimoji="1" lang="en" altLang="zh-CN" dirty="0" err="1"/>
              <a:t>SCM_String</a:t>
            </a:r>
            <a:r>
              <a:rPr kumimoji="1" lang="en" altLang="zh-CN" dirty="0"/>
              <a:t> entry = *(struct </a:t>
            </a:r>
            <a:r>
              <a:rPr kumimoji="1" lang="en" altLang="zh-CN" dirty="0" err="1"/>
              <a:t>SCM_String</a:t>
            </a:r>
            <a:r>
              <a:rPr kumimoji="1" lang="en" altLang="zh-CN" dirty="0"/>
              <a:t> *)(</a:t>
            </a:r>
            <a:r>
              <a:rPr kumimoji="1" lang="en" altLang="zh-CN" dirty="0" err="1"/>
              <a:t>mach_header</a:t>
            </a:r>
            <a:r>
              <a:rPr kumimoji="1" lang="en" altLang="zh-CN" dirty="0"/>
              <a:t> + </a:t>
            </a:r>
            <a:r>
              <a:rPr kumimoji="1" lang="en" altLang="zh-CN" dirty="0" err="1"/>
              <a:t>addr</a:t>
            </a:r>
            <a:r>
              <a:rPr kumimoji="1" lang="en" altLang="zh-CN" dirty="0"/>
              <a:t>);</a:t>
            </a:r>
          </a:p>
          <a:p>
            <a:pPr marL="0" indent="0">
              <a:buNone/>
            </a:pPr>
            <a:br>
              <a:rPr kumimoji="1" lang="en" altLang="zh-CN" dirty="0"/>
            </a:br>
            <a:endParaRPr kumimoji="1" lang="en" altLang="zh-CN" dirty="0"/>
          </a:p>
          <a:p>
            <a:pPr marL="0" indent="0">
              <a:buNone/>
            </a:pPr>
            <a:r>
              <a:rPr kumimoji="1" lang="en" altLang="zh-CN" dirty="0"/>
              <a:t>        </a:t>
            </a:r>
            <a:r>
              <a:rPr kumimoji="1" lang="en" altLang="zh-CN" dirty="0" err="1"/>
              <a:t>NSString</a:t>
            </a:r>
            <a:r>
              <a:rPr kumimoji="1" lang="en" altLang="zh-CN" dirty="0"/>
              <a:t> *</a:t>
            </a:r>
            <a:r>
              <a:rPr kumimoji="1" lang="en" altLang="zh-CN" dirty="0" err="1"/>
              <a:t>entryKey</a:t>
            </a:r>
            <a:r>
              <a:rPr kumimoji="1" lang="en" altLang="zh-CN" dirty="0"/>
              <a:t> = (</a:t>
            </a:r>
            <a:r>
              <a:rPr kumimoji="1" lang="en" altLang="zh-CN" dirty="0" err="1"/>
              <a:t>NSString</a:t>
            </a:r>
            <a:r>
              <a:rPr kumimoji="1" lang="en" altLang="zh-CN" dirty="0"/>
              <a:t> *)</a:t>
            </a:r>
            <a:r>
              <a:rPr kumimoji="1" lang="en" altLang="zh-CN" dirty="0" err="1"/>
              <a:t>entry.key</a:t>
            </a:r>
            <a:r>
              <a:rPr kumimoji="1" lang="en" altLang="zh-CN" dirty="0"/>
              <a:t>;</a:t>
            </a:r>
          </a:p>
          <a:p>
            <a:pPr marL="0" indent="0">
              <a:buNone/>
            </a:pPr>
            <a:r>
              <a:rPr kumimoji="1" lang="en" altLang="zh-CN" dirty="0"/>
              <a:t>        Class </a:t>
            </a:r>
            <a:r>
              <a:rPr kumimoji="1" lang="en" altLang="zh-CN" dirty="0" err="1"/>
              <a:t>cls</a:t>
            </a:r>
            <a:r>
              <a:rPr kumimoji="1" lang="en" altLang="zh-CN" dirty="0"/>
              <a:t> = </a:t>
            </a:r>
            <a:r>
              <a:rPr kumimoji="1" lang="en" altLang="zh-CN" dirty="0" err="1"/>
              <a:t>NSClassFromString</a:t>
            </a:r>
            <a:r>
              <a:rPr kumimoji="1" lang="en" altLang="zh-CN" dirty="0"/>
              <a:t>(</a:t>
            </a:r>
            <a:r>
              <a:rPr kumimoji="1" lang="en" altLang="zh-CN" dirty="0" err="1"/>
              <a:t>entry.value</a:t>
            </a:r>
            <a:r>
              <a:rPr kumimoji="1" lang="en" altLang="zh-CN" dirty="0"/>
              <a:t>);</a:t>
            </a:r>
          </a:p>
          <a:p>
            <a:pPr marL="0" indent="0">
              <a:buNone/>
            </a:pPr>
            <a:r>
              <a:rPr kumimoji="1" lang="en" altLang="zh-CN" dirty="0"/>
              <a:t>        if ( </a:t>
            </a:r>
            <a:r>
              <a:rPr kumimoji="1" lang="en" altLang="zh-CN" dirty="0" err="1"/>
              <a:t>protocol_conformsToProtocol</a:t>
            </a:r>
            <a:r>
              <a:rPr kumimoji="1" lang="en" altLang="zh-CN" dirty="0"/>
              <a:t>(</a:t>
            </a:r>
            <a:r>
              <a:rPr kumimoji="1" lang="en" altLang="zh-CN" dirty="0" err="1"/>
              <a:t>NSProtocolFromString</a:t>
            </a:r>
            <a:r>
              <a:rPr kumimoji="1" lang="en" altLang="zh-CN" dirty="0"/>
              <a:t>(</a:t>
            </a:r>
            <a:r>
              <a:rPr kumimoji="1" lang="en" altLang="zh-CN" dirty="0" err="1"/>
              <a:t>entryKey</a:t>
            </a:r>
            <a:r>
              <a:rPr kumimoji="1" lang="en" altLang="zh-CN" dirty="0"/>
              <a:t>), @protocol(</a:t>
            </a:r>
            <a:r>
              <a:rPr kumimoji="1" lang="en" altLang="zh-CN" dirty="0" err="1"/>
              <a:t>SCMediatorProtocol</a:t>
            </a:r>
            <a:r>
              <a:rPr kumimoji="1" lang="en" altLang="zh-CN" dirty="0"/>
              <a:t>)) &amp;&amp;</a:t>
            </a:r>
          </a:p>
          <a:p>
            <a:pPr marL="0" indent="0">
              <a:buNone/>
            </a:pPr>
            <a:r>
              <a:rPr kumimoji="1" lang="en" altLang="zh-CN" dirty="0"/>
              <a:t>            NULL != </a:t>
            </a:r>
            <a:r>
              <a:rPr kumimoji="1" lang="en" altLang="zh-CN" dirty="0" err="1"/>
              <a:t>cls</a:t>
            </a:r>
            <a:r>
              <a:rPr kumimoji="1" lang="en" altLang="zh-CN" dirty="0"/>
              <a:t>) {</a:t>
            </a:r>
          </a:p>
          <a:p>
            <a:pPr marL="0" indent="0">
              <a:buNone/>
            </a:pPr>
            <a:r>
              <a:rPr kumimoji="1" lang="en" altLang="zh-CN" dirty="0"/>
              <a:t>            [</a:t>
            </a:r>
            <a:r>
              <a:rPr kumimoji="1" lang="en" altLang="zh-CN" dirty="0" err="1"/>
              <a:t>SCModuleKeyValues</a:t>
            </a:r>
            <a:r>
              <a:rPr kumimoji="1" lang="en" altLang="zh-CN" dirty="0"/>
              <a:t> </a:t>
            </a:r>
            <a:r>
              <a:rPr kumimoji="1" lang="en" altLang="zh-CN" dirty="0" err="1"/>
              <a:t>setObject:cls</a:t>
            </a:r>
            <a:r>
              <a:rPr kumimoji="1" lang="en" altLang="zh-CN" dirty="0"/>
              <a:t> </a:t>
            </a:r>
            <a:r>
              <a:rPr kumimoji="1" lang="en" altLang="zh-CN" dirty="0" err="1"/>
              <a:t>forKey:entryKey</a:t>
            </a:r>
            <a:r>
              <a:rPr kumimoji="1" lang="en" altLang="zh-CN" dirty="0"/>
              <a:t>];</a:t>
            </a:r>
          </a:p>
          <a:p>
            <a:pPr marL="0" indent="0">
              <a:buNone/>
            </a:pPr>
            <a:r>
              <a:rPr kumimoji="1" lang="en" altLang="zh-CN" dirty="0"/>
              <a:t>        }</a:t>
            </a:r>
          </a:p>
          <a:p>
            <a:pPr marL="0" indent="0">
              <a:buNone/>
            </a:pPr>
            <a:r>
              <a:rPr kumimoji="1" lang="en" altLang="zh-CN" dirty="0"/>
              <a:t>    }</a:t>
            </a:r>
          </a:p>
          <a:p>
            <a:pPr marL="0" indent="0">
              <a:buNone/>
            </a:pPr>
            <a:r>
              <a:rPr kumimoji="1" lang="en" altLang="zh-CN" dirty="0"/>
              <a:t>}</a:t>
            </a:r>
          </a:p>
          <a:p>
            <a:pPr marL="0" indent="0">
              <a:buNone/>
            </a:pPr>
            <a:endParaRPr kumimoji="1" lang="zh-CN" altLang="en-US" dirty="0"/>
          </a:p>
        </p:txBody>
      </p:sp>
    </p:spTree>
    <p:extLst>
      <p:ext uri="{BB962C8B-B14F-4D97-AF65-F5344CB8AC3E}">
        <p14:creationId xmlns:p14="http://schemas.microsoft.com/office/powerpoint/2010/main" val="137117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7589C-9480-6540-9374-FD5DDC234318}"/>
              </a:ext>
            </a:extLst>
          </p:cNvPr>
          <p:cNvSpPr>
            <a:spLocks noGrp="1"/>
          </p:cNvSpPr>
          <p:nvPr>
            <p:ph type="title"/>
          </p:nvPr>
        </p:nvSpPr>
        <p:spPr/>
        <p:txBody>
          <a:bodyPr/>
          <a:lstStyle/>
          <a:p>
            <a:r>
              <a:rPr kumimoji="1" lang="zh-CN" altLang="en-US" dirty="0"/>
              <a:t>总结</a:t>
            </a:r>
          </a:p>
        </p:txBody>
      </p:sp>
      <p:sp>
        <p:nvSpPr>
          <p:cNvPr id="7" name="内容占位符 6">
            <a:extLst>
              <a:ext uri="{FF2B5EF4-FFF2-40B4-BE49-F238E27FC236}">
                <a16:creationId xmlns:a16="http://schemas.microsoft.com/office/drawing/2014/main" id="{A3722903-4B31-964E-9A37-FEEEADDE3601}"/>
              </a:ext>
            </a:extLst>
          </p:cNvPr>
          <p:cNvSpPr>
            <a:spLocks noGrp="1"/>
          </p:cNvSpPr>
          <p:nvPr>
            <p:ph idx="1"/>
          </p:nvPr>
        </p:nvSpPr>
        <p:spPr/>
        <p:txBody>
          <a:bodyPr/>
          <a:lstStyle/>
          <a:p>
            <a:r>
              <a:rPr lang="zh-CN" altLang="en-US" dirty="0"/>
              <a:t>移动应用的业务模块化架构设计，其真正的目标是提升开发质量和效率。单从实现角度来看并没有什么黑魔法或技术难点，更多的是结合团队实际开发协作方式和业务场景的具体考量</a:t>
            </a:r>
            <a:r>
              <a:rPr lang="en-US" altLang="zh-CN" dirty="0"/>
              <a:t>——“</a:t>
            </a:r>
            <a:r>
              <a:rPr lang="zh-CN" altLang="en-US" dirty="0"/>
              <a:t>适合自己的才是最好的”。不能一味的追求性能，绝对的追求模块间编译隔离，过早的追求模块代码管理隔离等方式都偏离了模块化设计的真正目的。更合适的方式是在可控的改造代价下，一定程度考虑未来的扩展以及优化方式，更多的考虑当前的实际场景，来设计适合自己的模块化方式。希望通过本次分享都能找到适合自己应用的业务模块化之路。</a:t>
            </a:r>
          </a:p>
        </p:txBody>
      </p:sp>
    </p:spTree>
    <p:extLst>
      <p:ext uri="{BB962C8B-B14F-4D97-AF65-F5344CB8AC3E}">
        <p14:creationId xmlns:p14="http://schemas.microsoft.com/office/powerpoint/2010/main" val="113365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F743C-7B23-674C-A9F8-3043E7D19A56}"/>
              </a:ext>
            </a:extLst>
          </p:cNvPr>
          <p:cNvSpPr>
            <a:spLocks noGrp="1"/>
          </p:cNvSpPr>
          <p:nvPr>
            <p:ph type="title"/>
          </p:nvPr>
        </p:nvSpPr>
        <p:spPr/>
        <p:txBody>
          <a:bodyPr/>
          <a:lstStyle/>
          <a:p>
            <a:r>
              <a:rPr kumimoji="1" lang="zh-CN" altLang="en-US"/>
              <a:t>什么是组件化（或模块化）</a:t>
            </a:r>
          </a:p>
        </p:txBody>
      </p:sp>
      <p:sp>
        <p:nvSpPr>
          <p:cNvPr id="3" name="内容占位符 2">
            <a:extLst>
              <a:ext uri="{FF2B5EF4-FFF2-40B4-BE49-F238E27FC236}">
                <a16:creationId xmlns:a16="http://schemas.microsoft.com/office/drawing/2014/main" id="{1A2C26C2-DAF6-3044-8EC1-48E944B93DEF}"/>
              </a:ext>
            </a:extLst>
          </p:cNvPr>
          <p:cNvSpPr>
            <a:spLocks noGrp="1"/>
          </p:cNvSpPr>
          <p:nvPr>
            <p:ph idx="1"/>
          </p:nvPr>
        </p:nvSpPr>
        <p:spPr/>
        <p:txBody>
          <a:bodyPr/>
          <a:lstStyle/>
          <a:p>
            <a:r>
              <a:rPr kumimoji="1" lang="en-US" altLang="zh-CN" dirty="0"/>
              <a:t>1</a:t>
            </a:r>
            <a:r>
              <a:rPr kumimoji="1" lang="zh-CN" altLang="en-US" dirty="0"/>
              <a:t>、将业务代码进行分离，降低各业务间的依赖，提高</a:t>
            </a:r>
            <a:r>
              <a:rPr lang="zh-CN" altLang="en-US" dirty="0"/>
              <a:t>代码质量，功能扩展，以及开发效率</a:t>
            </a:r>
            <a:endParaRPr kumimoji="1" lang="en-US" altLang="zh-CN" dirty="0"/>
          </a:p>
          <a:p>
            <a:r>
              <a:rPr kumimoji="1" lang="en-US" altLang="zh-CN" dirty="0"/>
              <a:t>2</a:t>
            </a:r>
            <a:r>
              <a:rPr kumimoji="1" lang="zh-CN" altLang="en-US" dirty="0"/>
              <a:t>、完成找对象的游戏</a:t>
            </a:r>
          </a:p>
        </p:txBody>
      </p:sp>
    </p:spTree>
    <p:extLst>
      <p:ext uri="{BB962C8B-B14F-4D97-AF65-F5344CB8AC3E}">
        <p14:creationId xmlns:p14="http://schemas.microsoft.com/office/powerpoint/2010/main" val="203274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B31C0-3E37-7B44-82F7-02B4908B36B6}"/>
              </a:ext>
            </a:extLst>
          </p:cNvPr>
          <p:cNvSpPr>
            <a:spLocks noGrp="1"/>
          </p:cNvSpPr>
          <p:nvPr>
            <p:ph type="title"/>
          </p:nvPr>
        </p:nvSpPr>
        <p:spPr/>
        <p:txBody>
          <a:bodyPr/>
          <a:lstStyle/>
          <a:p>
            <a:r>
              <a:rPr kumimoji="1" lang="zh-CN" altLang="en-US"/>
              <a:t>实现组件化之前的业务依赖关系</a:t>
            </a:r>
          </a:p>
        </p:txBody>
      </p:sp>
      <p:pic>
        <p:nvPicPr>
          <p:cNvPr id="9" name="内容占位符 8">
            <a:extLst>
              <a:ext uri="{FF2B5EF4-FFF2-40B4-BE49-F238E27FC236}">
                <a16:creationId xmlns:a16="http://schemas.microsoft.com/office/drawing/2014/main" id="{C4D4C86F-F589-3047-892D-70FD318ABC6E}"/>
              </a:ext>
            </a:extLst>
          </p:cNvPr>
          <p:cNvPicPr>
            <a:picLocks noGrp="1" noChangeAspect="1"/>
          </p:cNvPicPr>
          <p:nvPr>
            <p:ph idx="1"/>
          </p:nvPr>
        </p:nvPicPr>
        <p:blipFill>
          <a:blip r:embed="rId2"/>
          <a:stretch>
            <a:fillRect/>
          </a:stretch>
        </p:blipFill>
        <p:spPr>
          <a:xfrm>
            <a:off x="903356" y="2065867"/>
            <a:ext cx="5358229" cy="3649662"/>
          </a:xfrm>
        </p:spPr>
      </p:pic>
    </p:spTree>
    <p:extLst>
      <p:ext uri="{BB962C8B-B14F-4D97-AF65-F5344CB8AC3E}">
        <p14:creationId xmlns:p14="http://schemas.microsoft.com/office/powerpoint/2010/main" val="368461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6C115-0EF6-F547-9A3E-C3CFF5DF94D1}"/>
              </a:ext>
            </a:extLst>
          </p:cNvPr>
          <p:cNvSpPr>
            <a:spLocks noGrp="1"/>
          </p:cNvSpPr>
          <p:nvPr>
            <p:ph type="title"/>
          </p:nvPr>
        </p:nvSpPr>
        <p:spPr/>
        <p:txBody>
          <a:bodyPr/>
          <a:lstStyle/>
          <a:p>
            <a:r>
              <a:rPr kumimoji="1" lang="zh-CN" altLang="en-US"/>
              <a:t>实现组件化之后的业务依赖关系</a:t>
            </a:r>
          </a:p>
        </p:txBody>
      </p:sp>
      <p:pic>
        <p:nvPicPr>
          <p:cNvPr id="18" name="内容占位符 17">
            <a:extLst>
              <a:ext uri="{FF2B5EF4-FFF2-40B4-BE49-F238E27FC236}">
                <a16:creationId xmlns:a16="http://schemas.microsoft.com/office/drawing/2014/main" id="{6746DA69-6193-9744-839C-926078628D8F}"/>
              </a:ext>
            </a:extLst>
          </p:cNvPr>
          <p:cNvPicPr>
            <a:picLocks noGrp="1" noChangeAspect="1"/>
          </p:cNvPicPr>
          <p:nvPr>
            <p:ph idx="1"/>
          </p:nvPr>
        </p:nvPicPr>
        <p:blipFill>
          <a:blip r:embed="rId2"/>
          <a:stretch>
            <a:fillRect/>
          </a:stretch>
        </p:blipFill>
        <p:spPr>
          <a:xfrm>
            <a:off x="1020219" y="2065867"/>
            <a:ext cx="5571071" cy="3649662"/>
          </a:xfrm>
        </p:spPr>
      </p:pic>
    </p:spTree>
    <p:extLst>
      <p:ext uri="{BB962C8B-B14F-4D97-AF65-F5344CB8AC3E}">
        <p14:creationId xmlns:p14="http://schemas.microsoft.com/office/powerpoint/2010/main" val="382407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13BF6-FD2E-B549-B92A-2666AEE4DC31}"/>
              </a:ext>
            </a:extLst>
          </p:cNvPr>
          <p:cNvSpPr>
            <a:spLocks noGrp="1"/>
          </p:cNvSpPr>
          <p:nvPr>
            <p:ph type="title"/>
          </p:nvPr>
        </p:nvSpPr>
        <p:spPr/>
        <p:txBody>
          <a:bodyPr/>
          <a:lstStyle/>
          <a:p>
            <a:r>
              <a:rPr kumimoji="1" lang="zh-CN" altLang="en-US"/>
              <a:t>找对象的技术方案</a:t>
            </a:r>
          </a:p>
        </p:txBody>
      </p:sp>
      <p:sp>
        <p:nvSpPr>
          <p:cNvPr id="3" name="内容占位符 2">
            <a:extLst>
              <a:ext uri="{FF2B5EF4-FFF2-40B4-BE49-F238E27FC236}">
                <a16:creationId xmlns:a16="http://schemas.microsoft.com/office/drawing/2014/main" id="{C790A1BF-DD92-E641-98F8-71D38693A95C}"/>
              </a:ext>
            </a:extLst>
          </p:cNvPr>
          <p:cNvSpPr>
            <a:spLocks noGrp="1"/>
          </p:cNvSpPr>
          <p:nvPr>
            <p:ph idx="1"/>
          </p:nvPr>
        </p:nvSpPr>
        <p:spPr/>
        <p:txBody>
          <a:bodyPr/>
          <a:lstStyle/>
          <a:p>
            <a:r>
              <a:rPr kumimoji="1" lang="en-US" altLang="zh-CN" dirty="0"/>
              <a:t>1</a:t>
            </a:r>
            <a:r>
              <a:rPr kumimoji="1" lang="zh-CN" altLang="en-US" dirty="0"/>
              <a:t>、基于</a:t>
            </a:r>
            <a:r>
              <a:rPr kumimoji="1" lang="en-US" altLang="zh-CN" dirty="0"/>
              <a:t>URL</a:t>
            </a:r>
            <a:r>
              <a:rPr kumimoji="1" lang="zh-CN" altLang="en-US" dirty="0"/>
              <a:t>路由跳转</a:t>
            </a:r>
            <a:endParaRPr kumimoji="1" lang="en-US" altLang="zh-CN" dirty="0"/>
          </a:p>
          <a:p>
            <a:r>
              <a:rPr kumimoji="1" lang="en-US" altLang="zh-CN" dirty="0"/>
              <a:t>2</a:t>
            </a:r>
            <a:r>
              <a:rPr kumimoji="1" lang="zh-CN" altLang="en-US" dirty="0"/>
              <a:t>、基于</a:t>
            </a:r>
            <a:r>
              <a:rPr kumimoji="1" lang="en-US" altLang="zh-CN" dirty="0"/>
              <a:t>Protocol-class</a:t>
            </a:r>
          </a:p>
          <a:p>
            <a:r>
              <a:rPr kumimoji="1" lang="en-US" altLang="zh-CN" dirty="0"/>
              <a:t>3</a:t>
            </a:r>
            <a:r>
              <a:rPr kumimoji="1" lang="zh-CN" altLang="en-US" dirty="0"/>
              <a:t>、基于</a:t>
            </a:r>
            <a:r>
              <a:rPr kumimoji="1" lang="en-US" altLang="zh-CN" dirty="0"/>
              <a:t>Category</a:t>
            </a:r>
          </a:p>
          <a:p>
            <a:r>
              <a:rPr kumimoji="1" lang="en-US" altLang="zh-CN" dirty="0"/>
              <a:t>4</a:t>
            </a:r>
            <a:r>
              <a:rPr kumimoji="1" lang="zh-CN" altLang="en-US" dirty="0"/>
              <a:t>、基于编译器属性</a:t>
            </a:r>
            <a:r>
              <a:rPr lang="en" altLang="zh-CN" dirty="0"/>
              <a:t>__attribute__ (used, section())</a:t>
            </a:r>
          </a:p>
        </p:txBody>
      </p:sp>
    </p:spTree>
    <p:extLst>
      <p:ext uri="{BB962C8B-B14F-4D97-AF65-F5344CB8AC3E}">
        <p14:creationId xmlns:p14="http://schemas.microsoft.com/office/powerpoint/2010/main" val="136962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90FF2-F579-CB4B-BB1F-828C10951DE0}"/>
              </a:ext>
            </a:extLst>
          </p:cNvPr>
          <p:cNvSpPr>
            <a:spLocks noGrp="1"/>
          </p:cNvSpPr>
          <p:nvPr>
            <p:ph type="title"/>
          </p:nvPr>
        </p:nvSpPr>
        <p:spPr/>
        <p:txBody>
          <a:bodyPr/>
          <a:lstStyle/>
          <a:p>
            <a:r>
              <a:rPr kumimoji="1" lang="zh-CN" altLang="en-US"/>
              <a:t>基于</a:t>
            </a:r>
            <a:r>
              <a:rPr kumimoji="1" lang="en-US" altLang="zh-CN" dirty="0"/>
              <a:t>URL</a:t>
            </a:r>
            <a:r>
              <a:rPr kumimoji="1" lang="zh-CN" altLang="en-US"/>
              <a:t>路由跳转</a:t>
            </a:r>
          </a:p>
        </p:txBody>
      </p:sp>
      <p:sp>
        <p:nvSpPr>
          <p:cNvPr id="3" name="内容占位符 2">
            <a:extLst>
              <a:ext uri="{FF2B5EF4-FFF2-40B4-BE49-F238E27FC236}">
                <a16:creationId xmlns:a16="http://schemas.microsoft.com/office/drawing/2014/main" id="{982A16F3-D184-D84A-9E45-2B2ECE1F1240}"/>
              </a:ext>
            </a:extLst>
          </p:cNvPr>
          <p:cNvSpPr>
            <a:spLocks noGrp="1"/>
          </p:cNvSpPr>
          <p:nvPr>
            <p:ph idx="1"/>
          </p:nvPr>
        </p:nvSpPr>
        <p:spPr/>
        <p:txBody>
          <a:bodyPr/>
          <a:lstStyle/>
          <a:p>
            <a:r>
              <a:rPr kumimoji="1" lang="zh-CN" altLang="en-US" dirty="0"/>
              <a:t>基于</a:t>
            </a:r>
            <a:r>
              <a:rPr kumimoji="1" lang="en-US" altLang="zh-CN" dirty="0"/>
              <a:t>URL</a:t>
            </a:r>
            <a:r>
              <a:rPr kumimoji="1" lang="zh-CN" altLang="en-US" dirty="0"/>
              <a:t>跳转的框架</a:t>
            </a:r>
            <a:r>
              <a:rPr kumimoji="1" lang="en-US" altLang="zh-CN" dirty="0" err="1"/>
              <a:t>SmartRouter</a:t>
            </a:r>
            <a:r>
              <a:rPr kumimoji="1" lang="zh-CN" altLang="en-US" dirty="0"/>
              <a:t>，</a:t>
            </a:r>
            <a:r>
              <a:rPr lang="zh-CN" altLang="en-US" dirty="0"/>
              <a:t>蘑菇街</a:t>
            </a:r>
            <a:endParaRPr kumimoji="1" lang="zh-CN" altLang="en-US" dirty="0"/>
          </a:p>
        </p:txBody>
      </p:sp>
    </p:spTree>
    <p:extLst>
      <p:ext uri="{BB962C8B-B14F-4D97-AF65-F5344CB8AC3E}">
        <p14:creationId xmlns:p14="http://schemas.microsoft.com/office/powerpoint/2010/main" val="11698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E8D10-67B3-7B4E-80B9-45154502160F}"/>
              </a:ext>
            </a:extLst>
          </p:cNvPr>
          <p:cNvSpPr>
            <a:spLocks noGrp="1"/>
          </p:cNvSpPr>
          <p:nvPr>
            <p:ph type="title"/>
          </p:nvPr>
        </p:nvSpPr>
        <p:spPr/>
        <p:txBody>
          <a:bodyPr/>
          <a:lstStyle/>
          <a:p>
            <a:r>
              <a:rPr kumimoji="1" lang="en-US" altLang="zh-CN" cap="none" dirty="0" err="1"/>
              <a:t>SmartRouter</a:t>
            </a:r>
            <a:r>
              <a:rPr kumimoji="1" lang="zh-CN" altLang="en-US" dirty="0"/>
              <a:t>的使用</a:t>
            </a:r>
          </a:p>
        </p:txBody>
      </p:sp>
      <p:sp>
        <p:nvSpPr>
          <p:cNvPr id="3" name="内容占位符 2">
            <a:extLst>
              <a:ext uri="{FF2B5EF4-FFF2-40B4-BE49-F238E27FC236}">
                <a16:creationId xmlns:a16="http://schemas.microsoft.com/office/drawing/2014/main" id="{813325A8-B0C6-2341-8904-086F896EF6FE}"/>
              </a:ext>
            </a:extLst>
          </p:cNvPr>
          <p:cNvSpPr>
            <a:spLocks noGrp="1"/>
          </p:cNvSpPr>
          <p:nvPr>
            <p:ph idx="1"/>
          </p:nvPr>
        </p:nvSpPr>
        <p:spPr/>
        <p:txBody>
          <a:bodyPr>
            <a:normAutofit fontScale="70000" lnSpcReduction="20000"/>
          </a:bodyPr>
          <a:lstStyle/>
          <a:p>
            <a:pPr marL="0" indent="0">
              <a:buNone/>
            </a:pPr>
            <a:r>
              <a:rPr kumimoji="1" lang="zh-CN" altLang="en-US" dirty="0"/>
              <a:t>例如跳到登录页面</a:t>
            </a:r>
            <a:endParaRPr kumimoji="1" lang="en-US" altLang="zh-CN" dirty="0"/>
          </a:p>
          <a:p>
            <a:pPr marL="342900" indent="-342900">
              <a:buFont typeface="+mj-lt"/>
              <a:buAutoNum type="arabicPeriod"/>
            </a:pPr>
            <a:r>
              <a:rPr kumimoji="1" lang="zh-CN" altLang="en-US" dirty="0"/>
              <a:t>定义一个静态变量，如：</a:t>
            </a:r>
            <a:r>
              <a:rPr kumimoji="1" lang="en-US" altLang="zh-CN" dirty="0"/>
              <a:t>static</a:t>
            </a:r>
            <a:r>
              <a:rPr kumimoji="1" lang="zh-CN" altLang="en-US" dirty="0"/>
              <a:t> </a:t>
            </a:r>
            <a:r>
              <a:rPr kumimoji="1" lang="en-US" altLang="zh-CN" dirty="0" err="1"/>
              <a:t>NSString</a:t>
            </a:r>
            <a:r>
              <a:rPr kumimoji="1" lang="zh-CN" altLang="en-US" dirty="0"/>
              <a:t> *</a:t>
            </a:r>
            <a:r>
              <a:rPr kumimoji="1" lang="en-US" altLang="zh-CN" dirty="0" err="1"/>
              <a:t>const</a:t>
            </a:r>
            <a:r>
              <a:rPr kumimoji="1" lang="zh-CN" altLang="en-US" dirty="0"/>
              <a:t> </a:t>
            </a:r>
            <a:r>
              <a:rPr kumimoji="1" lang="en-US" altLang="zh-CN" dirty="0" err="1"/>
              <a:t>SCUserModuleLogin</a:t>
            </a:r>
            <a:r>
              <a:rPr kumimoji="1" lang="zh-CN" altLang="en-US" dirty="0"/>
              <a:t> </a:t>
            </a:r>
            <a:r>
              <a:rPr kumimoji="1" lang="en-US" altLang="zh-CN" dirty="0"/>
              <a:t>=</a:t>
            </a:r>
            <a:r>
              <a:rPr kumimoji="1" lang="zh-CN" altLang="en-US" dirty="0"/>
              <a:t> </a:t>
            </a:r>
            <a:r>
              <a:rPr kumimoji="1" lang="en-US" altLang="zh-CN" dirty="0"/>
              <a:t>@” </a:t>
            </a:r>
            <a:r>
              <a:rPr kumimoji="1" lang="en-US" altLang="zh-CN" dirty="0" err="1"/>
              <a:t>SCUserModuleLoginViewController</a:t>
            </a:r>
            <a:r>
              <a:rPr kumimoji="1" lang="en-US" altLang="zh-CN" dirty="0"/>
              <a:t>”;</a:t>
            </a:r>
          </a:p>
          <a:p>
            <a:pPr marL="342900" indent="-342900">
              <a:buFont typeface="+mj-lt"/>
              <a:buAutoNum type="arabicPeriod"/>
            </a:pPr>
            <a:r>
              <a:rPr kumimoji="1" lang="zh-CN" altLang="en-US" dirty="0"/>
              <a:t>在登录页面加入如下代码</a:t>
            </a:r>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dirty="0"/>
              <a:t>(void)load</a:t>
            </a:r>
            <a:r>
              <a:rPr kumimoji="1" lang="zh-CN" altLang="en-US" dirty="0"/>
              <a:t> </a:t>
            </a:r>
            <a:r>
              <a:rPr kumimoji="1" lang="en-US" altLang="zh-CN" dirty="0"/>
              <a:t>{</a:t>
            </a:r>
          </a:p>
          <a:p>
            <a:pPr marL="0" indent="0">
              <a:buNone/>
            </a:pPr>
            <a:r>
              <a:rPr kumimoji="1" lang="zh-CN" altLang="en-US" dirty="0"/>
              <a:t>            </a:t>
            </a:r>
            <a:r>
              <a:rPr kumimoji="1" lang="en-US" altLang="zh-CN" dirty="0"/>
              <a:t>[</a:t>
            </a:r>
            <a:r>
              <a:rPr kumimoji="1" lang="en-US" altLang="zh-CN" dirty="0" err="1"/>
              <a:t>PARouter.sharedInstance</a:t>
            </a:r>
            <a:r>
              <a:rPr kumimoji="1" lang="en-US" altLang="zh-CN" dirty="0"/>
              <a:t> </a:t>
            </a:r>
            <a:r>
              <a:rPr kumimoji="1" lang="en-US" altLang="zh-CN" dirty="0" err="1"/>
              <a:t>bindURL</a:t>
            </a:r>
            <a:r>
              <a:rPr kumimoji="1" lang="en-US" altLang="zh-CN" dirty="0"/>
              <a:t>: </a:t>
            </a:r>
            <a:r>
              <a:rPr kumimoji="1" lang="en-US" altLang="zh-CN" dirty="0" err="1"/>
              <a:t>SCUserModuleLogin</a:t>
            </a:r>
            <a:r>
              <a:rPr kumimoji="1" lang="en-US" altLang="zh-CN" dirty="0"/>
              <a:t> </a:t>
            </a:r>
          </a:p>
          <a:p>
            <a:pPr marL="0" indent="0">
              <a:buNone/>
            </a:pPr>
            <a:r>
              <a:rPr kumimoji="1" lang="zh-CN" altLang="en-US" dirty="0"/>
              <a:t>                                                        </a:t>
            </a:r>
            <a:r>
              <a:rPr kumimoji="1" lang="en-US" altLang="zh-CN" dirty="0" err="1"/>
              <a:t>toHandler</a:t>
            </a:r>
            <a:r>
              <a:rPr kumimoji="1" lang="en-US" altLang="zh-CN" dirty="0"/>
              <a:t>:^id _Nullable(</a:t>
            </a:r>
            <a:r>
              <a:rPr kumimoji="1" lang="en-US" altLang="zh-CN" dirty="0" err="1"/>
              <a:t>NSDictionary</a:t>
            </a:r>
            <a:r>
              <a:rPr kumimoji="1" lang="en-US" altLang="zh-CN" dirty="0"/>
              <a:t> * _Nullable parameters) {</a:t>
            </a:r>
          </a:p>
          <a:p>
            <a:pPr marL="0" indent="0">
              <a:buNone/>
            </a:pPr>
            <a:r>
              <a:rPr kumimoji="1" lang="zh-CN" altLang="en-US" dirty="0"/>
              <a:t>                  </a:t>
            </a:r>
            <a:r>
              <a:rPr kumimoji="1" lang="en-US" altLang="zh-CN" dirty="0"/>
              <a:t>return</a:t>
            </a:r>
            <a:r>
              <a:rPr kumimoji="1" lang="zh-CN" altLang="en-US" dirty="0"/>
              <a:t> </a:t>
            </a:r>
            <a:r>
              <a:rPr kumimoji="1" lang="en-US" altLang="zh-CN" dirty="0"/>
              <a:t>[[self</a:t>
            </a:r>
            <a:r>
              <a:rPr kumimoji="1" lang="zh-CN" altLang="en-US" dirty="0"/>
              <a:t> </a:t>
            </a:r>
            <a:r>
              <a:rPr kumimoji="1" lang="en-US" altLang="zh-CN" dirty="0" err="1"/>
              <a:t>alloc</a:t>
            </a:r>
            <a:r>
              <a:rPr kumimoji="1" lang="en-US" altLang="zh-CN" dirty="0"/>
              <a:t>]</a:t>
            </a:r>
            <a:r>
              <a:rPr kumimoji="1" lang="zh-CN" altLang="en-US" dirty="0"/>
              <a:t> </a:t>
            </a:r>
            <a:r>
              <a:rPr kumimoji="1" lang="en-US" altLang="zh-CN" dirty="0" err="1"/>
              <a:t>init</a:t>
            </a:r>
            <a:r>
              <a:rPr kumimoji="1" lang="en-US" altLang="zh-CN" dirty="0"/>
              <a:t>];</a:t>
            </a:r>
          </a:p>
          <a:p>
            <a:pPr marL="0" indent="0">
              <a:buNone/>
            </a:pPr>
            <a:r>
              <a:rPr kumimoji="1" lang="zh-CN" altLang="en-US" dirty="0"/>
              <a:t>              </a:t>
            </a:r>
            <a:r>
              <a:rPr kumimoji="1" lang="en-US" altLang="zh-CN" dirty="0"/>
              <a:t>};</a:t>
            </a:r>
          </a:p>
          <a:p>
            <a:pPr marL="0" indent="0">
              <a:buNone/>
            </a:pPr>
            <a:r>
              <a:rPr kumimoji="1" lang="zh-CN" altLang="en-US" dirty="0"/>
              <a:t>         </a:t>
            </a:r>
            <a:r>
              <a:rPr kumimoji="1" lang="en-US" altLang="zh-CN" dirty="0"/>
              <a:t>}</a:t>
            </a:r>
          </a:p>
          <a:p>
            <a:pPr marL="342900" indent="-342900">
              <a:buAutoNum type="arabicPeriod" startAt="3"/>
            </a:pPr>
            <a:r>
              <a:rPr kumimoji="1" lang="zh-CN" altLang="en-US" dirty="0"/>
              <a:t>在需要跳转的地方定义相同的静态变量</a:t>
            </a:r>
            <a:r>
              <a:rPr kumimoji="1" lang="en-US" altLang="zh-CN" dirty="0" err="1"/>
              <a:t>SCUserModuleLogin</a:t>
            </a:r>
            <a:endParaRPr kumimoji="1" lang="en-US" altLang="zh-CN" dirty="0"/>
          </a:p>
          <a:p>
            <a:pPr marL="342900" indent="-342900">
              <a:buFont typeface="Arial"/>
              <a:buAutoNum type="arabicPeriod" startAt="3"/>
            </a:pPr>
            <a:r>
              <a:rPr kumimoji="1" lang="zh-CN" altLang="en-US" dirty="0"/>
              <a:t>通过</a:t>
            </a:r>
            <a:r>
              <a:rPr kumimoji="1" lang="en-US" altLang="zh-CN" dirty="0"/>
              <a:t>[</a:t>
            </a:r>
            <a:r>
              <a:rPr kumimoji="1" lang="en-US" altLang="zh-CN" dirty="0" err="1"/>
              <a:t>PARouter.sharedInstance</a:t>
            </a:r>
            <a:r>
              <a:rPr kumimoji="1" lang="en-US" altLang="zh-CN" dirty="0"/>
              <a:t> </a:t>
            </a:r>
            <a:r>
              <a:rPr kumimoji="1" lang="en-US" altLang="zh-CN" dirty="0" err="1"/>
              <a:t>handleURL</a:t>
            </a:r>
            <a:r>
              <a:rPr kumimoji="1" lang="en-US" altLang="zh-CN" dirty="0">
                <a:sym typeface="Wingdings" pitchFamily="2" charset="2"/>
              </a:rPr>
              <a:t>:</a:t>
            </a:r>
            <a:r>
              <a:rPr kumimoji="1" lang="en-US" altLang="zh-CN" dirty="0"/>
              <a:t> </a:t>
            </a:r>
            <a:r>
              <a:rPr kumimoji="1" lang="en-US" altLang="zh-CN" dirty="0" err="1"/>
              <a:t>SCUserModuleLogin</a:t>
            </a:r>
            <a:r>
              <a:rPr kumimoji="1" lang="zh-CN" altLang="en-US" dirty="0"/>
              <a:t> </a:t>
            </a:r>
            <a:r>
              <a:rPr lang="en" altLang="zh-CN" dirty="0" err="1"/>
              <a:t>complexParams</a:t>
            </a:r>
            <a:r>
              <a:rPr lang="en-US" altLang="zh-CN" dirty="0"/>
              <a:t>:nil</a:t>
            </a:r>
            <a:r>
              <a:rPr lang="zh-CN" altLang="en-US" dirty="0"/>
              <a:t> </a:t>
            </a:r>
            <a:r>
              <a:rPr lang="en" altLang="zh-CN" dirty="0" err="1"/>
              <a:t>completion:nil</a:t>
            </a:r>
            <a:r>
              <a:rPr lang="en-US" altLang="zh-CN" dirty="0"/>
              <a:t>]</a:t>
            </a:r>
            <a:r>
              <a:rPr lang="zh-CN" altLang="en-US" dirty="0"/>
              <a:t>找到对象</a:t>
            </a:r>
            <a:endParaRPr lang="en-US" altLang="zh-CN" dirty="0"/>
          </a:p>
          <a:p>
            <a:pPr marL="342900" indent="-342900">
              <a:buFont typeface="Arial"/>
              <a:buAutoNum type="arabicPeriod" startAt="3"/>
            </a:pPr>
            <a:r>
              <a:rPr kumimoji="1" lang="zh-CN" altLang="en-US" dirty="0"/>
              <a:t>添加页面跳转代码</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14272407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FA05F-3C9F-DD43-8B7A-89FD56E2A71B}"/>
              </a:ext>
            </a:extLst>
          </p:cNvPr>
          <p:cNvSpPr>
            <a:spLocks noGrp="1"/>
          </p:cNvSpPr>
          <p:nvPr>
            <p:ph type="title"/>
          </p:nvPr>
        </p:nvSpPr>
        <p:spPr/>
        <p:txBody>
          <a:bodyPr/>
          <a:lstStyle/>
          <a:p>
            <a:r>
              <a:rPr kumimoji="1" lang="zh-CN" altLang="en-US" dirty="0"/>
              <a:t>基于</a:t>
            </a:r>
            <a:r>
              <a:rPr kumimoji="1" lang="en-US" altLang="zh-CN" cap="none" dirty="0"/>
              <a:t>Protocol-Class</a:t>
            </a:r>
            <a:r>
              <a:rPr kumimoji="1" lang="zh-CN" altLang="en-US" dirty="0"/>
              <a:t>方案</a:t>
            </a:r>
          </a:p>
        </p:txBody>
      </p:sp>
      <p:sp>
        <p:nvSpPr>
          <p:cNvPr id="3" name="内容占位符 2">
            <a:extLst>
              <a:ext uri="{FF2B5EF4-FFF2-40B4-BE49-F238E27FC236}">
                <a16:creationId xmlns:a16="http://schemas.microsoft.com/office/drawing/2014/main" id="{E71E77E9-D102-2347-BDBE-CC37FDC4BA73}"/>
              </a:ext>
            </a:extLst>
          </p:cNvPr>
          <p:cNvSpPr>
            <a:spLocks noGrp="1"/>
          </p:cNvSpPr>
          <p:nvPr>
            <p:ph idx="1"/>
          </p:nvPr>
        </p:nvSpPr>
        <p:spPr/>
        <p:txBody>
          <a:bodyPr/>
          <a:lstStyle/>
          <a:p>
            <a:pPr marL="0" indent="0">
              <a:buNone/>
            </a:pPr>
            <a:r>
              <a:rPr kumimoji="1" lang="zh-CN" altLang="en-US" dirty="0"/>
              <a:t>基于</a:t>
            </a:r>
            <a:r>
              <a:rPr kumimoji="1" lang="en-US" altLang="zh-CN" dirty="0"/>
              <a:t>Protocol-Class</a:t>
            </a:r>
            <a:r>
              <a:rPr kumimoji="1" lang="zh-CN" altLang="en-US" dirty="0"/>
              <a:t>框架</a:t>
            </a:r>
            <a:r>
              <a:rPr kumimoji="1" lang="en-US" altLang="zh-CN" dirty="0" err="1"/>
              <a:t>SCMediator</a:t>
            </a:r>
            <a:r>
              <a:rPr kumimoji="1" lang="en-US" altLang="zh-CN" dirty="0"/>
              <a:t> ,</a:t>
            </a:r>
            <a:r>
              <a:rPr kumimoji="1" lang="zh-CN" altLang="en-US" dirty="0"/>
              <a:t> </a:t>
            </a:r>
            <a:r>
              <a:rPr kumimoji="1" lang="en-US" altLang="zh-CN" dirty="0" err="1"/>
              <a:t>SmartRouter</a:t>
            </a:r>
            <a:endParaRPr kumimoji="1" lang="zh-CN" altLang="en-US" dirty="0"/>
          </a:p>
          <a:p>
            <a:endParaRPr kumimoji="1" lang="zh-CN" altLang="en-US" dirty="0"/>
          </a:p>
        </p:txBody>
      </p:sp>
    </p:spTree>
    <p:extLst>
      <p:ext uri="{BB962C8B-B14F-4D97-AF65-F5344CB8AC3E}">
        <p14:creationId xmlns:p14="http://schemas.microsoft.com/office/powerpoint/2010/main" val="178876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BAEB4-351C-4744-8CFD-B87C3323D6C6}"/>
              </a:ext>
            </a:extLst>
          </p:cNvPr>
          <p:cNvSpPr>
            <a:spLocks noGrp="1"/>
          </p:cNvSpPr>
          <p:nvPr>
            <p:ph type="title"/>
          </p:nvPr>
        </p:nvSpPr>
        <p:spPr/>
        <p:txBody>
          <a:bodyPr/>
          <a:lstStyle/>
          <a:p>
            <a:r>
              <a:rPr kumimoji="1" lang="en-US" altLang="zh-CN" cap="none" dirty="0" err="1"/>
              <a:t>SCMediator</a:t>
            </a:r>
            <a:r>
              <a:rPr kumimoji="1" lang="zh-CN" altLang="en-US" dirty="0"/>
              <a:t>的使用</a:t>
            </a:r>
          </a:p>
        </p:txBody>
      </p:sp>
      <p:sp>
        <p:nvSpPr>
          <p:cNvPr id="3" name="内容占位符 2">
            <a:extLst>
              <a:ext uri="{FF2B5EF4-FFF2-40B4-BE49-F238E27FC236}">
                <a16:creationId xmlns:a16="http://schemas.microsoft.com/office/drawing/2014/main" id="{7DFF9CEF-0237-0545-BA2A-CA1E1701808B}"/>
              </a:ext>
            </a:extLst>
          </p:cNvPr>
          <p:cNvSpPr>
            <a:spLocks noGrp="1"/>
          </p:cNvSpPr>
          <p:nvPr>
            <p:ph idx="1"/>
          </p:nvPr>
        </p:nvSpPr>
        <p:spPr/>
        <p:txBody>
          <a:bodyPr/>
          <a:lstStyle/>
          <a:p>
            <a:pPr marL="0" indent="0">
              <a:buNone/>
            </a:pPr>
            <a:r>
              <a:rPr kumimoji="1" lang="zh-CN" altLang="en-US" dirty="0"/>
              <a:t>例如跳到登录页面</a:t>
            </a:r>
            <a:endParaRPr kumimoji="1" lang="en-US" altLang="zh-CN" dirty="0"/>
          </a:p>
          <a:p>
            <a:pPr marL="342900" indent="-342900">
              <a:buFont typeface="+mj-lt"/>
              <a:buAutoNum type="arabicPeriod"/>
            </a:pPr>
            <a:r>
              <a:rPr kumimoji="1" lang="zh-CN" altLang="en-US" dirty="0"/>
              <a:t>定义一个继承</a:t>
            </a:r>
            <a:r>
              <a:rPr lang="en" altLang="zh-CN" dirty="0" err="1"/>
              <a:t>SCMediatorProtocol</a:t>
            </a:r>
            <a:r>
              <a:rPr lang="zh-CN" altLang="en" dirty="0"/>
              <a:t>的</a:t>
            </a:r>
            <a:r>
              <a:rPr lang="en-US" altLang="zh-CN" dirty="0"/>
              <a:t>Protocol</a:t>
            </a:r>
            <a:r>
              <a:rPr lang="zh-CN" altLang="en-US" dirty="0"/>
              <a:t>，如：</a:t>
            </a:r>
            <a:r>
              <a:rPr lang="en-US" altLang="zh-CN" dirty="0" err="1"/>
              <a:t>SCUserModuleProtocol</a:t>
            </a:r>
            <a:r>
              <a:rPr lang="en-US" altLang="zh-CN" dirty="0"/>
              <a:t>;</a:t>
            </a:r>
          </a:p>
          <a:p>
            <a:pPr marL="342900" indent="-342900">
              <a:buFont typeface="+mj-lt"/>
              <a:buAutoNum type="arabicPeriod"/>
            </a:pPr>
            <a:r>
              <a:rPr lang="zh-CN" altLang="en-US" dirty="0"/>
              <a:t>在</a:t>
            </a:r>
            <a:r>
              <a:rPr lang="en-US" altLang="zh-CN" dirty="0" err="1"/>
              <a:t>SCUserModuleProtocol</a:t>
            </a:r>
            <a:r>
              <a:rPr lang="zh-CN" altLang="en-US" dirty="0"/>
              <a:t>中添加</a:t>
            </a:r>
            <a:r>
              <a:rPr lang="en-US" altLang="zh-CN" dirty="0"/>
              <a:t>-</a:t>
            </a:r>
            <a:r>
              <a:rPr lang="zh-CN" altLang="en-US" dirty="0"/>
              <a:t> </a:t>
            </a:r>
            <a:r>
              <a:rPr lang="en-US" altLang="zh-CN" dirty="0"/>
              <a:t>(</a:t>
            </a:r>
            <a:r>
              <a:rPr lang="en-US" altLang="zh-CN" dirty="0" err="1"/>
              <a:t>UIViewController</a:t>
            </a:r>
            <a:r>
              <a:rPr lang="zh-CN" altLang="en-US" dirty="0"/>
              <a:t> *</a:t>
            </a:r>
            <a:r>
              <a:rPr lang="en-US" altLang="zh-CN" dirty="0"/>
              <a:t>)</a:t>
            </a:r>
            <a:r>
              <a:rPr lang="en-US" altLang="zh-CN" dirty="0" err="1"/>
              <a:t>loginViewController</a:t>
            </a:r>
            <a:r>
              <a:rPr lang="en-US" altLang="zh-CN" dirty="0"/>
              <a:t>;</a:t>
            </a:r>
          </a:p>
          <a:p>
            <a:pPr marL="342900" indent="-342900">
              <a:buFont typeface="+mj-lt"/>
              <a:buAutoNum type="arabicPeriod"/>
            </a:pPr>
            <a:r>
              <a:rPr lang="zh-CN" altLang="en-US" dirty="0"/>
              <a:t>创建实现</a:t>
            </a:r>
            <a:r>
              <a:rPr lang="en-US" altLang="zh-CN" dirty="0" err="1"/>
              <a:t>SCUserModuleProtocol</a:t>
            </a:r>
            <a:r>
              <a:rPr lang="zh-CN" altLang="en-US" dirty="0"/>
              <a:t>的类并实现</a:t>
            </a:r>
            <a:r>
              <a:rPr lang="en-US" altLang="zh-CN" dirty="0" err="1"/>
              <a:t>loginViewController</a:t>
            </a:r>
            <a:r>
              <a:rPr lang="zh-CN" altLang="en-US" dirty="0"/>
              <a:t>方法</a:t>
            </a:r>
            <a:r>
              <a:rPr lang="en-US" altLang="zh-CN" dirty="0"/>
              <a:t>;</a:t>
            </a:r>
          </a:p>
          <a:p>
            <a:pPr marL="342900" indent="-342900">
              <a:buFont typeface="+mj-lt"/>
              <a:buAutoNum type="arabicPeriod"/>
            </a:pPr>
            <a:r>
              <a:rPr lang="zh-CN" altLang="en-US" dirty="0"/>
              <a:t>通过</a:t>
            </a:r>
            <a:r>
              <a:rPr lang="en" altLang="zh-CN" dirty="0"/>
              <a:t>[</a:t>
            </a:r>
            <a:r>
              <a:rPr lang="en" altLang="zh-CN" dirty="0" err="1"/>
              <a:t>SCSchedulerModule</a:t>
            </a:r>
            <a:r>
              <a:rPr lang="en" altLang="zh-CN" dirty="0"/>
              <a:t>(</a:t>
            </a:r>
            <a:r>
              <a:rPr lang="en-US" altLang="zh-CN" dirty="0" err="1"/>
              <a:t>SCUserModuleProtocol</a:t>
            </a:r>
            <a:r>
              <a:rPr lang="en" altLang="zh-CN" dirty="0"/>
              <a:t>) </a:t>
            </a:r>
            <a:r>
              <a:rPr lang="en-US" altLang="zh-CN" dirty="0" err="1"/>
              <a:t>loginViewController</a:t>
            </a:r>
            <a:r>
              <a:rPr lang="en" altLang="zh-CN" dirty="0"/>
              <a:t>]</a:t>
            </a:r>
            <a:r>
              <a:rPr lang="zh-CN" altLang="en" dirty="0"/>
              <a:t>找到</a:t>
            </a:r>
            <a:r>
              <a:rPr lang="zh-CN" altLang="en-US" dirty="0"/>
              <a:t>对象</a:t>
            </a:r>
            <a:r>
              <a:rPr lang="en-US" altLang="zh-CN" dirty="0"/>
              <a:t>;</a:t>
            </a:r>
            <a:endParaRPr lang="en" altLang="zh-CN" dirty="0"/>
          </a:p>
          <a:p>
            <a:pPr marL="342900" indent="-342900">
              <a:buFont typeface="+mj-lt"/>
              <a:buAutoNum type="arabicPeriod"/>
            </a:pPr>
            <a:r>
              <a:rPr kumimoji="1" lang="zh-CN" altLang="en-US" dirty="0"/>
              <a:t>添加页面跳转代码</a:t>
            </a:r>
            <a:endParaRPr kumimoji="1" lang="en-US" altLang="zh-CN" dirty="0"/>
          </a:p>
          <a:p>
            <a:pPr marL="0" indent="0">
              <a:buNone/>
            </a:pPr>
            <a:endParaRPr lang="en" altLang="zh-CN" dirty="0"/>
          </a:p>
          <a:p>
            <a:pPr marL="342900" indent="-342900">
              <a:buFont typeface="+mj-lt"/>
              <a:buAutoNum type="arabicPeriod"/>
            </a:pPr>
            <a:endParaRPr kumimoji="1" lang="zh-CN" altLang="en-US" dirty="0"/>
          </a:p>
        </p:txBody>
      </p:sp>
    </p:spTree>
    <p:extLst>
      <p:ext uri="{BB962C8B-B14F-4D97-AF65-F5344CB8AC3E}">
        <p14:creationId xmlns:p14="http://schemas.microsoft.com/office/powerpoint/2010/main" val="2914577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2910</TotalTime>
  <Words>1272</Words>
  <Application>Microsoft Macintosh PowerPoint</Application>
  <PresentationFormat>宽屏</PresentationFormat>
  <Paragraphs>95</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Arial</vt:lpstr>
      <vt:lpstr>Calibri</vt:lpstr>
      <vt:lpstr>Calibri Light</vt:lpstr>
      <vt:lpstr>天体</vt:lpstr>
      <vt:lpstr>组件化架构设计总结</vt:lpstr>
      <vt:lpstr>什么是组件化（或模块化）</vt:lpstr>
      <vt:lpstr>实现组件化之前的业务依赖关系</vt:lpstr>
      <vt:lpstr>实现组件化之后的业务依赖关系</vt:lpstr>
      <vt:lpstr>找对象的技术方案</vt:lpstr>
      <vt:lpstr>基于URL路由跳转</vt:lpstr>
      <vt:lpstr>SmartRouter的使用</vt:lpstr>
      <vt:lpstr>基于Protocol-Class方案</vt:lpstr>
      <vt:lpstr>SCMediator的使用</vt:lpstr>
      <vt:lpstr>SCMediator的实现方案</vt:lpstr>
      <vt:lpstr>基于Category</vt:lpstr>
      <vt:lpstr>CTMediator的技术实现</vt:lpstr>
      <vt:lpstr>基于编译器属性__attribute__ (used, section())</vt:lpstr>
      <vt:lpstr>PowerPoint 演示文稿</vt:lpstr>
      <vt:lpstr>Mac OS X ABI Mach-O File Format Reference.pdf</vt:lpstr>
      <vt:lpstr>在Section中查找所有的组件</vt:lpstr>
      <vt:lpstr>PowerPoint 演示文稿</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组件化架构设计总结</dc:title>
  <dc:creator>Microsoft Office User</dc:creator>
  <cp:lastModifiedBy>Microsoft Office User</cp:lastModifiedBy>
  <cp:revision>25</cp:revision>
  <dcterms:created xsi:type="dcterms:W3CDTF">2019-12-09T05:45:51Z</dcterms:created>
  <dcterms:modified xsi:type="dcterms:W3CDTF">2020-07-20T10:13:36Z</dcterms:modified>
</cp:coreProperties>
</file>