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a:p>
        </p:txBody>
      </p:sp>
      <p:sp>
        <p:nvSpPr>
          <p:cNvPr id="128" name="Shape 128"/>
          <p:cNvSpPr/>
          <p:nvPr>
            <p:ph type="body" sz="quarter" idx="1"/>
          </p:nvPr>
        </p:nvSpPr>
        <p:spPr>
          <a:prstGeom prst="rect">
            <a:avLst/>
          </a:prstGeom>
        </p:spPr>
        <p:txBody>
          <a:bodyPr/>
          <a:lstStyle/>
          <a:p>
            <a:pPr/>
            <a:r>
              <a:t>将数据结构或对象转换成能被传输或存储的格式，同时保证序列化结果能够被重建回原来的格式。</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 Varints 的本质实际上是每个字节都牺牲一个 bit 位（msb），来表示是否已经结束（是否还需要读取下一个字节），msb 实际上就起到了 Length 的作用，正因为有了 msb（Length），所以我们可以摆脱原来那种无论数字大小都必须分配四个字节的窘境。通过 Varints 我们可以让小的数字用更少的字节表示。从而提高了空间利用和效率。</a:t>
            </a:r>
          </a:p>
          <a:p>
            <a:pPr/>
          </a:p>
          <a:p>
            <a:pPr/>
            <a:r>
              <a:t>当数字大于 2(28) 时，采用 Varints 编码将导致分配 5 个字节，而原先明明只需要 4 个字节. 在大多数情况下，小于 2(28) 的数字比大于 2(28) 的数字出现的更为频繁。</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负数必须在最高位（符号位）置 1，这一点意味着无论如何，负数都必须占用所有字节，所以它的补码总是占满 8 个字节。你没法像正数那样去掉多余的高位（都是 0）。再加上 msb，最终 Varints 编码的结果将固定在 10 个字节。</a:t>
            </a:r>
          </a:p>
          <a:p>
            <a:pPr/>
          </a:p>
          <a:p>
            <a:pPr/>
            <a:r>
              <a:t>将负数映射到正数，然后对映射后的正数进行 Varints 编码。解码时，解出正数之后再按映射关系映射回原来的负数。(sint32、sint64 两种类型)</a:t>
            </a:r>
          </a:p>
          <a:p>
            <a:pPr/>
            <a:r>
              <a:t>“映射”是以移位实现的，并非存储映射表。</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原先的 repeated 字段的编码结构为 Tag-Length-Value-Tag-Length-Value-Tag-Length-Value...，因为这些 Tag 都是相同的（同一字段），因此可以将这些字段的 Value 打包，即将编码结构变为 Tag-Length-Value-Value-Value...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r>
              <a:t>Proto3： 更强调约定而弱化语法。required 被移除，optional 改为 singular，repeated 默认打开 packed，不需要明确指明。</a:t>
            </a:r>
          </a:p>
          <a:p>
            <a:pPr/>
            <a:r>
              <a:t>字段默认值不能自定义，只能使用系统默认的值。</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 Foo 中的字段数 [100,199] 的范围是为扩展保留的。</a:t>
            </a:r>
          </a:p>
          <a:p>
            <a:pPr/>
          </a:p>
          <a:p>
            <a:pPr/>
            <a:r>
              <a:t> extend 会将名为 bar 且编号为 126 的字段添加到 Foo 的原始定义中。</a:t>
            </a:r>
          </a:p>
          <a:p>
            <a:pPr/>
          </a:p>
          <a:p>
            <a:pPr/>
            <a:r>
              <a:t>proto3 新增 Any 类型，用来替代扩展。</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编写完成后，使用 protoc 编译工具，导出 xxx .pb.swift  或者 .h .m 文件</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可读性差 &amp; 不能自描述，需要结合 proto 结构体来解析数据</a:t>
            </a:r>
          </a:p>
          <a:p>
            <a:pPr/>
            <a:r>
              <a:t>普及度 &amp; 通用性： 在多平台消息传递中，对其他项目的兼容性并不是很好，需要做相应的适配改造工作。相比json 和 XML，通用性还是没那么好。</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Shape 131"/>
          <p:cNvSpPr/>
          <p:nvPr>
            <p:ph type="sldImg"/>
          </p:nvPr>
        </p:nvSpPr>
        <p:spPr>
          <a:prstGeom prst="rect">
            <a:avLst/>
          </a:prstGeom>
        </p:spPr>
        <p:txBody>
          <a:bodyPr/>
          <a:lstStyle/>
          <a:p>
            <a:pPr/>
          </a:p>
        </p:txBody>
      </p:sp>
      <p:sp>
        <p:nvSpPr>
          <p:cNvPr id="132" name="Shape 132"/>
          <p:cNvSpPr/>
          <p:nvPr>
            <p:ph type="body" sz="quarter" idx="1"/>
          </p:nvPr>
        </p:nvSpPr>
        <p:spPr>
          <a:prstGeom prst="rect">
            <a:avLst/>
          </a:prstGeom>
        </p:spPr>
        <p:txBody>
          <a:bodyPr/>
          <a:lstStyle/>
          <a:p>
            <a:pPr/>
            <a:r>
              <a:t>ProtoBuf是Google开源的一套二进制流网络传输协议，它独立于语言，独立于平台。google 提供了多种语言的实现：java、c#、c++、Python，每一种实现都包含了相应语言的编译器以及库文件。由于它是一种二进制的格式，比使用 xml 进行数据交换快许多。可以把它用于分布式应用之间的数据通信或者异构环境下的数据交换。作为一种效率和兼容性都很优秀的二进制数据传输格式，可以用于诸如网络传输、配置文件、数据存储等诸多领域。</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a:p>
        </p:txBody>
      </p:sp>
      <p:sp>
        <p:nvSpPr>
          <p:cNvPr id="136" name="Shape 136"/>
          <p:cNvSpPr/>
          <p:nvPr>
            <p:ph type="body" sz="quarter" idx="1"/>
          </p:nvPr>
        </p:nvSpPr>
        <p:spPr>
          <a:prstGeom prst="rect">
            <a:avLst/>
          </a:prstGeom>
        </p:spPr>
        <p:txBody>
          <a:bodyPr/>
          <a:lstStyle/>
          <a:p>
            <a:pPr/>
            <a:r>
              <a:t>优点：可读性强，解析方便； </a:t>
            </a:r>
          </a:p>
          <a:p>
            <a:pPr/>
            <a:r>
              <a:t>缺点：效率不高，资源消耗过大； </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优点：较XML格式更加小巧； </a:t>
            </a:r>
          </a:p>
          <a:p>
            <a:pPr/>
            <a:r>
              <a:t>缺点：传输效率也不是太高，但相较于xml提高了很多</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hape 143"/>
          <p:cNvSpPr/>
          <p:nvPr>
            <p:ph type="sldImg"/>
          </p:nvPr>
        </p:nvSpPr>
        <p:spPr>
          <a:prstGeom prst="rect">
            <a:avLst/>
          </a:prstGeom>
        </p:spPr>
        <p:txBody>
          <a:bodyPr/>
          <a:lstStyle/>
          <a:p>
            <a:pPr/>
          </a:p>
        </p:txBody>
      </p:sp>
      <p:sp>
        <p:nvSpPr>
          <p:cNvPr id="144" name="Shape 144"/>
          <p:cNvSpPr/>
          <p:nvPr>
            <p:ph type="body" sz="quarter" idx="1"/>
          </p:nvPr>
        </p:nvSpPr>
        <p:spPr>
          <a:prstGeom prst="rect">
            <a:avLst/>
          </a:prstGeom>
        </p:spPr>
        <p:txBody>
          <a:bodyPr/>
          <a:lstStyle/>
          <a:p>
            <a:pPr/>
            <a:r>
              <a:t>二进制，效率和兼容性强, 文档型协议. (可以使用 wireShark 插件进行抓包数据的解析)</a:t>
            </a:r>
          </a:p>
          <a:p>
            <a:pPr/>
            <a:r>
              <a:t>优点：传输效率快（比xml和json快10-20倍），文档型协议； </a:t>
            </a:r>
          </a:p>
          <a:p>
            <a:pPr/>
            <a:r>
              <a:t>缺点：使用不太方便</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体积：一条消息数据，用protobuf序列化后的大小是json的10分之一，xml格式的20分之一，是二进制序列化的10分之一</a:t>
            </a:r>
          </a:p>
          <a:p>
            <a:pPr/>
          </a:p>
          <a:p>
            <a:pPr/>
            <a:r>
              <a:t>易用：开发人员通过按照一定的语法定义结构化的消息格式，然后送给命令行工具，工具将自动生成相关的类</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比 xml 快 20-100 倍</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序列化 &amp; 反序列化时序图</a:t>
            </a:r>
          </a:p>
          <a:p>
            <a:pPr/>
            <a:r>
              <a:t>ByteSizeLong：计算对象序列化所需要的空间大小，在内存中开辟相应大小的空间</a:t>
            </a:r>
          </a:p>
          <a:p>
            <a:pPr/>
            <a:r>
              <a:t>WriteTagToArray：将 Tag 值写入到之前开辟的内存中</a:t>
            </a:r>
          </a:p>
          <a:p>
            <a:pPr/>
            <a:r>
              <a:t>WriteStringWithSizeToArray：将 Length + Value 值写入到之前开辟的内存中</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Tag 作为该字段的唯一标识，Length 代表 Value 数据域的长度（可选），最后的 Value 是数据本身。</a:t>
            </a:r>
          </a:p>
          <a:p>
            <a:pPr/>
            <a:r>
              <a:t>Tag：field_number: message 定义字段时指定的字段编号</a:t>
            </a:r>
          </a:p>
          <a:p>
            <a:pPr/>
            <a:r>
              <a:t>	   wire_type: ProtoBuf 编码类型，根据这个类型选择不同的 Value 编码方案。</a:t>
            </a:r>
          </a:p>
          <a:p>
            <a:pPr/>
          </a:p>
          <a:p>
            <a:pPr/>
            <a:r>
              <a:t>Json中的key是字符串，每个字符就会占据一个字节，所以像name这个key就会占据4个字节，但在protobuf中，tag使用二进制进行存储，一般只会占据一个字节</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spTree>
      <p:nvGrpSpPr>
        <p:cNvPr id="1" name=""/>
        <p:cNvGrpSpPr/>
        <p:nvPr/>
      </p:nvGrpSpPr>
      <p:grpSpPr>
        <a:xfrm>
          <a:off x="0" y="0"/>
          <a:ext cx="0" cy="0"/>
          <a:chOff x="0" y="0"/>
          <a:chExt cx="0" cy="0"/>
        </a:xfrm>
      </p:grpSpPr>
      <p:sp>
        <p:nvSpPr>
          <p:cNvPr id="11" name="标题文本"/>
          <p:cNvSpPr txBox="1"/>
          <p:nvPr>
            <p:ph type="title"/>
          </p:nvPr>
        </p:nvSpPr>
        <p:spPr>
          <a:xfrm>
            <a:off x="1270000" y="1638300"/>
            <a:ext cx="10464800" cy="3302000"/>
          </a:xfrm>
          <a:prstGeom prst="rect">
            <a:avLst/>
          </a:prstGeom>
        </p:spPr>
        <p:txBody>
          <a:bodyPr anchor="b"/>
          <a:lstStyle/>
          <a:p>
            <a:pPr/>
            <a:r>
              <a:t>标题文本</a:t>
            </a:r>
          </a:p>
        </p:txBody>
      </p:sp>
      <p:sp>
        <p:nvSpPr>
          <p:cNvPr id="12" name="正文级别 1…"/>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在此键入引文。”"/>
          <p:cNvSpPr txBox="1"/>
          <p:nvPr>
            <p:ph type="body" sz="quarter" idx="14"/>
          </p:nvPr>
        </p:nvSpPr>
        <p:spPr>
          <a:xfrm>
            <a:off x="1270000" y="4257886"/>
            <a:ext cx="10464800" cy="711201"/>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“在此键入引文。”</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02" name="图像"/>
          <p:cNvSpPr/>
          <p:nvPr>
            <p:ph type="pic" idx="13"/>
          </p:nvPr>
        </p:nvSpPr>
        <p:spPr>
          <a:xfrm>
            <a:off x="-929606" y="-12700"/>
            <a:ext cx="16551777" cy="11034518"/>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水平">
    <p:spTree>
      <p:nvGrpSpPr>
        <p:cNvPr id="1" name=""/>
        <p:cNvGrpSpPr/>
        <p:nvPr/>
      </p:nvGrpSpPr>
      <p:grpSpPr>
        <a:xfrm>
          <a:off x="0" y="0"/>
          <a:ext cx="0" cy="0"/>
          <a:chOff x="0" y="0"/>
          <a:chExt cx="0" cy="0"/>
        </a:xfrm>
      </p:grpSpPr>
      <p:sp>
        <p:nvSpPr>
          <p:cNvPr id="20" name="图像"/>
          <p:cNvSpPr/>
          <p:nvPr>
            <p:ph type="pic" idx="13"/>
          </p:nvPr>
        </p:nvSpPr>
        <p:spPr>
          <a:xfrm>
            <a:off x="-647700" y="508000"/>
            <a:ext cx="12369801" cy="6142538"/>
          </a:xfrm>
          <a:prstGeom prst="rect">
            <a:avLst/>
          </a:prstGeom>
        </p:spPr>
        <p:txBody>
          <a:bodyPr lIns="91439" tIns="45719" rIns="91439" bIns="45719" anchor="t">
            <a:noAutofit/>
          </a:bodyPr>
          <a:lstStyle/>
          <a:p>
            <a:pPr/>
          </a:p>
        </p:txBody>
      </p:sp>
      <p:sp>
        <p:nvSpPr>
          <p:cNvPr id="21" name="标题文本"/>
          <p:cNvSpPr txBox="1"/>
          <p:nvPr>
            <p:ph type="title"/>
          </p:nvPr>
        </p:nvSpPr>
        <p:spPr>
          <a:xfrm>
            <a:off x="1270000" y="6718300"/>
            <a:ext cx="10464800" cy="1422400"/>
          </a:xfrm>
          <a:prstGeom prst="rect">
            <a:avLst/>
          </a:prstGeom>
        </p:spPr>
        <p:txBody>
          <a:bodyPr/>
          <a:lstStyle/>
          <a:p>
            <a:pPr/>
            <a:r>
              <a:t>标题文本</a:t>
            </a:r>
          </a:p>
        </p:txBody>
      </p:sp>
      <p:sp>
        <p:nvSpPr>
          <p:cNvPr id="22" name="正文级别 1…"/>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居中">
    <p:spTree>
      <p:nvGrpSpPr>
        <p:cNvPr id="1" name=""/>
        <p:cNvGrpSpPr/>
        <p:nvPr/>
      </p:nvGrpSpPr>
      <p:grpSpPr>
        <a:xfrm>
          <a:off x="0" y="0"/>
          <a:ext cx="0" cy="0"/>
          <a:chOff x="0" y="0"/>
          <a:chExt cx="0" cy="0"/>
        </a:xfrm>
      </p:grpSpPr>
      <p:sp>
        <p:nvSpPr>
          <p:cNvPr id="30" name="标题文本"/>
          <p:cNvSpPr txBox="1"/>
          <p:nvPr>
            <p:ph type="title"/>
          </p:nvPr>
        </p:nvSpPr>
        <p:spPr>
          <a:xfrm>
            <a:off x="1270000" y="3225800"/>
            <a:ext cx="10464800" cy="3302000"/>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垂直">
    <p:spTree>
      <p:nvGrpSpPr>
        <p:cNvPr id="1" name=""/>
        <p:cNvGrpSpPr/>
        <p:nvPr/>
      </p:nvGrpSpPr>
      <p:grpSpPr>
        <a:xfrm>
          <a:off x="0" y="0"/>
          <a:ext cx="0" cy="0"/>
          <a:chOff x="0" y="0"/>
          <a:chExt cx="0" cy="0"/>
        </a:xfrm>
      </p:grpSpPr>
      <p:sp>
        <p:nvSpPr>
          <p:cNvPr id="38" name="图像"/>
          <p:cNvSpPr/>
          <p:nvPr>
            <p:ph type="pic" idx="13"/>
          </p:nvPr>
        </p:nvSpPr>
        <p:spPr>
          <a:xfrm>
            <a:off x="2451058" y="-138499"/>
            <a:ext cx="13525502" cy="9017002"/>
          </a:xfrm>
          <a:prstGeom prst="rect">
            <a:avLst/>
          </a:prstGeom>
        </p:spPr>
        <p:txBody>
          <a:bodyPr lIns="91439" tIns="45719" rIns="91439" bIns="45719" anchor="t">
            <a:noAutofit/>
          </a:bodyPr>
          <a:lstStyle/>
          <a:p>
            <a:pPr/>
          </a:p>
        </p:txBody>
      </p:sp>
      <p:sp>
        <p:nvSpPr>
          <p:cNvPr id="39" name="标题文本"/>
          <p:cNvSpPr txBox="1"/>
          <p:nvPr>
            <p:ph type="title"/>
          </p:nvPr>
        </p:nvSpPr>
        <p:spPr>
          <a:xfrm>
            <a:off x="952500" y="635000"/>
            <a:ext cx="5334000" cy="3987800"/>
          </a:xfrm>
          <a:prstGeom prst="rect">
            <a:avLst/>
          </a:prstGeom>
        </p:spPr>
        <p:txBody>
          <a:bodyPr anchor="b"/>
          <a:lstStyle>
            <a:lvl1pPr>
              <a:defRPr sz="6000"/>
            </a:lvl1pPr>
          </a:lstStyle>
          <a:p>
            <a:pPr/>
            <a:r>
              <a:t>标题文本</a:t>
            </a:r>
          </a:p>
        </p:txBody>
      </p:sp>
      <p:sp>
        <p:nvSpPr>
          <p:cNvPr id="40" name="正文级别 1…"/>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 - 顶部对齐">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5" name="图像"/>
          <p:cNvSpPr/>
          <p:nvPr>
            <p:ph type="pic" idx="13"/>
          </p:nvPr>
        </p:nvSpPr>
        <p:spPr>
          <a:xfrm>
            <a:off x="4473575" y="2032000"/>
            <a:ext cx="10287000" cy="6858000"/>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75" name="正文级别 1…"/>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83" name="图像"/>
          <p:cNvSpPr/>
          <p:nvPr>
            <p:ph type="pic" sz="quarter" idx="13"/>
          </p:nvPr>
        </p:nvSpPr>
        <p:spPr>
          <a:xfrm>
            <a:off x="6426200" y="4965700"/>
            <a:ext cx="5886450" cy="3924300"/>
          </a:xfrm>
          <a:prstGeom prst="rect">
            <a:avLst/>
          </a:prstGeom>
        </p:spPr>
        <p:txBody>
          <a:bodyPr lIns="91439" tIns="45719" rIns="91439" bIns="45719" anchor="t">
            <a:noAutofit/>
          </a:bodyPr>
          <a:lstStyle/>
          <a:p>
            <a:pPr/>
          </a:p>
        </p:txBody>
      </p:sp>
      <p:sp>
        <p:nvSpPr>
          <p:cNvPr id="84" name="图像"/>
          <p:cNvSpPr/>
          <p:nvPr>
            <p:ph type="pic" sz="quarter" idx="14"/>
          </p:nvPr>
        </p:nvSpPr>
        <p:spPr>
          <a:xfrm>
            <a:off x="6737350" y="639233"/>
            <a:ext cx="5880100" cy="3920067"/>
          </a:xfrm>
          <a:prstGeom prst="rect">
            <a:avLst/>
          </a:prstGeom>
        </p:spPr>
        <p:txBody>
          <a:bodyPr lIns="91439" tIns="45719" rIns="91439" bIns="45719" anchor="t">
            <a:noAutofit/>
          </a:bodyPr>
          <a:lstStyle/>
          <a:p>
            <a:pPr/>
          </a:p>
        </p:txBody>
      </p:sp>
      <p:sp>
        <p:nvSpPr>
          <p:cNvPr id="85" name="图像"/>
          <p:cNvSpPr/>
          <p:nvPr>
            <p:ph type="pic" idx="15"/>
          </p:nvPr>
        </p:nvSpPr>
        <p:spPr>
          <a:xfrm>
            <a:off x="-3400425" y="-127000"/>
            <a:ext cx="13525500" cy="9017000"/>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标题文本"/>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tif"/><Relationship Id="rId4" Type="http://schemas.openxmlformats.org/officeDocument/2006/relationships/image" Target="../media/image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第三方框架分享:…"/>
          <p:cNvSpPr txBox="1"/>
          <p:nvPr>
            <p:ph type="ctrTitle"/>
          </p:nvPr>
        </p:nvSpPr>
        <p:spPr>
          <a:prstGeom prst="rect">
            <a:avLst/>
          </a:prstGeom>
        </p:spPr>
        <p:txBody>
          <a:bodyPr/>
          <a:lstStyle/>
          <a:p>
            <a:pPr/>
            <a:r>
              <a:t>第三方框架分享:</a:t>
            </a:r>
          </a:p>
          <a:p>
            <a:pPr/>
            <a:r>
              <a:t> Protocol Buffers</a:t>
            </a:r>
          </a:p>
        </p:txBody>
      </p:sp>
      <p:sp>
        <p:nvSpPr>
          <p:cNvPr id="120" name="王冠男"/>
          <p:cNvSpPr txBox="1"/>
          <p:nvPr>
            <p:ph type="subTitle" sz="quarter" idx="1"/>
          </p:nvPr>
        </p:nvSpPr>
        <p:spPr>
          <a:prstGeom prst="rect">
            <a:avLst/>
          </a:prstGeom>
        </p:spPr>
        <p:txBody>
          <a:bodyPr/>
          <a:lstStyle/>
          <a:p>
            <a:pPr/>
            <a:r>
              <a:t>王冠男</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53" name="表格"/>
          <p:cNvGraphicFramePr/>
          <p:nvPr/>
        </p:nvGraphicFramePr>
        <p:xfrm>
          <a:off x="323651" y="4337151"/>
          <a:ext cx="6350001" cy="173969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030015"/>
                <a:gridCol w="2645172"/>
                <a:gridCol w="1785540"/>
                <a:gridCol w="5896769"/>
              </a:tblGrid>
              <a:tr h="434922">
                <a:tc>
                  <a:txBody>
                    <a:bodyPr/>
                    <a:lstStyle/>
                    <a:p>
                      <a:pPr defTabSz="457200">
                        <a:lnSpc>
                          <a:spcPts val="3700"/>
                        </a:lnSpc>
                        <a:defRPr sz="1800">
                          <a:solidFill>
                            <a:srgbClr val="000000"/>
                          </a:solidFill>
                        </a:defRPr>
                      </a:pPr>
                      <a:r>
                        <a:rPr b="1" sz="1600">
                          <a:solidFill>
                            <a:srgbClr val="24292E"/>
                          </a:solidFill>
                          <a:latin typeface="Helvetica"/>
                          <a:ea typeface="Helvetica"/>
                          <a:cs typeface="Helvetica"/>
                          <a:sym typeface="Helvetica"/>
                        </a:rPr>
                        <a:t>类型</a:t>
                      </a:r>
                    </a:p>
                  </a:txBody>
                  <a:tcPr marL="165100" marR="165100" marT="76200" marB="76200" anchor="ctr" anchorCtr="0"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FFFFF"/>
                    </a:solidFill>
                  </a:tcPr>
                </a:tc>
                <a:tc>
                  <a:txBody>
                    <a:bodyPr/>
                    <a:lstStyle/>
                    <a:p>
                      <a:pPr defTabSz="457200">
                        <a:lnSpc>
                          <a:spcPts val="3700"/>
                        </a:lnSpc>
                        <a:defRPr sz="1800">
                          <a:solidFill>
                            <a:srgbClr val="000000"/>
                          </a:solidFill>
                        </a:defRPr>
                      </a:pPr>
                      <a:r>
                        <a:rPr b="1" sz="1600">
                          <a:solidFill>
                            <a:srgbClr val="24292E"/>
                          </a:solidFill>
                          <a:latin typeface="Helvetica"/>
                          <a:ea typeface="Helvetica"/>
                          <a:cs typeface="Helvetica"/>
                          <a:sym typeface="Helvetica"/>
                        </a:rPr>
                        <a:t>protobuf</a:t>
                      </a:r>
                    </a:p>
                  </a:txBody>
                  <a:tcPr marL="165100" marR="165100" marT="76200" marB="76200" anchor="ctr" anchorCtr="0"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FFFFF"/>
                    </a:solidFill>
                  </a:tcPr>
                </a:tc>
                <a:tc>
                  <a:txBody>
                    <a:bodyPr/>
                    <a:lstStyle/>
                    <a:p>
                      <a:pPr defTabSz="457200">
                        <a:lnSpc>
                          <a:spcPts val="3700"/>
                        </a:lnSpc>
                        <a:defRPr sz="1800">
                          <a:solidFill>
                            <a:srgbClr val="000000"/>
                          </a:solidFill>
                        </a:defRPr>
                      </a:pPr>
                      <a:r>
                        <a:rPr b="1" sz="1600">
                          <a:solidFill>
                            <a:srgbClr val="24292E"/>
                          </a:solidFill>
                          <a:latin typeface="Helvetica"/>
                          <a:ea typeface="Helvetica"/>
                          <a:cs typeface="Helvetica"/>
                          <a:sym typeface="Helvetica"/>
                        </a:rPr>
                        <a:t>json</a:t>
                      </a:r>
                    </a:p>
                  </a:txBody>
                  <a:tcPr marL="165100" marR="165100" marT="76200" marB="76200" anchor="ctr" anchorCtr="0"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FFFFF"/>
                    </a:solidFill>
                  </a:tcPr>
                </a:tc>
                <a:tc>
                  <a:txBody>
                    <a:bodyPr/>
                    <a:lstStyle/>
                    <a:p>
                      <a:pPr defTabSz="457200">
                        <a:lnSpc>
                          <a:spcPts val="3700"/>
                        </a:lnSpc>
                        <a:defRPr sz="1800">
                          <a:solidFill>
                            <a:srgbClr val="000000"/>
                          </a:solidFill>
                        </a:defRPr>
                      </a:pPr>
                      <a:r>
                        <a:rPr b="1" sz="1600">
                          <a:solidFill>
                            <a:srgbClr val="24292E"/>
                          </a:solidFill>
                          <a:latin typeface="Helvetica"/>
                          <a:ea typeface="Helvetica"/>
                          <a:cs typeface="Helvetica"/>
                          <a:sym typeface="Helvetica"/>
                        </a:rPr>
                        <a:t>json数据大小是pb的多少倍</a:t>
                      </a:r>
                    </a:p>
                  </a:txBody>
                  <a:tcPr marL="165100" marR="165100" marT="76200" marB="76200" anchor="ctr" anchorCtr="0"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FFFFF"/>
                    </a:solidFill>
                  </a:tcPr>
                </a:tc>
              </a:tr>
              <a:tr h="434922">
                <a:tc>
                  <a:txBody>
                    <a:bodyPr/>
                    <a:lstStyle/>
                    <a:p>
                      <a:pPr algn="l" defTabSz="457200">
                        <a:lnSpc>
                          <a:spcPts val="3700"/>
                        </a:lnSpc>
                        <a:defRPr sz="1800">
                          <a:solidFill>
                            <a:srgbClr val="000000"/>
                          </a:solidFill>
                        </a:defRPr>
                      </a:pPr>
                      <a:r>
                        <a:rPr sz="1600">
                          <a:solidFill>
                            <a:srgbClr val="24292E"/>
                          </a:solidFill>
                          <a:latin typeface="Helvetica"/>
                          <a:ea typeface="Helvetica"/>
                          <a:cs typeface="Helvetica"/>
                          <a:sym typeface="Helvetica"/>
                        </a:rPr>
                        <a:t>int</a:t>
                      </a:r>
                    </a:p>
                  </a:txBody>
                  <a:tcPr marL="165100" marR="165100" marT="76200" marB="76200" anchor="ctr" anchorCtr="0"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FFFFF"/>
                    </a:solidFill>
                  </a:tcPr>
                </a:tc>
                <a:tc>
                  <a:txBody>
                    <a:bodyPr/>
                    <a:lstStyle/>
                    <a:p>
                      <a:pPr algn="r" defTabSz="457200">
                        <a:lnSpc>
                          <a:spcPts val="3700"/>
                        </a:lnSpc>
                        <a:defRPr sz="1800">
                          <a:solidFill>
                            <a:srgbClr val="000000"/>
                          </a:solidFill>
                        </a:defRPr>
                      </a:pPr>
                      <a:r>
                        <a:rPr sz="1600">
                          <a:solidFill>
                            <a:srgbClr val="24292E"/>
                          </a:solidFill>
                          <a:latin typeface="Helvetica"/>
                          <a:ea typeface="Helvetica"/>
                          <a:cs typeface="Helvetica"/>
                          <a:sym typeface="Helvetica"/>
                        </a:rPr>
                        <a:t>8</a:t>
                      </a:r>
                    </a:p>
                  </a:txBody>
                  <a:tcPr marL="165100" marR="165100" marT="76200" marB="76200" anchor="ctr" anchorCtr="0"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FFFFF"/>
                    </a:solidFill>
                  </a:tcPr>
                </a:tc>
                <a:tc>
                  <a:txBody>
                    <a:bodyPr/>
                    <a:lstStyle/>
                    <a:p>
                      <a:pPr algn="r" defTabSz="457200">
                        <a:lnSpc>
                          <a:spcPts val="3700"/>
                        </a:lnSpc>
                        <a:defRPr sz="1800">
                          <a:solidFill>
                            <a:srgbClr val="000000"/>
                          </a:solidFill>
                        </a:defRPr>
                      </a:pPr>
                      <a:r>
                        <a:rPr sz="1600">
                          <a:solidFill>
                            <a:srgbClr val="24292E"/>
                          </a:solidFill>
                          <a:latin typeface="Helvetica"/>
                          <a:ea typeface="Helvetica"/>
                          <a:cs typeface="Helvetica"/>
                          <a:sym typeface="Helvetica"/>
                        </a:rPr>
                        <a:t>37</a:t>
                      </a:r>
                    </a:p>
                  </a:txBody>
                  <a:tcPr marL="165100" marR="165100" marT="76200" marB="76200" anchor="ctr" anchorCtr="0"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FFFFF"/>
                    </a:solidFill>
                  </a:tcPr>
                </a:tc>
                <a:tc>
                  <a:txBody>
                    <a:bodyPr/>
                    <a:lstStyle/>
                    <a:p>
                      <a:pPr algn="r" defTabSz="457200">
                        <a:lnSpc>
                          <a:spcPts val="3700"/>
                        </a:lnSpc>
                        <a:defRPr sz="1800">
                          <a:solidFill>
                            <a:srgbClr val="000000"/>
                          </a:solidFill>
                        </a:defRPr>
                      </a:pPr>
                      <a:r>
                        <a:rPr sz="1600">
                          <a:solidFill>
                            <a:srgbClr val="24292E"/>
                          </a:solidFill>
                          <a:latin typeface="Helvetica"/>
                          <a:ea typeface="Helvetica"/>
                          <a:cs typeface="Helvetica"/>
                          <a:sym typeface="Helvetica"/>
                        </a:rPr>
                        <a:t>4.6</a:t>
                      </a:r>
                    </a:p>
                  </a:txBody>
                  <a:tcPr marL="165100" marR="165100" marT="76200" marB="76200" anchor="ctr" anchorCtr="0"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FFFFF"/>
                    </a:solidFill>
                  </a:tcPr>
                </a:tc>
              </a:tr>
              <a:tr h="434922">
                <a:tc>
                  <a:txBody>
                    <a:bodyPr/>
                    <a:lstStyle/>
                    <a:p>
                      <a:pPr algn="l" defTabSz="457200">
                        <a:lnSpc>
                          <a:spcPts val="3700"/>
                        </a:lnSpc>
                        <a:defRPr sz="1800">
                          <a:solidFill>
                            <a:srgbClr val="000000"/>
                          </a:solidFill>
                        </a:defRPr>
                      </a:pPr>
                      <a:r>
                        <a:rPr sz="1600">
                          <a:solidFill>
                            <a:srgbClr val="24292E"/>
                          </a:solidFill>
                          <a:latin typeface="Helvetica"/>
                          <a:ea typeface="Helvetica"/>
                          <a:cs typeface="Helvetica"/>
                          <a:sym typeface="Helvetica"/>
                        </a:rPr>
                        <a:t>float</a:t>
                      </a:r>
                    </a:p>
                  </a:txBody>
                  <a:tcPr marL="165100" marR="165100" marT="76200" marB="76200" anchor="ctr" anchorCtr="0"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solidFill>
                            <a:srgbClr val="000000"/>
                          </a:solidFill>
                        </a:defRPr>
                      </a:pPr>
                      <a:r>
                        <a:rPr sz="1600">
                          <a:solidFill>
                            <a:srgbClr val="24292E"/>
                          </a:solidFill>
                          <a:latin typeface="Helvetica"/>
                          <a:ea typeface="Helvetica"/>
                          <a:cs typeface="Helvetica"/>
                          <a:sym typeface="Helvetica"/>
                        </a:rPr>
                        <a:t>20</a:t>
                      </a:r>
                    </a:p>
                  </a:txBody>
                  <a:tcPr marL="165100" marR="165100" marT="76200" marB="76200" anchor="ctr" anchorCtr="0"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solidFill>
                            <a:srgbClr val="000000"/>
                          </a:solidFill>
                        </a:defRPr>
                      </a:pPr>
                      <a:r>
                        <a:rPr sz="1600">
                          <a:solidFill>
                            <a:srgbClr val="24292E"/>
                          </a:solidFill>
                          <a:latin typeface="Helvetica"/>
                          <a:ea typeface="Helvetica"/>
                          <a:cs typeface="Helvetica"/>
                          <a:sym typeface="Helvetica"/>
                        </a:rPr>
                        <a:t>53</a:t>
                      </a:r>
                    </a:p>
                  </a:txBody>
                  <a:tcPr marL="165100" marR="165100" marT="76200" marB="76200" anchor="ctr" anchorCtr="0"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solidFill>
                            <a:srgbClr val="000000"/>
                          </a:solidFill>
                        </a:defRPr>
                      </a:pPr>
                      <a:r>
                        <a:rPr sz="1600">
                          <a:solidFill>
                            <a:srgbClr val="24292E"/>
                          </a:solidFill>
                          <a:latin typeface="Helvetica"/>
                          <a:ea typeface="Helvetica"/>
                          <a:cs typeface="Helvetica"/>
                          <a:sym typeface="Helvetica"/>
                        </a:rPr>
                        <a:t>2.65</a:t>
                      </a:r>
                    </a:p>
                  </a:txBody>
                  <a:tcPr marL="165100" marR="165100" marT="76200" marB="76200" anchor="ctr" anchorCtr="0"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434922">
                <a:tc>
                  <a:txBody>
                    <a:bodyPr/>
                    <a:lstStyle/>
                    <a:p>
                      <a:pPr algn="l" defTabSz="457200">
                        <a:lnSpc>
                          <a:spcPts val="3700"/>
                        </a:lnSpc>
                        <a:defRPr sz="1800">
                          <a:solidFill>
                            <a:srgbClr val="000000"/>
                          </a:solidFill>
                        </a:defRPr>
                      </a:pPr>
                      <a:r>
                        <a:rPr sz="1600">
                          <a:solidFill>
                            <a:srgbClr val="24292E"/>
                          </a:solidFill>
                          <a:latin typeface="Helvetica"/>
                          <a:ea typeface="Helvetica"/>
                          <a:cs typeface="Helvetica"/>
                          <a:sym typeface="Helvetica"/>
                        </a:rPr>
                        <a:t>string</a:t>
                      </a:r>
                    </a:p>
                  </a:txBody>
                  <a:tcPr marL="165100" marR="165100" marT="76200" marB="76200" anchor="ctr" anchorCtr="0"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FFFFF"/>
                    </a:solidFill>
                  </a:tcPr>
                </a:tc>
                <a:tc>
                  <a:txBody>
                    <a:bodyPr/>
                    <a:lstStyle/>
                    <a:p>
                      <a:pPr algn="r" defTabSz="457200">
                        <a:lnSpc>
                          <a:spcPts val="3700"/>
                        </a:lnSpc>
                        <a:defRPr sz="1800">
                          <a:solidFill>
                            <a:srgbClr val="000000"/>
                          </a:solidFill>
                        </a:defRPr>
                      </a:pPr>
                      <a:r>
                        <a:rPr sz="1600">
                          <a:solidFill>
                            <a:srgbClr val="24292E"/>
                          </a:solidFill>
                          <a:latin typeface="Helvetica"/>
                          <a:ea typeface="Helvetica"/>
                          <a:cs typeface="Helvetica"/>
                          <a:sym typeface="Helvetica"/>
                        </a:rPr>
                        <a:t>32</a:t>
                      </a:r>
                    </a:p>
                  </a:txBody>
                  <a:tcPr marL="165100" marR="165100" marT="76200" marB="76200" anchor="ctr" anchorCtr="0"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FFFFF"/>
                    </a:solidFill>
                  </a:tcPr>
                </a:tc>
                <a:tc>
                  <a:txBody>
                    <a:bodyPr/>
                    <a:lstStyle/>
                    <a:p>
                      <a:pPr algn="r" defTabSz="457200">
                        <a:lnSpc>
                          <a:spcPts val="3700"/>
                        </a:lnSpc>
                        <a:defRPr sz="1800">
                          <a:solidFill>
                            <a:srgbClr val="000000"/>
                          </a:solidFill>
                        </a:defRPr>
                      </a:pPr>
                      <a:r>
                        <a:rPr sz="1600">
                          <a:solidFill>
                            <a:srgbClr val="24292E"/>
                          </a:solidFill>
                          <a:latin typeface="Helvetica"/>
                          <a:ea typeface="Helvetica"/>
                          <a:cs typeface="Helvetica"/>
                          <a:sym typeface="Helvetica"/>
                        </a:rPr>
                        <a:t>77</a:t>
                      </a:r>
                    </a:p>
                  </a:txBody>
                  <a:tcPr marL="165100" marR="165100" marT="76200" marB="76200" anchor="ctr" anchorCtr="0"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FFFFF"/>
                    </a:solidFill>
                  </a:tcPr>
                </a:tc>
                <a:tc>
                  <a:txBody>
                    <a:bodyPr/>
                    <a:lstStyle/>
                    <a:p>
                      <a:pPr algn="r" defTabSz="457200">
                        <a:lnSpc>
                          <a:spcPts val="3700"/>
                        </a:lnSpc>
                        <a:defRPr sz="1800">
                          <a:solidFill>
                            <a:srgbClr val="000000"/>
                          </a:solidFill>
                        </a:defRPr>
                      </a:pPr>
                      <a:r>
                        <a:rPr sz="1600">
                          <a:solidFill>
                            <a:srgbClr val="24292E"/>
                          </a:solidFill>
                          <a:latin typeface="Helvetica"/>
                          <a:ea typeface="Helvetica"/>
                          <a:cs typeface="Helvetica"/>
                          <a:sym typeface="Helvetica"/>
                        </a:rPr>
                        <a:t>2.4</a:t>
                      </a:r>
                    </a:p>
                  </a:txBody>
                  <a:tcPr marL="165100" marR="165100" marT="76200" marB="76200" anchor="ctr" anchorCtr="0"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FFFFF"/>
                    </a:solidFill>
                  </a:tcPr>
                </a:tc>
              </a:tr>
            </a:tbl>
          </a:graphicData>
        </a:graphic>
      </p:graphicFrame>
      <p:sp>
        <p:nvSpPr>
          <p:cNvPr id="154" name="体积：数据大小"/>
          <p:cNvSpPr txBox="1"/>
          <p:nvPr/>
        </p:nvSpPr>
        <p:spPr>
          <a:xfrm>
            <a:off x="4978399" y="667433"/>
            <a:ext cx="304800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体积：数据大小</a:t>
            </a:r>
          </a:p>
        </p:txBody>
      </p:sp>
      <p:sp>
        <p:nvSpPr>
          <p:cNvPr id="155" name="单位: bytes"/>
          <p:cNvSpPr txBox="1"/>
          <p:nvPr/>
        </p:nvSpPr>
        <p:spPr>
          <a:xfrm>
            <a:off x="5660542" y="3178668"/>
            <a:ext cx="1683716" cy="520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单位: bytes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7" name="图像" descr="图像"/>
          <p:cNvPicPr>
            <a:picLocks noChangeAspect="1"/>
          </p:cNvPicPr>
          <p:nvPr/>
        </p:nvPicPr>
        <p:blipFill>
          <a:blip r:embed="rId3">
            <a:extLst/>
          </a:blip>
          <a:stretch>
            <a:fillRect/>
          </a:stretch>
        </p:blipFill>
        <p:spPr>
          <a:xfrm>
            <a:off x="62513" y="2018718"/>
            <a:ext cx="12879774" cy="6320118"/>
          </a:xfrm>
          <a:prstGeom prst="rect">
            <a:avLst/>
          </a:prstGeom>
          <a:ln w="12700">
            <a:miter lim="400000"/>
          </a:ln>
        </p:spPr>
      </p:pic>
      <p:sp>
        <p:nvSpPr>
          <p:cNvPr id="158" name="速度：序列化 &amp; 反序列化"/>
          <p:cNvSpPr txBox="1"/>
          <p:nvPr/>
        </p:nvSpPr>
        <p:spPr>
          <a:xfrm>
            <a:off x="4089698" y="667433"/>
            <a:ext cx="482540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速度：序列化 &amp; 反序列化</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Protobuf 编码优化"/>
          <p:cNvSpPr txBox="1"/>
          <p:nvPr>
            <p:ph type="title"/>
          </p:nvPr>
        </p:nvSpPr>
        <p:spPr>
          <a:prstGeom prst="rect">
            <a:avLst/>
          </a:prstGeom>
        </p:spPr>
        <p:txBody>
          <a:bodyPr/>
          <a:lstStyle/>
          <a:p>
            <a:pPr/>
            <a:r>
              <a:t>Protobuf 编码优化</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64" name="图像" descr="图像"/>
          <p:cNvPicPr>
            <a:picLocks noChangeAspect="1"/>
          </p:cNvPicPr>
          <p:nvPr/>
        </p:nvPicPr>
        <p:blipFill>
          <a:blip r:embed="rId3">
            <a:extLst/>
          </a:blip>
          <a:stretch>
            <a:fillRect/>
          </a:stretch>
        </p:blipFill>
        <p:spPr>
          <a:xfrm>
            <a:off x="1563868" y="0"/>
            <a:ext cx="9877064" cy="97536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8" name="图像" descr="图像"/>
          <p:cNvPicPr>
            <a:picLocks noChangeAspect="1"/>
          </p:cNvPicPr>
          <p:nvPr/>
        </p:nvPicPr>
        <p:blipFill>
          <a:blip r:embed="rId3">
            <a:extLst/>
          </a:blip>
          <a:stretch>
            <a:fillRect/>
          </a:stretch>
        </p:blipFill>
        <p:spPr>
          <a:xfrm>
            <a:off x="106436" y="2500074"/>
            <a:ext cx="12791928" cy="6452818"/>
          </a:xfrm>
          <a:prstGeom prst="rect">
            <a:avLst/>
          </a:prstGeom>
          <a:ln w="12700">
            <a:miter lim="400000"/>
          </a:ln>
        </p:spPr>
      </p:pic>
      <p:sp>
        <p:nvSpPr>
          <p:cNvPr id="169" name="Tag-Length-Value 格式"/>
          <p:cNvSpPr txBox="1"/>
          <p:nvPr/>
        </p:nvSpPr>
        <p:spPr>
          <a:xfrm>
            <a:off x="4277715" y="899684"/>
            <a:ext cx="4449370" cy="673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Tag-Length-Value 格式</a:t>
            </a:r>
          </a:p>
        </p:txBody>
      </p:sp>
      <p:sp>
        <p:nvSpPr>
          <p:cNvPr id="170" name="文本"/>
          <p:cNvSpPr txBox="1"/>
          <p:nvPr/>
        </p:nvSpPr>
        <p:spPr>
          <a:xfrm>
            <a:off x="6140450" y="4616450"/>
            <a:ext cx="723901" cy="520701"/>
          </a:xfrm>
          <a:prstGeom prst="rect">
            <a:avLst/>
          </a:prstGeom>
          <a:ln w="12700">
            <a:miter lim="400000"/>
          </a:ln>
        </p:spPr>
        <p:txBody>
          <a:bodyPr wrap="none" lIns="50800" tIns="50800" rIns="50800" bIns="50800" anchor="ctr">
            <a:spAutoFit/>
          </a:bodyPr>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Variant 编码"/>
          <p:cNvSpPr txBox="1"/>
          <p:nvPr>
            <p:ph type="title"/>
          </p:nvPr>
        </p:nvSpPr>
        <p:spPr>
          <a:prstGeom prst="rect">
            <a:avLst/>
          </a:prstGeom>
        </p:spPr>
        <p:txBody>
          <a:bodyPr/>
          <a:lstStyle/>
          <a:p>
            <a:pPr/>
            <a:r>
              <a:t>Variant 编码</a:t>
            </a:r>
          </a:p>
        </p:txBody>
      </p:sp>
      <p:sp>
        <p:nvSpPr>
          <p:cNvPr id="175" name="在每个字节开头的 bit 设置了 msb(most significant bit )，标识是否需要继续读取下一个字节。…"/>
          <p:cNvSpPr txBox="1"/>
          <p:nvPr>
            <p:ph type="body" idx="1"/>
          </p:nvPr>
        </p:nvSpPr>
        <p:spPr>
          <a:prstGeom prst="rect">
            <a:avLst/>
          </a:prstGeom>
        </p:spPr>
        <p:txBody>
          <a:bodyPr/>
          <a:lstStyle/>
          <a:p>
            <a:pPr marL="774700" indent="-635000">
              <a:buClr>
                <a:srgbClr val="404040"/>
              </a:buClr>
              <a:buSzPct val="100000"/>
              <a:buFont typeface="Times-Roman"/>
              <a:buAutoNum type="arabicPeriod" startAt="1"/>
            </a:pPr>
            <a:r>
              <a:t>在每个字节开头的 bit 设置了 </a:t>
            </a:r>
            <a:r>
              <a:t>msb(most significant bit )</a:t>
            </a:r>
            <a:r>
              <a:t>，标识是否需要继续读取下一个字节。</a:t>
            </a:r>
          </a:p>
          <a:p>
            <a:pPr marL="774700" indent="-635000">
              <a:buClr>
                <a:srgbClr val="404040"/>
              </a:buClr>
              <a:buSzPct val="100000"/>
              <a:buFont typeface="Times-Roman"/>
              <a:buAutoNum type="arabicPeriod" startAt="1"/>
            </a:pPr>
            <a:r>
              <a:t>存储数字对应的二进制补码。</a:t>
            </a:r>
          </a:p>
          <a:p>
            <a:pPr marL="774700" indent="-635000">
              <a:buClr>
                <a:srgbClr val="404040"/>
              </a:buClr>
              <a:buSzPct val="100000"/>
              <a:buFont typeface="Times-Roman"/>
              <a:buAutoNum type="arabicPeriod" startAt="1"/>
            </a:pPr>
            <a:r>
              <a:t>补码的低位排在前面。</a:t>
            </a:r>
          </a:p>
          <a:p>
            <a:pPr marL="774700" indent="-635000">
              <a:buClr>
                <a:srgbClr val="404040"/>
              </a:buClr>
              <a:buSzPct val="100000"/>
              <a:buFont typeface="Times-Roman"/>
              <a:buAutoNum type="arabicPeriod" startAt="1"/>
            </a:pPr>
          </a:p>
        </p:txBody>
      </p:sp>
      <p:pic>
        <p:nvPicPr>
          <p:cNvPr id="176" name="图像" descr="图像"/>
          <p:cNvPicPr>
            <a:picLocks noChangeAspect="1"/>
          </p:cNvPicPr>
          <p:nvPr/>
        </p:nvPicPr>
        <p:blipFill>
          <a:blip r:embed="rId3">
            <a:extLst/>
          </a:blip>
          <a:stretch>
            <a:fillRect/>
          </a:stretch>
        </p:blipFill>
        <p:spPr>
          <a:xfrm>
            <a:off x="952500" y="2590800"/>
            <a:ext cx="10339000" cy="1396729"/>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ZigZag 编码"/>
          <p:cNvSpPr txBox="1"/>
          <p:nvPr>
            <p:ph type="title"/>
          </p:nvPr>
        </p:nvSpPr>
        <p:spPr>
          <a:prstGeom prst="rect">
            <a:avLst/>
          </a:prstGeom>
        </p:spPr>
        <p:txBody>
          <a:bodyPr/>
          <a:lstStyle/>
          <a:p>
            <a:pPr/>
            <a:r>
              <a:t>ZigZag 编码</a:t>
            </a:r>
          </a:p>
        </p:txBody>
      </p:sp>
      <p:sp>
        <p:nvSpPr>
          <p:cNvPr id="181" name="有符号整数映射到无符号整数，然后再使用 Varints 编码。"/>
          <p:cNvSpPr txBox="1"/>
          <p:nvPr>
            <p:ph type="body" sz="quarter" idx="1"/>
          </p:nvPr>
        </p:nvSpPr>
        <p:spPr>
          <a:xfrm>
            <a:off x="952500" y="4824454"/>
            <a:ext cx="11099800" cy="1033938"/>
          </a:xfrm>
          <a:prstGeom prst="rect">
            <a:avLst/>
          </a:prstGeom>
        </p:spPr>
        <p:txBody>
          <a:bodyPr/>
          <a:lstStyle>
            <a:lvl1pPr marL="0" indent="0">
              <a:buSzTx/>
              <a:buNone/>
            </a:lvl1pPr>
          </a:lstStyle>
          <a:p>
            <a:pPr/>
            <a:r>
              <a:t>有符号整数映射到无符号整数，然后再使用 Varints 编码。</a:t>
            </a:r>
          </a:p>
        </p:txBody>
      </p:sp>
      <p:pic>
        <p:nvPicPr>
          <p:cNvPr id="182" name="图像" descr="图像"/>
          <p:cNvPicPr>
            <a:picLocks noChangeAspect="1"/>
          </p:cNvPicPr>
          <p:nvPr/>
        </p:nvPicPr>
        <p:blipFill>
          <a:blip r:embed="rId3">
            <a:extLst/>
          </a:blip>
          <a:stretch>
            <a:fillRect/>
          </a:stretch>
        </p:blipFill>
        <p:spPr>
          <a:xfrm>
            <a:off x="952500" y="5914953"/>
            <a:ext cx="11099800" cy="3391606"/>
          </a:xfrm>
          <a:prstGeom prst="rect">
            <a:avLst/>
          </a:prstGeom>
          <a:ln w="12700">
            <a:miter lim="400000"/>
          </a:ln>
        </p:spPr>
      </p:pic>
      <p:pic>
        <p:nvPicPr>
          <p:cNvPr id="183" name="图像" descr="图像"/>
          <p:cNvPicPr>
            <a:picLocks noChangeAspect="1"/>
          </p:cNvPicPr>
          <p:nvPr/>
        </p:nvPicPr>
        <p:blipFill>
          <a:blip r:embed="rId4">
            <a:extLst/>
          </a:blip>
          <a:stretch>
            <a:fillRect/>
          </a:stretch>
        </p:blipFill>
        <p:spPr>
          <a:xfrm>
            <a:off x="1156659" y="2157840"/>
            <a:ext cx="10691482" cy="2474587"/>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Packed 编码"/>
          <p:cNvSpPr txBox="1"/>
          <p:nvPr>
            <p:ph type="title"/>
          </p:nvPr>
        </p:nvSpPr>
        <p:spPr>
          <a:prstGeom prst="rect">
            <a:avLst/>
          </a:prstGeom>
        </p:spPr>
        <p:txBody>
          <a:bodyPr/>
          <a:lstStyle/>
          <a:p>
            <a:pPr/>
            <a:r>
              <a:t>Packed 编码</a:t>
            </a:r>
          </a:p>
        </p:txBody>
      </p:sp>
      <p:sp>
        <p:nvSpPr>
          <p:cNvPr id="188" name="repeated int32 d = 4 [packed=true];"/>
          <p:cNvSpPr txBox="1"/>
          <p:nvPr>
            <p:ph type="body" sz="quarter" idx="1"/>
          </p:nvPr>
        </p:nvSpPr>
        <p:spPr>
          <a:xfrm>
            <a:off x="952500" y="2590800"/>
            <a:ext cx="11099800" cy="1081373"/>
          </a:xfrm>
          <a:prstGeom prst="rect">
            <a:avLst/>
          </a:prstGeom>
        </p:spPr>
        <p:txBody>
          <a:bodyPr/>
          <a:lstStyle/>
          <a:p>
            <a:pPr marL="0" indent="0">
              <a:buSzTx/>
              <a:buNone/>
            </a:pPr>
            <a:r>
              <a:t>    repeated </a:t>
            </a:r>
            <a:r>
              <a:rPr>
                <a:solidFill>
                  <a:srgbClr val="CC99CD"/>
                </a:solidFill>
              </a:rPr>
              <a:t>int32</a:t>
            </a:r>
            <a:r>
              <a:t> d </a:t>
            </a:r>
            <a:r>
              <a:rPr>
                <a:solidFill>
                  <a:srgbClr val="67CDCC"/>
                </a:solidFill>
              </a:rPr>
              <a:t>=</a:t>
            </a:r>
            <a:r>
              <a:t> </a:t>
            </a:r>
            <a:r>
              <a:rPr>
                <a:solidFill>
                  <a:srgbClr val="F08D49"/>
                </a:solidFill>
              </a:rPr>
              <a:t>4</a:t>
            </a:r>
            <a:r>
              <a:t> [packed</a:t>
            </a:r>
            <a:r>
              <a:rPr>
                <a:solidFill>
                  <a:srgbClr val="67CDCC"/>
                </a:solidFill>
              </a:rPr>
              <a:t>=</a:t>
            </a:r>
            <a:r>
              <a:rPr>
                <a:solidFill>
                  <a:srgbClr val="F08D49"/>
                </a:solidFill>
              </a:rPr>
              <a:t>true</a:t>
            </a:r>
            <a:r>
              <a:t>];</a:t>
            </a:r>
          </a:p>
        </p:txBody>
      </p:sp>
      <p:sp>
        <p:nvSpPr>
          <p:cNvPr id="189" name="packed = true 主要使让 ProtoBuf 为我们把 repeated primitive 的编码结果打包，从而进一步压缩空间，进一步提高效率、速度。…"/>
          <p:cNvSpPr txBox="1"/>
          <p:nvPr/>
        </p:nvSpPr>
        <p:spPr>
          <a:xfrm>
            <a:off x="1263650" y="3745683"/>
            <a:ext cx="10477500" cy="54846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200"/>
              </a:spcBef>
              <a:defRPr b="0" sz="3200"/>
            </a:pPr>
            <a:r>
              <a:t>packed = true 主要使让 ProtoBuf 为我们把 repeated primitive 的编码结果打包，从而进一步压缩空间，进一步提高效率、速度。</a:t>
            </a:r>
          </a:p>
          <a:p>
            <a:pPr algn="l">
              <a:spcBef>
                <a:spcPts val="4200"/>
              </a:spcBef>
              <a:defRPr b="0" sz="3200"/>
            </a:pPr>
            <a:r>
              <a:rPr b="1"/>
              <a:t>Tag-Length-Value-Tag-Length-Value-Tag-Length-Value… </a:t>
            </a:r>
            <a:endParaRPr b="1"/>
          </a:p>
          <a:p>
            <a:pPr algn="l">
              <a:spcBef>
                <a:spcPts val="4200"/>
              </a:spcBef>
              <a:defRPr sz="3200"/>
            </a:pPr>
            <a:r>
              <a:t>到</a:t>
            </a:r>
          </a:p>
          <a:p>
            <a:pPr algn="l">
              <a:spcBef>
                <a:spcPts val="4200"/>
              </a:spcBef>
              <a:defRPr b="0" sz="3200"/>
            </a:pPr>
            <a:r>
              <a:t> </a:t>
            </a:r>
            <a:r>
              <a:rPr b="1"/>
              <a:t>Tag-Length-Value-Value-Value...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Protobuf 数据类型"/>
          <p:cNvSpPr txBox="1"/>
          <p:nvPr>
            <p:ph type="title"/>
          </p:nvPr>
        </p:nvSpPr>
        <p:spPr>
          <a:prstGeom prst="rect">
            <a:avLst/>
          </a:prstGeom>
        </p:spPr>
        <p:txBody>
          <a:bodyPr/>
          <a:lstStyle/>
          <a:p>
            <a:pPr/>
            <a:r>
              <a:t>Protobuf 数据类型</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属性类型"/>
          <p:cNvSpPr txBox="1"/>
          <p:nvPr>
            <p:ph type="title"/>
          </p:nvPr>
        </p:nvSpPr>
        <p:spPr>
          <a:prstGeom prst="rect">
            <a:avLst/>
          </a:prstGeom>
        </p:spPr>
        <p:txBody>
          <a:bodyPr/>
          <a:lstStyle/>
          <a:p>
            <a:pPr/>
            <a:r>
              <a:t>属性类型</a:t>
            </a:r>
          </a:p>
        </p:txBody>
      </p:sp>
      <p:sp>
        <p:nvSpPr>
          <p:cNvPr id="196" name="required: 格式良好的 message 必须包含该字段一次。…"/>
          <p:cNvSpPr txBox="1"/>
          <p:nvPr>
            <p:ph type="body" idx="1"/>
          </p:nvPr>
        </p:nvSpPr>
        <p:spPr>
          <a:prstGeom prst="rect">
            <a:avLst/>
          </a:prstGeom>
        </p:spPr>
        <p:txBody>
          <a:bodyPr/>
          <a:lstStyle/>
          <a:p>
            <a:pPr marL="0" indent="0">
              <a:buSzTx/>
              <a:buNone/>
            </a:pPr>
            <a:r>
              <a:rPr b="1"/>
              <a:t>required</a:t>
            </a:r>
            <a:r>
              <a:t>: 格式良好的 message 必须包含该字段一次。</a:t>
            </a:r>
          </a:p>
          <a:p>
            <a:pPr marL="0" indent="0">
              <a:buSzTx/>
              <a:buNone/>
            </a:pPr>
            <a:r>
              <a:rPr b="1"/>
              <a:t>optional</a:t>
            </a:r>
            <a:r>
              <a:t>: 格式良好的 message 可以包含该字段零次或一次（不超过一次）。</a:t>
            </a:r>
          </a:p>
          <a:p>
            <a:pPr marL="0" indent="0">
              <a:buSzTx/>
              <a:buNone/>
            </a:pPr>
            <a:r>
              <a:rPr b="1"/>
              <a:t>repeated</a:t>
            </a:r>
            <a:r>
              <a:t>: 该字段可以在格式良好的消息中重复任意多次（包括零）。其中重复值的顺序会被保留</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什么是 Protobuf?"/>
          <p:cNvSpPr txBox="1"/>
          <p:nvPr>
            <p:ph type="title"/>
          </p:nvPr>
        </p:nvSpPr>
        <p:spPr>
          <a:prstGeom prst="rect">
            <a:avLst/>
          </a:prstGeom>
        </p:spPr>
        <p:txBody>
          <a:bodyPr/>
          <a:lstStyle/>
          <a:p>
            <a:pPr/>
            <a:r>
              <a:t>什么是 Protobuf?</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嵌套类型"/>
          <p:cNvSpPr txBox="1"/>
          <p:nvPr>
            <p:ph type="title"/>
          </p:nvPr>
        </p:nvSpPr>
        <p:spPr>
          <a:prstGeom prst="rect">
            <a:avLst/>
          </a:prstGeom>
        </p:spPr>
        <p:txBody>
          <a:bodyPr/>
          <a:lstStyle/>
          <a:p>
            <a:pPr/>
            <a:r>
              <a:t>嵌套类型</a:t>
            </a:r>
          </a:p>
        </p:txBody>
      </p:sp>
      <p:sp>
        <p:nvSpPr>
          <p:cNvPr id="201" name="message Outer {                  // Level 0…"/>
          <p:cNvSpPr txBox="1"/>
          <p:nvPr>
            <p:ph type="body" idx="1"/>
          </p:nvPr>
        </p:nvSpPr>
        <p:spPr>
          <a:prstGeom prst="rect">
            <a:avLst/>
          </a:prstGeom>
        </p:spPr>
        <p:txBody>
          <a:bodyPr/>
          <a:lstStyle/>
          <a:p>
            <a:pPr marL="0" indent="0" defTabSz="315468">
              <a:spcBef>
                <a:spcPts val="1700"/>
              </a:spcBef>
              <a:buSzTx/>
              <a:buNone/>
              <a:defRPr sz="1512">
                <a:latin typeface="+mn-lt"/>
                <a:ea typeface="+mn-ea"/>
                <a:cs typeface="+mn-cs"/>
                <a:sym typeface="Helvetica Neue Medium"/>
              </a:defRPr>
            </a:pPr>
            <a:r>
              <a:t>message Outer {                  // Level 0</a:t>
            </a:r>
          </a:p>
          <a:p>
            <a:pPr lvl="7" marL="0" indent="0" defTabSz="315468">
              <a:spcBef>
                <a:spcPts val="1700"/>
              </a:spcBef>
              <a:buClrTx/>
              <a:buSzTx/>
              <a:buNone/>
              <a:defRPr sz="1512">
                <a:latin typeface="+mn-lt"/>
                <a:ea typeface="+mn-ea"/>
                <a:cs typeface="+mn-cs"/>
                <a:sym typeface="Helvetica Neue Medium"/>
              </a:defRPr>
            </a:pPr>
            <a:r>
              <a:t>  message MiddleAA {  // Level 1</a:t>
            </a:r>
          </a:p>
          <a:p>
            <a:pPr lvl="7" marL="0" indent="0" defTabSz="315468">
              <a:spcBef>
                <a:spcPts val="1700"/>
              </a:spcBef>
              <a:buClrTx/>
              <a:buSzTx/>
              <a:buNone/>
              <a:defRPr sz="1512">
                <a:latin typeface="+mn-lt"/>
                <a:ea typeface="+mn-ea"/>
                <a:cs typeface="+mn-cs"/>
                <a:sym typeface="Helvetica Neue Medium"/>
              </a:defRPr>
            </a:pPr>
            <a:r>
              <a:t>    message Inner {   // Level 2</a:t>
            </a:r>
          </a:p>
          <a:p>
            <a:pPr lvl="7" marL="0" indent="0" defTabSz="315468">
              <a:spcBef>
                <a:spcPts val="1700"/>
              </a:spcBef>
              <a:buClrTx/>
              <a:buSzTx/>
              <a:buNone/>
              <a:defRPr sz="1512">
                <a:latin typeface="+mn-lt"/>
                <a:ea typeface="+mn-ea"/>
                <a:cs typeface="+mn-cs"/>
                <a:sym typeface="Helvetica Neue Medium"/>
              </a:defRPr>
            </a:pPr>
            <a:r>
              <a:t>      required int64 ival = 1;</a:t>
            </a:r>
          </a:p>
          <a:p>
            <a:pPr lvl="7" marL="0" indent="0" defTabSz="315468">
              <a:spcBef>
                <a:spcPts val="1700"/>
              </a:spcBef>
              <a:buClrTx/>
              <a:buSzTx/>
              <a:buNone/>
              <a:defRPr sz="1512">
                <a:latin typeface="+mn-lt"/>
                <a:ea typeface="+mn-ea"/>
                <a:cs typeface="+mn-cs"/>
                <a:sym typeface="Helvetica Neue Medium"/>
              </a:defRPr>
            </a:pPr>
            <a:r>
              <a:t>      optional bool  booly = 2;</a:t>
            </a:r>
          </a:p>
          <a:p>
            <a:pPr lvl="7" marL="0" indent="0" defTabSz="315468">
              <a:spcBef>
                <a:spcPts val="1700"/>
              </a:spcBef>
              <a:buClrTx/>
              <a:buSzTx/>
              <a:buNone/>
              <a:defRPr sz="1512">
                <a:latin typeface="+mn-lt"/>
                <a:ea typeface="+mn-ea"/>
                <a:cs typeface="+mn-cs"/>
                <a:sym typeface="Helvetica Neue Medium"/>
              </a:defRPr>
            </a:pPr>
            <a:r>
              <a:t>    }</a:t>
            </a:r>
          </a:p>
          <a:p>
            <a:pPr marL="0" indent="0" defTabSz="315468">
              <a:spcBef>
                <a:spcPts val="2200"/>
              </a:spcBef>
              <a:buSzTx/>
              <a:buNone/>
              <a:defRPr sz="1728">
                <a:latin typeface="+mn-lt"/>
                <a:ea typeface="+mn-ea"/>
                <a:cs typeface="+mn-cs"/>
                <a:sym typeface="Helvetica Neue Medium"/>
              </a:defRPr>
            </a:pPr>
            <a:r>
              <a:t>  }</a:t>
            </a:r>
          </a:p>
          <a:p>
            <a:pPr marL="0" indent="0" defTabSz="315468">
              <a:spcBef>
                <a:spcPts val="1700"/>
              </a:spcBef>
              <a:buSzTx/>
              <a:buNone/>
              <a:defRPr sz="1512">
                <a:latin typeface="+mn-lt"/>
                <a:ea typeface="+mn-ea"/>
                <a:cs typeface="+mn-cs"/>
                <a:sym typeface="Helvetica Neue Medium"/>
              </a:defRPr>
            </a:pPr>
            <a:r>
              <a:t>  message MiddleBB {  // Level 1</a:t>
            </a:r>
          </a:p>
          <a:p>
            <a:pPr marL="0" indent="0" defTabSz="315468">
              <a:spcBef>
                <a:spcPts val="1700"/>
              </a:spcBef>
              <a:buSzTx/>
              <a:buNone/>
              <a:defRPr sz="1512">
                <a:latin typeface="+mn-lt"/>
                <a:ea typeface="+mn-ea"/>
                <a:cs typeface="+mn-cs"/>
                <a:sym typeface="Helvetica Neue Medium"/>
              </a:defRPr>
            </a:pPr>
            <a:r>
              <a:t>    message Inner {   // Level 2</a:t>
            </a:r>
          </a:p>
          <a:p>
            <a:pPr marL="0" indent="0" defTabSz="315468">
              <a:spcBef>
                <a:spcPts val="1700"/>
              </a:spcBef>
              <a:buSzTx/>
              <a:buNone/>
              <a:defRPr sz="1512">
                <a:latin typeface="+mn-lt"/>
                <a:ea typeface="+mn-ea"/>
                <a:cs typeface="+mn-cs"/>
                <a:sym typeface="Helvetica Neue Medium"/>
              </a:defRPr>
            </a:pPr>
            <a:r>
              <a:t>      required int32 ival = 1;</a:t>
            </a:r>
          </a:p>
          <a:p>
            <a:pPr marL="0" indent="0" defTabSz="315468">
              <a:spcBef>
                <a:spcPts val="1700"/>
              </a:spcBef>
              <a:buSzTx/>
              <a:buNone/>
              <a:defRPr sz="1512">
                <a:latin typeface="+mn-lt"/>
                <a:ea typeface="+mn-ea"/>
                <a:cs typeface="+mn-cs"/>
                <a:sym typeface="Helvetica Neue Medium"/>
              </a:defRPr>
            </a:pPr>
            <a:r>
              <a:t>      optional bool  booly = 2;</a:t>
            </a:r>
          </a:p>
          <a:p>
            <a:pPr marL="0" indent="0" defTabSz="315468">
              <a:spcBef>
                <a:spcPts val="1700"/>
              </a:spcBef>
              <a:buSzTx/>
              <a:buNone/>
              <a:defRPr sz="1512">
                <a:latin typeface="+mn-lt"/>
                <a:ea typeface="+mn-ea"/>
                <a:cs typeface="+mn-cs"/>
                <a:sym typeface="Helvetica Neue Medium"/>
              </a:defRPr>
            </a:pPr>
            <a:r>
              <a:t>    }</a:t>
            </a:r>
          </a:p>
          <a:p>
            <a:pPr marL="0" indent="0" defTabSz="315468">
              <a:spcBef>
                <a:spcPts val="1700"/>
              </a:spcBef>
              <a:buSzTx/>
              <a:buNone/>
              <a:defRPr sz="1512">
                <a:latin typeface="+mn-lt"/>
                <a:ea typeface="+mn-ea"/>
                <a:cs typeface="+mn-cs"/>
                <a:sym typeface="Helvetica Neue Medium"/>
              </a:defRPr>
            </a:pPr>
            <a:r>
              <a:t>  }</a:t>
            </a:r>
          </a:p>
          <a:p>
            <a:pPr marL="0" indent="0" defTabSz="315468">
              <a:spcBef>
                <a:spcPts val="1700"/>
              </a:spcBef>
              <a:buSzTx/>
              <a:buNone/>
              <a:defRPr sz="1512">
                <a:latin typeface="+mn-lt"/>
                <a:ea typeface="+mn-ea"/>
                <a:cs typeface="+mn-cs"/>
                <a:sym typeface="Helvetica Neue Medium"/>
              </a:defRPr>
            </a:pPr>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扩展"/>
          <p:cNvSpPr txBox="1"/>
          <p:nvPr>
            <p:ph type="title"/>
          </p:nvPr>
        </p:nvSpPr>
        <p:spPr>
          <a:prstGeom prst="rect">
            <a:avLst/>
          </a:prstGeom>
        </p:spPr>
        <p:txBody>
          <a:bodyPr/>
          <a:lstStyle/>
          <a:p>
            <a:pPr/>
            <a:r>
              <a:t>扩展</a:t>
            </a:r>
          </a:p>
        </p:txBody>
      </p:sp>
      <p:sp>
        <p:nvSpPr>
          <p:cNvPr id="204" name="message Foo {…"/>
          <p:cNvSpPr txBox="1"/>
          <p:nvPr>
            <p:ph type="body" idx="1"/>
          </p:nvPr>
        </p:nvSpPr>
        <p:spPr>
          <a:prstGeom prst="rect">
            <a:avLst/>
          </a:prstGeom>
        </p:spPr>
        <p:txBody>
          <a:bodyPr/>
          <a:lstStyle/>
          <a:p>
            <a:pPr marL="0" indent="0" defTabSz="467359">
              <a:spcBef>
                <a:spcPts val="3300"/>
              </a:spcBef>
              <a:buSzTx/>
              <a:buNone/>
              <a:defRPr sz="2560"/>
            </a:pPr>
            <a:r>
              <a:t>message Foo {</a:t>
            </a:r>
          </a:p>
          <a:p>
            <a:pPr marL="0" indent="0" defTabSz="467359">
              <a:spcBef>
                <a:spcPts val="3300"/>
              </a:spcBef>
              <a:buSzTx/>
              <a:buNone/>
              <a:defRPr sz="2560"/>
            </a:pPr>
            <a:r>
              <a:t>  // ...</a:t>
            </a:r>
          </a:p>
          <a:p>
            <a:pPr marL="0" indent="0" defTabSz="467359">
              <a:spcBef>
                <a:spcPts val="3300"/>
              </a:spcBef>
              <a:buSzTx/>
              <a:buNone/>
              <a:defRPr sz="2560"/>
            </a:pPr>
            <a:r>
              <a:t>  extensions 100 to 199;</a:t>
            </a:r>
          </a:p>
          <a:p>
            <a:pPr marL="0" indent="0" defTabSz="467359">
              <a:spcBef>
                <a:spcPts val="3300"/>
              </a:spcBef>
              <a:buSzTx/>
              <a:buNone/>
              <a:defRPr sz="2560"/>
            </a:pPr>
            <a:r>
              <a:t>}</a:t>
            </a:r>
          </a:p>
          <a:p>
            <a:pPr marL="0" indent="0" defTabSz="467359">
              <a:spcBef>
                <a:spcPts val="3300"/>
              </a:spcBef>
              <a:buSzTx/>
              <a:buNone/>
              <a:defRPr sz="2560"/>
            </a:pPr>
            <a:r>
              <a:t>extend Foo {</a:t>
            </a:r>
          </a:p>
          <a:p>
            <a:pPr marL="0" indent="0" defTabSz="467359">
              <a:spcBef>
                <a:spcPts val="3300"/>
              </a:spcBef>
              <a:buSzTx/>
              <a:buNone/>
              <a:defRPr sz="2560"/>
            </a:pPr>
            <a:r>
              <a:t>  optional int32 bar = 126;</a:t>
            </a:r>
          </a:p>
          <a:p>
            <a:pPr marL="0" indent="0" defTabSz="467359">
              <a:spcBef>
                <a:spcPts val="3300"/>
              </a:spcBef>
              <a:buSzTx/>
              <a:buNone/>
              <a:defRPr sz="2560"/>
            </a:pPr>
            <a:r>
              <a: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简单使用"/>
          <p:cNvSpPr txBox="1"/>
          <p:nvPr>
            <p:ph type="title"/>
          </p:nvPr>
        </p:nvSpPr>
        <p:spPr>
          <a:prstGeom prst="rect">
            <a:avLst/>
          </a:prstGeom>
        </p:spPr>
        <p:txBody>
          <a:bodyPr/>
          <a:lstStyle/>
          <a:p>
            <a:pPr/>
            <a:r>
              <a:t>简单使用</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proto 文件…"/>
          <p:cNvSpPr txBox="1"/>
          <p:nvPr>
            <p:ph type="body" idx="1"/>
          </p:nvPr>
        </p:nvSpPr>
        <p:spPr>
          <a:prstGeom prst="rect">
            <a:avLst/>
          </a:prstGeom>
        </p:spPr>
        <p:txBody>
          <a:bodyPr/>
          <a:lstStyle/>
          <a:p>
            <a:pPr marL="0" indent="0" defTabSz="350520">
              <a:spcBef>
                <a:spcPts val="2500"/>
              </a:spcBef>
              <a:buSzTx/>
              <a:buNone/>
              <a:defRPr sz="1920"/>
            </a:pPr>
            <a:r>
              <a:t> .proto 文件</a:t>
            </a:r>
          </a:p>
          <a:p>
            <a:pPr marL="0" indent="0" defTabSz="350520">
              <a:spcBef>
                <a:spcPts val="2500"/>
              </a:spcBef>
              <a:buSzTx/>
              <a:buNone/>
              <a:defRPr sz="1920"/>
            </a:pPr>
            <a:r>
              <a:t>message Example1 {</a:t>
            </a:r>
          </a:p>
          <a:p>
            <a:pPr marL="0" indent="0" defTabSz="350520">
              <a:spcBef>
                <a:spcPts val="2500"/>
              </a:spcBef>
              <a:buSzTx/>
              <a:buNone/>
              <a:defRPr sz="1920"/>
            </a:pPr>
            <a:r>
              <a:t>    optional string stringVal = 1;</a:t>
            </a:r>
          </a:p>
          <a:p>
            <a:pPr marL="0" indent="0" defTabSz="350520">
              <a:spcBef>
                <a:spcPts val="2500"/>
              </a:spcBef>
              <a:buSzTx/>
              <a:buNone/>
              <a:defRPr sz="1920"/>
            </a:pPr>
            <a:r>
              <a:t>    optional bytes bytesVal = 2;</a:t>
            </a:r>
          </a:p>
          <a:p>
            <a:pPr marL="0" indent="0" defTabSz="350520">
              <a:spcBef>
                <a:spcPts val="2500"/>
              </a:spcBef>
              <a:buSzTx/>
              <a:buNone/>
              <a:defRPr sz="1920"/>
            </a:pPr>
            <a:r>
              <a:t>    message EmbeddedMessage {</a:t>
            </a:r>
          </a:p>
          <a:p>
            <a:pPr marL="0" indent="0" defTabSz="350520">
              <a:spcBef>
                <a:spcPts val="2500"/>
              </a:spcBef>
              <a:buSzTx/>
              <a:buNone/>
              <a:defRPr sz="1920"/>
            </a:pPr>
            <a:r>
              <a:t>        int32 int32Val = 1;</a:t>
            </a:r>
          </a:p>
          <a:p>
            <a:pPr marL="0" indent="0" defTabSz="350520">
              <a:spcBef>
                <a:spcPts val="2500"/>
              </a:spcBef>
              <a:buSzTx/>
              <a:buNone/>
              <a:defRPr sz="1920"/>
            </a:pPr>
            <a:r>
              <a:t>        string stringVal = 2;</a:t>
            </a:r>
          </a:p>
          <a:p>
            <a:pPr marL="0" indent="0" defTabSz="350520">
              <a:spcBef>
                <a:spcPts val="2500"/>
              </a:spcBef>
              <a:buSzTx/>
              <a:buNone/>
              <a:defRPr sz="1920"/>
            </a:pPr>
            <a:r>
              <a:t>    }</a:t>
            </a:r>
          </a:p>
          <a:p>
            <a:pPr marL="0" indent="0" defTabSz="350520">
              <a:spcBef>
                <a:spcPts val="2500"/>
              </a:spcBef>
              <a:buSzTx/>
              <a:buNone/>
              <a:defRPr sz="1920"/>
            </a:pPr>
            <a:r>
              <a:t>    optional EmbeddedMessage embeddedExample1 = 3;</a:t>
            </a:r>
          </a:p>
          <a:p>
            <a:pPr marL="0" indent="0" defTabSz="350520">
              <a:spcBef>
                <a:spcPts val="2500"/>
              </a:spcBef>
              <a:buSzTx/>
              <a:buNone/>
              <a:defRPr sz="1920"/>
            </a:pPr>
            <a:r>
              <a:t>    repeated int32 repeatedInt32Val = 4;</a:t>
            </a:r>
          </a:p>
          <a:p>
            <a:pPr marL="0" indent="0" defTabSz="350520">
              <a:spcBef>
                <a:spcPts val="2500"/>
              </a:spcBef>
              <a:buSzTx/>
              <a:buNone/>
              <a:defRPr sz="1920"/>
            </a:pPr>
            <a:r>
              <a:t>    repeated string repeatedStringVal = 5;</a:t>
            </a:r>
          </a:p>
          <a:p>
            <a:pPr marL="0" indent="0" defTabSz="350520">
              <a:spcBef>
                <a:spcPts val="2500"/>
              </a:spcBef>
              <a:buSzTx/>
              <a:buNone/>
              <a:defRPr sz="1920"/>
            </a:pPr>
            <a:r>
              <a: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let person = Person.with { (person) in…"/>
          <p:cNvSpPr txBox="1"/>
          <p:nvPr>
            <p:ph type="body" idx="1"/>
          </p:nvPr>
        </p:nvSpPr>
        <p:spPr>
          <a:xfrm>
            <a:off x="136461" y="65372"/>
            <a:ext cx="12731878" cy="9622857"/>
          </a:xfrm>
          <a:prstGeom prst="rect">
            <a:avLst/>
          </a:prstGeom>
        </p:spPr>
        <p:txBody>
          <a:bodyPr/>
          <a:lstStyle/>
          <a:p>
            <a:pPr marL="0" indent="0" defTabSz="292100">
              <a:spcBef>
                <a:spcPts val="2100"/>
              </a:spcBef>
              <a:buSzTx/>
              <a:buNone/>
              <a:defRPr sz="2000"/>
            </a:pPr>
            <a:r>
              <a:t>    let person = Person.with { (person) in</a:t>
            </a:r>
          </a:p>
          <a:p>
            <a:pPr marL="0" indent="0" defTabSz="292100">
              <a:spcBef>
                <a:spcPts val="2100"/>
              </a:spcBef>
              <a:buSzTx/>
              <a:buNone/>
              <a:defRPr sz="2000"/>
            </a:pPr>
            <a:r>
              <a:t>        if let nameStr = nameTextfield.text {</a:t>
            </a:r>
          </a:p>
          <a:p>
            <a:pPr marL="0" indent="0" defTabSz="292100">
              <a:spcBef>
                <a:spcPts val="2100"/>
              </a:spcBef>
              <a:buSzTx/>
              <a:buNone/>
              <a:defRPr sz="2000"/>
            </a:pPr>
            <a:r>
              <a:t>            person.name = nameStr</a:t>
            </a:r>
          </a:p>
          <a:p>
            <a:pPr marL="0" indent="0" defTabSz="292100">
              <a:spcBef>
                <a:spcPts val="2100"/>
              </a:spcBef>
              <a:buSzTx/>
              <a:buNone/>
              <a:defRPr sz="2000"/>
            </a:pPr>
            <a:r>
              <a:t>        }</a:t>
            </a:r>
          </a:p>
          <a:p>
            <a:pPr marL="0" indent="0" defTabSz="292100">
              <a:spcBef>
                <a:spcPts val="2100"/>
              </a:spcBef>
              <a:buSzTx/>
              <a:buNone/>
              <a:defRPr sz="2000"/>
            </a:pPr>
            <a:r>
              <a:t>        if let age = Int32(ageTextfield.text ?? "") {</a:t>
            </a:r>
          </a:p>
          <a:p>
            <a:pPr marL="0" indent="0" defTabSz="292100">
              <a:spcBef>
                <a:spcPts val="2100"/>
              </a:spcBef>
              <a:buSzTx/>
              <a:buNone/>
              <a:defRPr sz="2000"/>
            </a:pPr>
            <a:r>
              <a:t>            person.age = age</a:t>
            </a:r>
          </a:p>
          <a:p>
            <a:pPr marL="0" indent="0" defTabSz="292100">
              <a:spcBef>
                <a:spcPts val="2100"/>
              </a:spcBef>
              <a:buSzTx/>
              <a:buNone/>
              <a:defRPr sz="2000"/>
            </a:pPr>
            <a:r>
              <a:t>        }</a:t>
            </a:r>
          </a:p>
          <a:p>
            <a:pPr marL="0" indent="0" defTabSz="292100">
              <a:spcBef>
                <a:spcPts val="2100"/>
              </a:spcBef>
              <a:buSzTx/>
              <a:buNone/>
              <a:defRPr sz="2000"/>
            </a:pPr>
            <a:r>
              <a:t>    }</a:t>
            </a:r>
          </a:p>
          <a:p>
            <a:pPr marL="0" indent="0" defTabSz="292100">
              <a:spcBef>
                <a:spcPts val="2100"/>
              </a:spcBef>
              <a:buSzTx/>
              <a:buNone/>
              <a:defRPr sz="2000"/>
            </a:pPr>
            <a:r>
              <a:t>    //序列化</a:t>
            </a:r>
          </a:p>
          <a:p>
            <a:pPr marL="0" indent="0" defTabSz="292100">
              <a:spcBef>
                <a:spcPts val="2100"/>
              </a:spcBef>
              <a:buSzTx/>
              <a:buNone/>
              <a:defRPr sz="2000"/>
            </a:pPr>
            <a:r>
              <a:t>    let binaryData = try! person.serializedData()</a:t>
            </a:r>
          </a:p>
          <a:p>
            <a:pPr marL="0" indent="0" defTabSz="292100">
              <a:spcBef>
                <a:spcPts val="2100"/>
              </a:spcBef>
              <a:buSzTx/>
              <a:buNone/>
              <a:defRPr sz="2000"/>
            </a:pPr>
            <a:r>
              <a:t>    //反序列化</a:t>
            </a:r>
          </a:p>
          <a:p>
            <a:pPr marL="0" indent="0" defTabSz="292100">
              <a:spcBef>
                <a:spcPts val="2100"/>
              </a:spcBef>
              <a:buSzTx/>
              <a:buNone/>
              <a:defRPr sz="2000"/>
            </a:pPr>
            <a:r>
              <a:t>    let decodePerson = try! Person(serializedData: binaryData)</a:t>
            </a:r>
          </a:p>
          <a:p>
            <a:pPr marL="0" indent="0" defTabSz="292100">
              <a:spcBef>
                <a:spcPts val="2100"/>
              </a:spcBef>
              <a:buSzTx/>
              <a:buNone/>
              <a:defRPr sz="2000"/>
            </a:pPr>
            <a:r>
              <a:t>    contentLabel.text = "姓名:\(decodePerson.name), 年龄:\(decodePerson.age)"</a:t>
            </a:r>
          </a:p>
          <a:p>
            <a:pPr marL="0" indent="0" defTabSz="292100">
              <a:spcBef>
                <a:spcPts val="2100"/>
              </a:spcBef>
              <a:buSzTx/>
              <a:buNone/>
              <a:defRPr sz="1600"/>
            </a:pPr>
            <a:r>
              <a:t>    // pbObj -&gt; jsonData</a:t>
            </a:r>
          </a:p>
          <a:p>
            <a:pPr marL="0" indent="0" defTabSz="292100">
              <a:spcBef>
                <a:spcPts val="2100"/>
              </a:spcBef>
              <a:buSzTx/>
              <a:buNone/>
              <a:defRPr sz="1600"/>
            </a:pPr>
            <a:r>
              <a:t>    let jsonData = try! person.jsonUTF8Data()</a:t>
            </a:r>
          </a:p>
          <a:p>
            <a:pPr marL="0" indent="0" defTabSz="292100">
              <a:spcBef>
                <a:spcPts val="2100"/>
              </a:spcBef>
              <a:buSzTx/>
              <a:buNone/>
              <a:defRPr sz="1600"/>
            </a:pPr>
            <a:r>
              <a:t>    //pbobj -&gt; jsonStr</a:t>
            </a:r>
          </a:p>
          <a:p>
            <a:pPr marL="0" indent="0" defTabSz="292100">
              <a:spcBef>
                <a:spcPts val="2100"/>
              </a:spcBef>
              <a:buSzTx/>
              <a:buNone/>
              <a:defRPr sz="1600"/>
            </a:pPr>
            <a:r>
              <a:t>    let jsonStr = try! person.jsonString()</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缺点和不足"/>
          <p:cNvSpPr txBox="1"/>
          <p:nvPr>
            <p:ph type="title"/>
          </p:nvPr>
        </p:nvSpPr>
        <p:spPr>
          <a:prstGeom prst="rect">
            <a:avLst/>
          </a:prstGeom>
        </p:spPr>
        <p:txBody>
          <a:bodyPr/>
          <a:lstStyle/>
          <a:p>
            <a:pPr/>
            <a:r>
              <a:t>缺点和不足</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Thanks！"/>
          <p:cNvSpPr txBox="1"/>
          <p:nvPr>
            <p:ph type="title"/>
          </p:nvPr>
        </p:nvSpPr>
        <p:spPr>
          <a:prstGeom prst="rect">
            <a:avLst/>
          </a:prstGeom>
        </p:spPr>
        <p:txBody>
          <a:bodyPr/>
          <a:lstStyle/>
          <a:p>
            <a:pPr/>
            <a:r>
              <a:t>Thanks！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序列化"/>
          <p:cNvSpPr txBox="1"/>
          <p:nvPr>
            <p:ph type="title"/>
          </p:nvPr>
        </p:nvSpPr>
        <p:spPr>
          <a:prstGeom prst="rect">
            <a:avLst/>
          </a:prstGeom>
        </p:spPr>
        <p:txBody>
          <a:bodyPr/>
          <a:lstStyle/>
          <a:p>
            <a:pPr/>
            <a:r>
              <a:t>序列化</a:t>
            </a:r>
          </a:p>
        </p:txBody>
      </p:sp>
      <p:sp>
        <p:nvSpPr>
          <p:cNvPr id="125" name="正文"/>
          <p:cNvSpPr txBox="1"/>
          <p:nvPr>
            <p:ph type="body" idx="1"/>
          </p:nvPr>
        </p:nvSpPr>
        <p:spPr>
          <a:xfrm>
            <a:off x="952500" y="2489200"/>
            <a:ext cx="11099800" cy="6286500"/>
          </a:xfrm>
          <a:prstGeom prst="rect">
            <a:avLst/>
          </a:prstGeom>
        </p:spPr>
        <p:txBody>
          <a:bodyPr/>
          <a:lstStyle/>
          <a:p>
            <a:pPr/>
          </a:p>
        </p:txBody>
      </p:sp>
      <p:pic>
        <p:nvPicPr>
          <p:cNvPr id="126" name="图像" descr="图像"/>
          <p:cNvPicPr>
            <a:picLocks noChangeAspect="1"/>
          </p:cNvPicPr>
          <p:nvPr/>
        </p:nvPicPr>
        <p:blipFill>
          <a:blip r:embed="rId3">
            <a:extLst/>
          </a:blip>
          <a:stretch>
            <a:fillRect/>
          </a:stretch>
        </p:blipFill>
        <p:spPr>
          <a:xfrm>
            <a:off x="952500" y="2489200"/>
            <a:ext cx="9144000" cy="12192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Protocol buffers （简称 Protobuf）是一种语言无关、平台无关、可扩展的序列化结构数据的方法，它可用于（数据）通信协议、数据存储等。…"/>
          <p:cNvSpPr txBox="1"/>
          <p:nvPr>
            <p:ph type="body" idx="1"/>
          </p:nvPr>
        </p:nvSpPr>
        <p:spPr>
          <a:prstGeom prst="rect">
            <a:avLst/>
          </a:prstGeom>
        </p:spPr>
        <p:txBody>
          <a:bodyPr/>
          <a:lstStyle/>
          <a:p>
            <a:pPr marL="0" indent="0" defTabSz="457200">
              <a:lnSpc>
                <a:spcPts val="4600"/>
              </a:lnSpc>
              <a:spcBef>
                <a:spcPts val="1200"/>
              </a:spcBef>
              <a:buSzTx/>
              <a:buNone/>
              <a:defRPr sz="2700">
                <a:latin typeface="PingFang SC Regular"/>
                <a:ea typeface="PingFang SC Regular"/>
                <a:cs typeface="PingFang SC Regular"/>
                <a:sym typeface="PingFang SC Regular"/>
              </a:defRPr>
            </a:pPr>
            <a:r>
              <a:t>Protocol buffers （简称 Protobuf）是一种语言无关、平台无关、可扩展的序列化结构数据的方法，它可用于（数据）通信协议、数据存储等。</a:t>
            </a:r>
          </a:p>
          <a:p>
            <a:pPr marL="0" indent="0" defTabSz="457200">
              <a:lnSpc>
                <a:spcPts val="4600"/>
              </a:lnSpc>
              <a:spcBef>
                <a:spcPts val="1200"/>
              </a:spcBef>
              <a:buSzTx/>
              <a:buNone/>
              <a:defRPr sz="2700">
                <a:latin typeface="PingFang SC Regular"/>
                <a:ea typeface="PingFang SC Regular"/>
                <a:cs typeface="PingFang SC Regular"/>
                <a:sym typeface="PingFang SC Regular"/>
              </a:defRPr>
            </a:pPr>
          </a:p>
          <a:p>
            <a:pPr marL="0" indent="0" defTabSz="457200">
              <a:lnSpc>
                <a:spcPts val="4600"/>
              </a:lnSpc>
              <a:spcBef>
                <a:spcPts val="1200"/>
              </a:spcBef>
              <a:buSzTx/>
              <a:buNone/>
              <a:defRPr sz="2700">
                <a:latin typeface="PingFang SC Regular"/>
                <a:ea typeface="PingFang SC Regular"/>
                <a:cs typeface="PingFang SC Regular"/>
                <a:sym typeface="PingFang SC Regular"/>
              </a:defRPr>
            </a:pPr>
            <a:r>
              <a:t>Protocol Buffers 是一种灵活，高效，自动化机制的结构 </a:t>
            </a:r>
            <a:r>
              <a:rPr>
                <a:solidFill>
                  <a:schemeClr val="accent5"/>
                </a:solidFill>
              </a:rPr>
              <a:t>数据序列化方法</a:t>
            </a:r>
            <a:r>
              <a:t>－可类比 XML，但是比 XML 更小（3 ~ 10倍）、更快（20 ~ 100倍）、更为简单。</a:t>
            </a:r>
          </a:p>
          <a:p>
            <a:pPr marL="0" indent="0" defTabSz="457200">
              <a:lnSpc>
                <a:spcPts val="4600"/>
              </a:lnSpc>
              <a:spcBef>
                <a:spcPts val="1200"/>
              </a:spcBef>
              <a:buSzTx/>
              <a:buNone/>
              <a:defRPr sz="2700">
                <a:latin typeface="PingFang SC Regular"/>
                <a:ea typeface="PingFang SC Regular"/>
                <a:cs typeface="PingFang SC Regular"/>
                <a:sym typeface="PingFang SC Regular"/>
              </a:defRPr>
            </a:pPr>
          </a:p>
          <a:p>
            <a:pPr marL="0" indent="0" defTabSz="457200">
              <a:lnSpc>
                <a:spcPts val="4600"/>
              </a:lnSpc>
              <a:spcBef>
                <a:spcPts val="1200"/>
              </a:spcBef>
              <a:buSzTx/>
              <a:buNone/>
              <a:defRPr sz="2700">
                <a:latin typeface="PingFang SC Regular"/>
                <a:ea typeface="PingFang SC Regular"/>
                <a:cs typeface="PingFang SC Regular"/>
                <a:sym typeface="PingFang SC Regular"/>
              </a:defRPr>
            </a:pPr>
            <a:r>
              <a:t>你可以定义数据的结构，然后使用特殊生成的源代码，轻松的在各种数据流中使用各种语言进行编写和读取结构数据。你甚至可以更新数据结构，而不破坏由旧数据结构编译的已部署程序。</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4" name="图像" descr="图像"/>
          <p:cNvPicPr>
            <a:picLocks noChangeAspect="1"/>
          </p:cNvPicPr>
          <p:nvPr/>
        </p:nvPicPr>
        <p:blipFill>
          <a:blip r:embed="rId3">
            <a:extLst/>
          </a:blip>
          <a:stretch>
            <a:fillRect/>
          </a:stretch>
        </p:blipFill>
        <p:spPr>
          <a:xfrm>
            <a:off x="2895600" y="1651000"/>
            <a:ext cx="7213600" cy="64516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8" name="图像" descr="图像"/>
          <p:cNvPicPr>
            <a:picLocks noChangeAspect="1"/>
          </p:cNvPicPr>
          <p:nvPr/>
        </p:nvPicPr>
        <p:blipFill>
          <a:blip r:embed="rId3">
            <a:extLst/>
          </a:blip>
          <a:stretch>
            <a:fillRect/>
          </a:stretch>
        </p:blipFill>
        <p:spPr>
          <a:xfrm>
            <a:off x="3136900" y="2565400"/>
            <a:ext cx="6731000" cy="462280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2" name="图像" descr="图像"/>
          <p:cNvPicPr>
            <a:picLocks noChangeAspect="1"/>
          </p:cNvPicPr>
          <p:nvPr/>
        </p:nvPicPr>
        <p:blipFill>
          <a:blip r:embed="rId3">
            <a:extLst/>
          </a:blip>
          <a:stretch>
            <a:fillRect/>
          </a:stretch>
        </p:blipFill>
        <p:spPr>
          <a:xfrm>
            <a:off x="2965450" y="3657600"/>
            <a:ext cx="7073900" cy="24384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Why Protobuf?"/>
          <p:cNvSpPr txBox="1"/>
          <p:nvPr>
            <p:ph type="title"/>
          </p:nvPr>
        </p:nvSpPr>
        <p:spPr>
          <a:prstGeom prst="rect">
            <a:avLst/>
          </a:prstGeom>
        </p:spPr>
        <p:txBody>
          <a:bodyPr/>
          <a:lstStyle/>
          <a:p>
            <a:pPr/>
            <a:r>
              <a:t>Why Protobuf?</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优势"/>
          <p:cNvSpPr txBox="1"/>
          <p:nvPr>
            <p:ph type="title"/>
          </p:nvPr>
        </p:nvSpPr>
        <p:spPr>
          <a:prstGeom prst="rect">
            <a:avLst/>
          </a:prstGeom>
        </p:spPr>
        <p:txBody>
          <a:bodyPr/>
          <a:lstStyle/>
          <a:p>
            <a:pPr/>
            <a:r>
              <a:t>优势</a:t>
            </a:r>
          </a:p>
        </p:txBody>
      </p:sp>
      <p:sp>
        <p:nvSpPr>
          <p:cNvPr id="149" name="体积…"/>
          <p:cNvSpPr txBox="1"/>
          <p:nvPr>
            <p:ph type="body" idx="1"/>
          </p:nvPr>
        </p:nvSpPr>
        <p:spPr>
          <a:prstGeom prst="rect">
            <a:avLst/>
          </a:prstGeom>
        </p:spPr>
        <p:txBody>
          <a:bodyPr/>
          <a:lstStyle/>
          <a:p>
            <a:pPr/>
            <a:r>
              <a:t>体积</a:t>
            </a:r>
          </a:p>
          <a:p>
            <a:pPr/>
            <a:r>
              <a:t>速度</a:t>
            </a:r>
          </a:p>
          <a:p>
            <a:pPr/>
            <a:r>
              <a:t>简易度</a:t>
            </a:r>
          </a:p>
          <a:p>
            <a:pPr/>
            <a:r>
              <a:t>兼容性</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