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90" r:id="rId2"/>
    <p:sldId id="284" r:id="rId3"/>
    <p:sldId id="309" r:id="rId4"/>
    <p:sldId id="306" r:id="rId5"/>
    <p:sldId id="308" r:id="rId6"/>
    <p:sldId id="304" r:id="rId7"/>
    <p:sldId id="307" r:id="rId8"/>
    <p:sldId id="301" r:id="rId9"/>
    <p:sldId id="311" r:id="rId10"/>
    <p:sldId id="310" r:id="rId11"/>
    <p:sldId id="312" r:id="rId12"/>
  </p:sldIdLst>
  <p:sldSz cx="9144000" cy="6858000" type="screen4x3"/>
  <p:notesSz cx="6858000" cy="9144000"/>
  <p:defaultTextStyle>
    <a:defPPr>
      <a:defRPr lang="en-US"/>
    </a:defPPr>
    <a:lvl1pPr marL="0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4571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75C6"/>
    <a:srgbClr val="09B700"/>
    <a:srgbClr val="39D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39" autoAdjust="0"/>
  </p:normalViewPr>
  <p:slideViewPr>
    <p:cSldViewPr snapToGrid="0" snapToObjects="1">
      <p:cViewPr>
        <p:scale>
          <a:sx n="110" d="100"/>
          <a:sy n="110" d="100"/>
        </p:scale>
        <p:origin x="-752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0C013-9307-D242-867A-494F09F1A65C}" type="datetimeFigureOut">
              <a:rPr lang="en-US" smtClean="0"/>
              <a:t>4/1/14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4B549-484C-084F-81AD-794E8D12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4571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2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4B549-484C-084F-81AD-794E8D128C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64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4B549-484C-084F-81AD-794E8D128C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  <a:ea typeface="ＭＳ Ｐゴシック" pitchFamily="-112" charset="-128"/>
            </a:endParaRPr>
          </a:p>
        </p:txBody>
      </p:sp>
      <p:pic>
        <p:nvPicPr>
          <p:cNvPr id="5" name="Picture 7" descr="UW.Signature_lef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30189"/>
            <a:ext cx="3578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986FEEC-E15B-A749-8C9C-925284EAA22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4/1/14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1603B85-BCC9-4FB6-964E-71265CDA913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8EF77-7307-F343-B03F-BBEB4C3A9D0C}" type="datetime1">
              <a:rPr lang="en-US" smtClean="0"/>
              <a:pPr>
                <a:defRPr/>
              </a:pPr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A3EE0-2423-42D8-B61C-A9BF1475A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326AB-361F-1C4D-8439-86BE04256228}" type="datetime1">
              <a:rPr lang="en-US" smtClean="0"/>
              <a:pPr>
                <a:defRPr/>
              </a:pPr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A94F6-FA65-42CC-BECC-8BD3F9E36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3B185A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Calibri"/>
              <a:ea typeface="ＭＳ Ｐゴシック" pitchFamily="-112" charset="-128"/>
            </a:endParaRPr>
          </a:p>
        </p:txBody>
      </p:sp>
      <p:pic>
        <p:nvPicPr>
          <p:cNvPr id="5" name="Picture 7" descr="UW.Signature_lef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30189"/>
            <a:ext cx="3578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7A9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Calibri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7450C-4066-8B40-88A5-9E94820ABDB3}" type="datetime1">
              <a:rPr lang="en-US" smtClean="0"/>
              <a:pPr>
                <a:defRPr/>
              </a:pPr>
              <a:t>4/1/14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D69F3-7CFF-4172-9761-E468578C4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89B83-8F51-CB48-B6DA-C69824AD7430}" type="datetime1">
              <a:rPr lang="en-US" smtClean="0"/>
              <a:pPr>
                <a:defRPr/>
              </a:pPr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3E7F-2C73-403C-A904-4D2BB747F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36B01-A950-9847-9E2C-FD1D07983F38}" type="datetime1">
              <a:rPr lang="en-US" smtClean="0"/>
              <a:pPr>
                <a:defRPr/>
              </a:pPr>
              <a:t>4/1/14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CB32F-D4B4-4B74-9DEE-397D1F2DA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7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40188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76399"/>
            <a:ext cx="4041775" cy="498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2A72-162A-1F4C-A654-A1799680A2F1}" type="datetime1">
              <a:rPr lang="en-US" smtClean="0"/>
              <a:pPr>
                <a:defRPr/>
              </a:pPr>
              <a:t>4/1/14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37705-AFE7-4A08-9F30-474006718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93422-FFEE-AF4B-B560-806B33FD19F1}" type="datetime1">
              <a:rPr lang="en-US" smtClean="0"/>
              <a:pPr>
                <a:defRPr/>
              </a:pPr>
              <a:t>4/1/14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7109F-9200-4E12-B467-C422A2C2E3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9564A-FC10-FA4E-8E75-335AD9A8BBE4}" type="datetime1">
              <a:rPr lang="en-US" smtClean="0"/>
              <a:pPr>
                <a:defRPr/>
              </a:pPr>
              <a:t>4/1/14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DAA66-486A-47F1-AB6B-2CF46D51D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1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B4298-35C2-AA4A-B31D-DC58A6575136}" type="datetime1">
              <a:rPr lang="en-US" smtClean="0"/>
              <a:pPr>
                <a:defRPr/>
              </a:pPr>
              <a:t>4/1/14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658B4-BD57-4FC2-9C1A-C040E9EA5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2000"/>
            <a:ext cx="54864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D72E1-6BF5-034D-9ECE-1D8F2144FBF6}" type="datetime1">
              <a:rPr lang="en-US" smtClean="0"/>
              <a:pPr>
                <a:defRPr/>
              </a:pPr>
              <a:t>4/1/14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613BD-F793-4F76-B893-E21E30E48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8BB537-F050-104B-87A7-E53685A1FAF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4/1/14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B4410D-178C-4124-A544-9434889338F7}" type="slidenum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38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hf hdr="0" ftr="0" dt="0"/>
  <p:txStyles>
    <p:titleStyle>
      <a:lvl1pPr algn="ctr" defTabSz="457159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charset="0"/>
        </a:defRPr>
      </a:lvl1pPr>
      <a:lvl2pPr algn="ctr" defTabSz="45715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charset="0"/>
        </a:defRPr>
      </a:lvl2pPr>
      <a:lvl3pPr algn="ctr" defTabSz="45715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charset="0"/>
        </a:defRPr>
      </a:lvl3pPr>
      <a:lvl4pPr algn="ctr" defTabSz="45715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charset="0"/>
        </a:defRPr>
      </a:lvl4pPr>
      <a:lvl5pPr algn="ctr" defTabSz="45715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charset="0"/>
        </a:defRPr>
      </a:lvl5pPr>
      <a:lvl6pPr marL="457159" algn="ctr" defTabSz="45715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</a:defRPr>
      </a:lvl6pPr>
      <a:lvl7pPr marL="914318" algn="ctr" defTabSz="45715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</a:defRPr>
      </a:lvl7pPr>
      <a:lvl8pPr marL="1371477" algn="ctr" defTabSz="45715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</a:defRPr>
      </a:lvl8pPr>
      <a:lvl9pPr marL="1828637" algn="ctr" defTabSz="45715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</a:defRPr>
      </a:lvl9pPr>
    </p:titleStyle>
    <p:bodyStyle>
      <a:lvl1pPr marL="342870" indent="-342870" algn="l" defTabSz="45715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charset="0"/>
        </a:defRPr>
      </a:lvl1pPr>
      <a:lvl2pPr marL="742883" indent="-285724" algn="l" defTabSz="45715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2898" indent="-228580" algn="l" defTabSz="45715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057" indent="-228580" algn="l" defTabSz="45715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217" indent="-228580" algn="l" defTabSz="45715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376" indent="-228580" algn="l" defTabSz="4571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4571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4571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4571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nifesto.softwarecraftsmanship.org/" TargetMode="External"/><Relationship Id="rId3" Type="http://schemas.openxmlformats.org/officeDocument/2006/relationships/hyperlink" Target="http://programming-motherfuck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191352"/>
            <a:ext cx="9144000" cy="3666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ß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05503"/>
            <a:ext cx="9144000" cy="1470025"/>
          </a:xfrm>
        </p:spPr>
        <p:txBody>
          <a:bodyPr/>
          <a:lstStyle/>
          <a:p>
            <a:r>
              <a:rPr lang="en-US" sz="6000" dirty="0"/>
              <a:t>Data Science Incubator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02" y="4045715"/>
            <a:ext cx="2475443" cy="1900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613" y="4045715"/>
            <a:ext cx="2520933" cy="19001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7" y="4080350"/>
            <a:ext cx="1779738" cy="179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26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/>
              <a:t>Redux: 1-page Project Charters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Vision (Why)</a:t>
            </a:r>
          </a:p>
          <a:p>
            <a:r>
              <a:rPr lang="en-US"/>
              <a:t>Objectives (What)</a:t>
            </a:r>
          </a:p>
          <a:p>
            <a:r>
              <a:rPr lang="en-US"/>
              <a:t>Success Criteria</a:t>
            </a:r>
          </a:p>
          <a:p>
            <a:r>
              <a:rPr lang="en-US"/>
              <a:t>Deliverable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D69F3-7CFF-4172-9761-E468578C4B6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6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Goals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Get Github accounts</a:t>
            </a:r>
          </a:p>
          <a:p>
            <a:r>
              <a:rPr lang="en-US"/>
              <a:t>Create and/or share access to repositories </a:t>
            </a:r>
          </a:p>
          <a:p>
            <a:r>
              <a:rPr lang="en-US"/>
              <a:t>Access to other resources</a:t>
            </a:r>
          </a:p>
          <a:p>
            <a:r>
              <a:rPr lang="en-US"/>
              <a:t>Charters as wiki pages on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D69F3-7CFF-4172-9761-E468578C4B6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00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7503"/>
            <a:ext cx="8432404" cy="4297363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</a:rPr>
              <a:t>Context</a:t>
            </a:r>
          </a:p>
          <a:p>
            <a:r>
              <a:rPr lang="en-US" sz="2400">
                <a:solidFill>
                  <a:srgbClr val="000000"/>
                </a:solidFill>
              </a:rPr>
              <a:t>Introductions</a:t>
            </a:r>
          </a:p>
          <a:p>
            <a:r>
              <a:rPr lang="en-US" sz="2400">
                <a:solidFill>
                  <a:srgbClr val="000000"/>
                </a:solidFill>
              </a:rPr>
              <a:t>Logistics</a:t>
            </a:r>
          </a:p>
          <a:p>
            <a:r>
              <a:rPr lang="en-US" sz="2400">
                <a:solidFill>
                  <a:srgbClr val="000000"/>
                </a:solidFill>
              </a:rPr>
              <a:t>Schedule</a:t>
            </a:r>
          </a:p>
          <a:p>
            <a:r>
              <a:rPr lang="en-US" sz="2400">
                <a:solidFill>
                  <a:srgbClr val="000000"/>
                </a:solidFill>
              </a:rPr>
              <a:t>Project Charters</a:t>
            </a:r>
          </a:p>
          <a:p>
            <a:r>
              <a:rPr lang="en-US" sz="2400">
                <a:solidFill>
                  <a:srgbClr val="000000"/>
                </a:solidFill>
              </a:rPr>
              <a:t>Setup</a:t>
            </a:r>
          </a:p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D69F3-7CFF-4172-9761-E468578C4B6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/>
              <a:t>This is an experiment!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936345" cy="4297363"/>
          </a:xfrm>
        </p:spPr>
        <p:txBody>
          <a:bodyPr/>
          <a:lstStyle/>
          <a:p>
            <a:r>
              <a:rPr lang="en-US" sz="2400"/>
              <a:t>Our goals </a:t>
            </a:r>
          </a:p>
          <a:p>
            <a:pPr lvl="1"/>
            <a:r>
              <a:rPr lang="en-US" sz="2000"/>
              <a:t>Help advance new directions in data-intensive science</a:t>
            </a:r>
          </a:p>
          <a:p>
            <a:pPr lvl="1"/>
            <a:r>
              <a:rPr lang="en-US" sz="2000"/>
              <a:t>Reinforce and expand the eScience collaboration network</a:t>
            </a:r>
          </a:p>
          <a:p>
            <a:pPr lvl="1"/>
            <a:r>
              <a:rPr lang="en-US" sz="2000"/>
              <a:t>Gather requirements for new tools and infrasructure</a:t>
            </a:r>
          </a:p>
          <a:p>
            <a:pPr lvl="1"/>
            <a:r>
              <a:rPr lang="en-US" sz="2000"/>
              <a:t>Collect and publish success stories</a:t>
            </a:r>
          </a:p>
          <a:p>
            <a:r>
              <a:rPr lang="en-US" sz="2400"/>
              <a:t>A strategy</a:t>
            </a:r>
          </a:p>
          <a:p>
            <a:pPr lvl="1"/>
            <a:r>
              <a:rPr lang="en-US" sz="2000"/>
              <a:t>Increase casual technical interaction – optimize for attention span</a:t>
            </a:r>
          </a:p>
          <a:p>
            <a:pPr lvl="1"/>
            <a:r>
              <a:rPr lang="en-US" sz="2000"/>
              <a:t>Improve access to mutual expertise</a:t>
            </a:r>
          </a:p>
          <a:p>
            <a:pPr lvl="1"/>
            <a:r>
              <a:rPr lang="en-US" sz="2000"/>
              <a:t>Focus on short time scales and “small bets”</a:t>
            </a:r>
          </a:p>
          <a:p>
            <a:pPr lvl="1"/>
            <a:r>
              <a:rPr lang="en-US" sz="2000"/>
              <a:t>Borrow ideas from commercial software dev</a:t>
            </a:r>
          </a:p>
          <a:p>
            <a:r>
              <a:rPr lang="en-US" sz="2400"/>
              <a:t>“We’re making this up!”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75" y="219365"/>
            <a:ext cx="3278910" cy="19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Introductions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0199" y="1828800"/>
            <a:ext cx="8536709" cy="4297363"/>
          </a:xfrm>
        </p:spPr>
        <p:txBody>
          <a:bodyPr/>
          <a:lstStyle/>
          <a:p>
            <a:r>
              <a:rPr lang="en-US" sz="1800" b="1"/>
              <a:t>Automated Detection and Analysis of Repeating Earthquakes </a:t>
            </a:r>
            <a:endParaRPr lang="en-US" sz="1800"/>
          </a:p>
          <a:p>
            <a:pPr marL="346075" indent="0">
              <a:buNone/>
            </a:pPr>
            <a:r>
              <a:rPr lang="en-US" sz="1800" i="1" u="sng"/>
              <a:t>Alicia Hotovec-Ellis</a:t>
            </a:r>
            <a:r>
              <a:rPr lang="en-US" sz="1800" i="1"/>
              <a:t>, Kate Allstadt, Jon Connolly, and John Vidale</a:t>
            </a:r>
            <a:endParaRPr lang="en-US" sz="1800" b="1"/>
          </a:p>
          <a:p>
            <a:r>
              <a:rPr lang="en-US" sz="1800" b="1"/>
              <a:t>Using social media data to identify geographic clustering of anti-vaccination sentiments</a:t>
            </a:r>
          </a:p>
          <a:p>
            <a:pPr marL="346075" indent="0">
              <a:buNone/>
            </a:pPr>
            <a:r>
              <a:rPr lang="en-US" sz="1800" i="1" u="sng"/>
              <a:t>Benjamin Brooks</a:t>
            </a:r>
            <a:r>
              <a:rPr lang="en-US" sz="1800" i="1"/>
              <a:t>, Abraham Flaxman </a:t>
            </a:r>
            <a:endParaRPr lang="en-US" sz="1800" b="1"/>
          </a:p>
          <a:p>
            <a:r>
              <a:rPr lang="en-US" sz="1800" b="1"/>
              <a:t>Analysis of Kenya’s Routine Health Information System data </a:t>
            </a:r>
            <a:endParaRPr lang="en-US" sz="1800" b="1" i="1" u="sng"/>
          </a:p>
          <a:p>
            <a:pPr marL="346075" indent="0">
              <a:buNone/>
              <a:tabLst>
                <a:tab pos="346075" algn="l"/>
              </a:tabLst>
            </a:pPr>
            <a:r>
              <a:rPr lang="en-US" sz="1800" i="1" u="sng"/>
              <a:t>Grégoire Lurton</a:t>
            </a:r>
            <a:r>
              <a:rPr lang="en-US" sz="1800" i="1"/>
              <a:t>, Abraham Flaxman, Assistant Professor, Emmanuela Gakidou, Kelsey Moore, Benjamin Brooks </a:t>
            </a:r>
            <a:endParaRPr lang="en-US" sz="1800" b="1"/>
          </a:p>
          <a:p>
            <a:r>
              <a:rPr lang="en-US" sz="1800" b="1"/>
              <a:t>Efficient Computation on Large Spatiotemporal Network Data </a:t>
            </a:r>
          </a:p>
          <a:p>
            <a:pPr marL="346075" indent="0">
              <a:buNone/>
            </a:pPr>
            <a:r>
              <a:rPr lang="en-US" sz="1800" i="1" u="sng"/>
              <a:t>Ian Kelley </a:t>
            </a:r>
            <a:endParaRPr lang="en-US" sz="1800" b="1"/>
          </a:p>
          <a:p>
            <a:r>
              <a:rPr lang="en-US" sz="1800" b="1"/>
              <a:t>Scalable Manifold Learning for Large Astronomical Survey Data </a:t>
            </a:r>
          </a:p>
          <a:p>
            <a:pPr marL="346075" indent="0">
              <a:buNone/>
            </a:pPr>
            <a:r>
              <a:rPr lang="en-US" sz="1800" i="1" u="sng"/>
              <a:t>Marina Meilă</a:t>
            </a:r>
          </a:p>
          <a:p>
            <a:r>
              <a:rPr lang="en-US" sz="1800" b="1"/>
              <a:t>ASPASIA: Adult Service Providers and Some Incidental Addenda</a:t>
            </a:r>
            <a:r>
              <a:rPr lang="en-US" sz="1800"/>
              <a:t> </a:t>
            </a:r>
          </a:p>
          <a:p>
            <a:pPr marL="346075" indent="0">
              <a:buNone/>
            </a:pPr>
            <a:r>
              <a:rPr lang="en-US" sz="1800" i="1" u="sng"/>
              <a:t>Sam Henly</a:t>
            </a:r>
          </a:p>
          <a:p>
            <a:endParaRPr lang="en-US" sz="1800"/>
          </a:p>
          <a:p>
            <a:pPr marL="0" indent="0">
              <a:buNone/>
            </a:pPr>
            <a:endParaRPr lang="en-US" sz="1800" i="1" u="sng"/>
          </a:p>
          <a:p>
            <a:pPr marL="0" indent="0">
              <a:buNone/>
            </a:pPr>
            <a:endParaRPr lang="en-US" sz="1800" i="1" u="sng"/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endParaRPr lang="en-US" sz="1800" i="1"/>
          </a:p>
          <a:p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D69F3-7CFF-4172-9761-E468578C4B6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1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/>
              <a:t>Logistics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“Incubator Days” are Tuesdays and Thursdays</a:t>
            </a:r>
          </a:p>
          <a:p>
            <a:pPr lvl="1"/>
            <a:r>
              <a:rPr lang="en-US" sz="2000"/>
              <a:t>with one exception for Wednesdays and Thursdays</a:t>
            </a:r>
          </a:p>
          <a:p>
            <a:r>
              <a:rPr lang="en-US" sz="2400"/>
              <a:t>Ad hoc technical interaction, and therefore physical proximity, is pretty central to this experiment</a:t>
            </a:r>
          </a:p>
          <a:p>
            <a:r>
              <a:rPr lang="en-US" sz="2400"/>
              <a:t>So we ask that your “home base” be the incubator on these days (but of course we will all have meetings, classes, etc.) </a:t>
            </a:r>
          </a:p>
          <a:p>
            <a:r>
              <a:rPr lang="en-US" sz="2400"/>
              <a:t>We’re assuming that everyone can work effectively here</a:t>
            </a:r>
          </a:p>
          <a:p>
            <a:pPr lvl="1"/>
            <a:r>
              <a:rPr lang="en-US" sz="2000"/>
              <a:t>Naïve assumption is that laptops + UW wireless access + remote resources is sufficient </a:t>
            </a:r>
          </a:p>
          <a:p>
            <a:pPr lvl="1"/>
            <a:r>
              <a:rPr lang="en-US" sz="2000"/>
              <a:t>Printer!  (Fax, phone?)</a:t>
            </a:r>
          </a:p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D69F3-7CFF-4172-9761-E468578C4B6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/>
              <a:t>Logistics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We encourage github for all projects</a:t>
            </a:r>
          </a:p>
          <a:p>
            <a:pPr lvl="1"/>
            <a:r>
              <a:rPr lang="en-US" sz="2000"/>
              <a:t>eScience will pay for private repos </a:t>
            </a:r>
          </a:p>
          <a:p>
            <a:pPr lvl="1"/>
            <a:r>
              <a:rPr lang="en-US" sz="2000"/>
              <a:t>T</a:t>
            </a:r>
            <a:r>
              <a:rPr lang="en-US" sz="2000"/>
              <a:t>he default expectation is that code will eventually be released open source through permissive open source licenses</a:t>
            </a:r>
          </a:p>
          <a:p>
            <a:pPr lvl="1"/>
            <a:r>
              <a:rPr lang="en-US" sz="2000"/>
              <a:t>We’ll get accounts set up today</a:t>
            </a:r>
          </a:p>
          <a:p>
            <a:pPr lvl="1"/>
            <a:r>
              <a:rPr lang="en-US" sz="2000"/>
              <a:t>Even if you use SVN, CVS, etc., it’s good to be familiar with github</a:t>
            </a:r>
            <a:endParaRPr lang="en-US" sz="1600"/>
          </a:p>
          <a:p>
            <a:r>
              <a:rPr lang="en-US" sz="2400"/>
              <a:t>eScience can facilitate access to data management and compute services</a:t>
            </a:r>
          </a:p>
          <a:p>
            <a:pPr lvl="1"/>
            <a:r>
              <a:rPr lang="en-US" sz="2000"/>
              <a:t>SQLShare for small-to-medium sized tabular data</a:t>
            </a:r>
          </a:p>
          <a:p>
            <a:pPr lvl="1"/>
            <a:r>
              <a:rPr lang="en-US" sz="2000"/>
              <a:t>Myria, Hadoop, Database, Spark in CSE</a:t>
            </a:r>
          </a:p>
          <a:p>
            <a:pPr lvl="1"/>
            <a:r>
              <a:rPr lang="en-US" sz="2000"/>
              <a:t>Compute and storage on campus (Hyak and lolo)</a:t>
            </a:r>
          </a:p>
          <a:p>
            <a:pPr lvl="1"/>
            <a:r>
              <a:rPr lang="en-US" sz="2000"/>
              <a:t>Amazon, Google, and/or Microsoft cloud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D69F3-7CFF-4172-9761-E468578C4B6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9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/>
              <a:t>Logistics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We will use github for all projects</a:t>
            </a:r>
          </a:p>
          <a:p>
            <a:pPr lvl="1"/>
            <a:r>
              <a:rPr lang="en-US" sz="2000"/>
              <a:t>eScience will pay for private repos </a:t>
            </a:r>
          </a:p>
          <a:p>
            <a:pPr lvl="1"/>
            <a:r>
              <a:rPr lang="en-US" sz="2000"/>
              <a:t>But the default expectation is that code will eventually be released open source through permissive open source licenses</a:t>
            </a:r>
          </a:p>
          <a:p>
            <a:pPr lvl="1"/>
            <a:r>
              <a:rPr lang="en-US" sz="2000"/>
              <a:t>We’ll get accounts set up in a few minutes</a:t>
            </a:r>
            <a:endParaRPr lang="en-US" sz="1600"/>
          </a:p>
          <a:p>
            <a:r>
              <a:rPr lang="en-US" sz="2400"/>
              <a:t>eScience can facilitate access to data management and compute services</a:t>
            </a:r>
          </a:p>
          <a:p>
            <a:pPr lvl="1"/>
            <a:r>
              <a:rPr lang="en-US" sz="2000"/>
              <a:t>SQLShare for small-to-medium sized tabular data</a:t>
            </a:r>
          </a:p>
          <a:p>
            <a:pPr lvl="1"/>
            <a:r>
              <a:rPr lang="en-US" sz="2000"/>
              <a:t>Myria, Hadoop, Database, Spark in CSE</a:t>
            </a:r>
          </a:p>
          <a:p>
            <a:pPr lvl="1"/>
            <a:r>
              <a:rPr lang="en-US" sz="2000"/>
              <a:t>Compute and storage on campus (Hyak and lolo)</a:t>
            </a:r>
          </a:p>
          <a:p>
            <a:pPr lvl="1"/>
            <a:r>
              <a:rPr lang="en-US" sz="2000"/>
              <a:t>Amazon, Google, and/or Microsoft cloud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D69F3-7CFF-4172-9761-E468578C4B6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5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/>
              <a:t>Spring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trike="sngStrike"/>
              <a:t>3/10: Proposals due</a:t>
            </a:r>
          </a:p>
          <a:p>
            <a:r>
              <a:rPr lang="en-US" sz="2800" strike="sngStrike"/>
              <a:t>3/14: Follow-up requests</a:t>
            </a:r>
          </a:p>
          <a:p>
            <a:r>
              <a:rPr lang="en-US" sz="2800" strike="sngStrike"/>
              <a:t>3/21: Pilot participants notifie</a:t>
            </a:r>
            <a:r>
              <a:rPr lang="en-US" sz="2800"/>
              <a:t>d</a:t>
            </a:r>
          </a:p>
          <a:p>
            <a:r>
              <a:rPr lang="en-US" sz="2800" i="1">
                <a:solidFill>
                  <a:schemeClr val="tx2"/>
                </a:solidFill>
              </a:rPr>
              <a:t>3/31: Spring program start date</a:t>
            </a:r>
          </a:p>
          <a:p>
            <a:r>
              <a:rPr lang="en-US" sz="2800">
                <a:solidFill>
                  <a:srgbClr val="FF0000"/>
                </a:solidFill>
              </a:rPr>
              <a:t>4/21: First milestone</a:t>
            </a:r>
          </a:p>
          <a:p>
            <a:r>
              <a:rPr lang="en-US" sz="2800">
                <a:solidFill>
                  <a:srgbClr val="FF0000"/>
                </a:solidFill>
              </a:rPr>
              <a:t>5/12: Second milestone</a:t>
            </a:r>
          </a:p>
          <a:p>
            <a:r>
              <a:rPr lang="en-US" sz="2800">
                <a:solidFill>
                  <a:srgbClr val="FF0000"/>
                </a:solidFill>
              </a:rPr>
              <a:t>6/2: Third milestone</a:t>
            </a:r>
          </a:p>
          <a:p>
            <a:r>
              <a:rPr lang="en-US" sz="2800"/>
              <a:t>6/6: Poster/networking event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D69F3-7CFF-4172-9761-E468578C4B6F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596" y="1367168"/>
            <a:ext cx="1779738" cy="179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0529" y="3565251"/>
            <a:ext cx="2816271" cy="110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loan_Logo_Primary_We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41" y="5160818"/>
            <a:ext cx="3451346" cy="7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0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Software Engineering: “Agile Manifesto”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D69F3-7CFF-4172-9761-E468578C4B6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205657"/>
            <a:ext cx="64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Individuals and interactions </a:t>
            </a:r>
            <a:r>
              <a:rPr lang="en-US"/>
              <a:t>over Processes and tools</a:t>
            </a:r>
          </a:p>
          <a:p>
            <a:endParaRPr lang="en-US"/>
          </a:p>
          <a:p>
            <a:r>
              <a:rPr lang="en-US" b="1"/>
              <a:t>Working software </a:t>
            </a:r>
            <a:r>
              <a:rPr lang="en-US"/>
              <a:t>over Comprehensive documentation</a:t>
            </a:r>
          </a:p>
          <a:p>
            <a:endParaRPr lang="en-US"/>
          </a:p>
          <a:p>
            <a:r>
              <a:rPr lang="en-US" b="1"/>
              <a:t>Customer collaboration </a:t>
            </a:r>
            <a:r>
              <a:rPr lang="en-US"/>
              <a:t>over Contract negotiation</a:t>
            </a:r>
          </a:p>
          <a:p>
            <a:endParaRPr lang="en-US"/>
          </a:p>
          <a:p>
            <a:r>
              <a:rPr lang="en-US" b="1"/>
              <a:t>Responding to change </a:t>
            </a:r>
            <a:r>
              <a:rPr lang="en-US"/>
              <a:t>over Following a plan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4909" y="4687455"/>
            <a:ext cx="362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But:</a:t>
            </a:r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16729" y="4698986"/>
            <a:ext cx="7135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Extreme Programming, Pair Programming, </a:t>
            </a:r>
            <a:r>
              <a:rPr lang="en-US"/>
              <a:t>Scrum, Kanban, Lean</a:t>
            </a:r>
          </a:p>
          <a:p>
            <a:r>
              <a:rPr lang="en-US"/>
              <a:t>Software Craftsmanship (</a:t>
            </a:r>
            <a:r>
              <a:rPr lang="en-US">
                <a:hlinkClick r:id="rId2"/>
              </a:rPr>
              <a:t>http://manifesto.softwarecraftsmanship.org/</a:t>
            </a:r>
            <a:r>
              <a:rPr lang="en-US"/>
              <a:t>)</a:t>
            </a:r>
          </a:p>
          <a:p>
            <a:r>
              <a:rPr lang="en-US"/>
              <a:t>Zed Shaw’s manifesto (</a:t>
            </a:r>
            <a:r>
              <a:rPr lang="en-US">
                <a:hlinkClick r:id="rId3"/>
              </a:rPr>
              <a:t>http://programming-motherfucker.com/</a:t>
            </a:r>
            <a:r>
              <a:rPr lang="en-US"/>
              <a:t> 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20668</TotalTime>
  <Words>653</Words>
  <Application>Microsoft Macintosh PowerPoint</Application>
  <PresentationFormat>On-screen Show (4:3)</PresentationFormat>
  <Paragraphs>109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Data Science Incubator</vt:lpstr>
      <vt:lpstr>Today</vt:lpstr>
      <vt:lpstr>This is an experiment!</vt:lpstr>
      <vt:lpstr>Introductions</vt:lpstr>
      <vt:lpstr>Logistics (1)</vt:lpstr>
      <vt:lpstr>Logistics (2)</vt:lpstr>
      <vt:lpstr>Logistics (3)</vt:lpstr>
      <vt:lpstr>Spring Schedule</vt:lpstr>
      <vt:lpstr>Software Engineering: “Agile Manifesto”</vt:lpstr>
      <vt:lpstr>Redux: 1-page Project Charters</vt:lpstr>
      <vt:lpstr>Goals for today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@ UW</dc:title>
  <dc:creator>Ed Lazowska</dc:creator>
  <cp:lastModifiedBy>Bill Howe</cp:lastModifiedBy>
  <cp:revision>740</cp:revision>
  <dcterms:created xsi:type="dcterms:W3CDTF">2014-01-26T19:01:21Z</dcterms:created>
  <dcterms:modified xsi:type="dcterms:W3CDTF">2014-04-01T22:37:47Z</dcterms:modified>
</cp:coreProperties>
</file>