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71" r:id="rId9"/>
    <p:sldId id="272" r:id="rId10"/>
    <p:sldId id="261" r:id="rId11"/>
    <p:sldId id="273" r:id="rId12"/>
    <p:sldId id="262" r:id="rId13"/>
    <p:sldId id="274" r:id="rId14"/>
    <p:sldId id="275" r:id="rId15"/>
    <p:sldId id="263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0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544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0250-34FF-AF4F-B5A3-D5D036158881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2265D-95FC-DB46-BA8B-54A0D7405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CHXWH823/LLM-aided-Testbench-Generation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341302"/>
            <a:ext cx="5019620" cy="2864359"/>
          </a:xfrm>
        </p:spPr>
        <p:txBody>
          <a:bodyPr>
            <a:normAutofit/>
          </a:bodyPr>
          <a:lstStyle/>
          <a:p>
            <a:pPr algn="l">
              <a:defRPr sz="4400" b="1">
                <a:solidFill>
                  <a:srgbClr val="003366"/>
                </a:solidFill>
              </a:defRPr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LLM-aided Testbench Generation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631161"/>
            <a:ext cx="5019620" cy="1569486"/>
          </a:xfrm>
        </p:spPr>
        <p:txBody>
          <a:bodyPr>
            <a:normAutofit/>
          </a:bodyPr>
          <a:lstStyle/>
          <a:p>
            <a:pPr algn="l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Verilog Testbench Generation with Golden Reference Models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921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63;p13">
            <a:extLst>
              <a:ext uri="{FF2B5EF4-FFF2-40B4-BE49-F238E27FC236}">
                <a16:creationId xmlns:a16="http://schemas.microsoft.com/office/drawing/2014/main" id="{31352D21-7F86-8934-53EF-C9107925DFED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36158" y="1778000"/>
            <a:ext cx="3065526" cy="30655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3495"/>
            <a:ext cx="8229600" cy="1143000"/>
          </a:xfrm>
        </p:spPr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Golden Model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9505"/>
            <a:ext cx="8229600" cy="5165724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defRPr sz="1800"/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🐍 Python Golden Reference Model: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converts natural language description to Python code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expected module functionality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verification reference</a:t>
            </a:r>
          </a:p>
          <a:p>
            <a:pPr>
              <a:spcAft>
                <a:spcPts val="1200"/>
              </a:spcAft>
              <a:defRPr sz="1800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 sz="1800"/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Golden Output Computation: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test patterns executed through Python model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outputs computed and saved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stored in JSON format</a:t>
            </a:r>
          </a:p>
          <a:p>
            <a:pPr>
              <a:spcAft>
                <a:spcPts val="1200"/>
              </a:spcAft>
              <a:defRPr sz="1800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 sz="1800"/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📄 Outputs: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golden_model.py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Python implementation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test_patterns_with_golden.json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Test data with expected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A60B31-22F6-E135-63E5-1D2B75CFF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B052B-6462-6914-E277-A404CB0A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defRPr sz="3200" b="1">
                <a:solidFill>
                  <a:srgbClr val="003366"/>
                </a:solidFill>
              </a:defRPr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Golden Python Model</a:t>
            </a:r>
            <a:r>
              <a: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 Prompt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F82F0-AF43-EDBC-246B-5AAF56581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03" y="1794099"/>
            <a:ext cx="7772400" cy="40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7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007"/>
            <a:ext cx="8229600" cy="11430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Testbench Enhancement with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9504"/>
            <a:ext cx="8342416" cy="5636305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defRPr sz="1800"/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✨ Testbench Enhancement:</a:t>
            </a:r>
          </a:p>
          <a:p>
            <a:pPr lvl="1">
              <a:spcAft>
                <a:spcPts val="1200"/>
              </a:spcAft>
              <a:defRPr sz="1800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verification logic for each test case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Injects expected outputs from golden model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pass/fail tracking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comprehensive test summary</a:t>
            </a:r>
          </a:p>
          <a:p>
            <a:pPr>
              <a:spcAft>
                <a:spcPts val="1200"/>
              </a:spcAft>
              <a:defRPr sz="1800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 sz="1800"/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Verification Features: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comparison of actual vs expected outputs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error reporting for failures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statistics (total, passed, failed)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Color-coded output for easy debugging</a:t>
            </a:r>
          </a:p>
          <a:p>
            <a:pPr>
              <a:spcAft>
                <a:spcPts val="1200"/>
              </a:spcAft>
              <a:defRPr sz="1800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 sz="1800"/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📄 Output: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testbench_final.v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Production-ready testbench with full verification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6A362-2F21-E1A4-AA10-2AC971D28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40D5D-DD26-FBE9-88F7-235D891E0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defRPr sz="3200" b="1">
                <a:solidFill>
                  <a:srgbClr val="003366"/>
                </a:solidFill>
              </a:defRPr>
            </a:pPr>
            <a:r>
              <a: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Testbench Enhancement Prompt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3D4B2-0903-03FE-5314-518D99CBA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95" y="2950248"/>
            <a:ext cx="7772400" cy="145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93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A3DB2E-AB28-26E6-176E-B0AA364DF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BC4C2-7578-40C9-4581-69F49997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55342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defRPr sz="3200" b="1">
                <a:solidFill>
                  <a:srgbClr val="003366"/>
                </a:solidFill>
              </a:defRPr>
            </a:pPr>
            <a:r>
              <a: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Testbench Enhancement Prompt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B83A56-7A52-64CF-645E-571F5A36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52" y="1442911"/>
            <a:ext cx="7425047" cy="53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8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688682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Iverilog-based Evaluation Framework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3470" y="1288473"/>
            <a:ext cx="2560320" cy="640080"/>
          </a:xfrm>
          <a:prstGeom prst="rect">
            <a:avLst/>
          </a:prstGeom>
          <a:solidFill>
            <a:srgbClr val="FFC8C8"/>
          </a:solidFill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>
              <a:defRPr sz="1400" b="1"/>
            </a:pPr>
            <a:r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Verilog Module</a:t>
            </a:r>
            <a:br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(Design Under Test)</a:t>
            </a:r>
          </a:p>
        </p:txBody>
      </p:sp>
      <p:sp>
        <p:nvSpPr>
          <p:cNvPr id="5" name="Rectangle 4"/>
          <p:cNvSpPr/>
          <p:nvPr/>
        </p:nvSpPr>
        <p:spPr>
          <a:xfrm>
            <a:off x="4210990" y="1288473"/>
            <a:ext cx="2560320" cy="640080"/>
          </a:xfrm>
          <a:prstGeom prst="rect">
            <a:avLst/>
          </a:prstGeom>
          <a:solidFill>
            <a:srgbClr val="C8FFC8"/>
          </a:solidFill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>
              <a:defRPr sz="1400" b="1"/>
            </a:pPr>
            <a:r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testbench_final.v</a:t>
            </a:r>
            <a:br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(Generated Testbench)</a:t>
            </a:r>
          </a:p>
        </p:txBody>
      </p:sp>
      <p:sp>
        <p:nvSpPr>
          <p:cNvPr id="9" name="Rectangle 8"/>
          <p:cNvSpPr/>
          <p:nvPr/>
        </p:nvSpPr>
        <p:spPr>
          <a:xfrm>
            <a:off x="2839390" y="2477193"/>
            <a:ext cx="2286000" cy="548640"/>
          </a:xfrm>
          <a:prstGeom prst="rect">
            <a:avLst/>
          </a:prstGeom>
          <a:solidFill>
            <a:srgbClr val="ADD8E6"/>
          </a:solidFill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>
              <a:defRPr sz="1400" b="1"/>
            </a:pPr>
            <a:r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iverilog Compiler</a:t>
            </a:r>
          </a:p>
        </p:txBody>
      </p:sp>
      <p:cxnSp>
        <p:nvCxnSpPr>
          <p:cNvPr id="11" name="Connector 10"/>
          <p:cNvCxnSpPr/>
          <p:nvPr/>
        </p:nvCxnSpPr>
        <p:spPr>
          <a:xfrm>
            <a:off x="3982390" y="3025833"/>
            <a:ext cx="0" cy="457200"/>
          </a:xfrm>
          <a:prstGeom prst="bentConnector3">
            <a:avLst/>
          </a:prstGeom>
          <a:ln w="25400">
            <a:solidFill>
              <a:srgbClr val="0033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39390" y="3483033"/>
            <a:ext cx="2286000" cy="548640"/>
          </a:xfrm>
          <a:prstGeom prst="rect">
            <a:avLst/>
          </a:prstGeom>
          <a:solidFill>
            <a:srgbClr val="FFFFC8"/>
          </a:solidFill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>
              <a:defRPr sz="1300" b="0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.vvp</a:t>
            </a:r>
            <a:b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(Compiled Binary)</a:t>
            </a:r>
          </a:p>
        </p:txBody>
      </p:sp>
      <p:cxnSp>
        <p:nvCxnSpPr>
          <p:cNvPr id="13" name="Connector 12"/>
          <p:cNvCxnSpPr/>
          <p:nvPr/>
        </p:nvCxnSpPr>
        <p:spPr>
          <a:xfrm>
            <a:off x="3982390" y="4031673"/>
            <a:ext cx="0" cy="457200"/>
          </a:xfrm>
          <a:prstGeom prst="bentConnector3">
            <a:avLst/>
          </a:prstGeom>
          <a:ln w="25400">
            <a:solidFill>
              <a:srgbClr val="0033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39390" y="4488873"/>
            <a:ext cx="2286000" cy="548640"/>
          </a:xfrm>
          <a:prstGeom prst="rect">
            <a:avLst/>
          </a:prstGeom>
          <a:solidFill>
            <a:srgbClr val="ADD8E6"/>
          </a:solidFill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>
              <a:defRPr sz="1400" b="1"/>
            </a:pPr>
            <a:r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vvp Simulator</a:t>
            </a:r>
          </a:p>
        </p:txBody>
      </p:sp>
      <p:cxnSp>
        <p:nvCxnSpPr>
          <p:cNvPr id="16" name="Connector 15"/>
          <p:cNvCxnSpPr/>
          <p:nvPr/>
        </p:nvCxnSpPr>
        <p:spPr>
          <a:xfrm>
            <a:off x="3982390" y="5037513"/>
            <a:ext cx="0" cy="457200"/>
          </a:xfrm>
          <a:prstGeom prst="bentConnector3">
            <a:avLst/>
          </a:prstGeom>
          <a:ln w="25400">
            <a:solidFill>
              <a:srgbClr val="0033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82190" y="5494713"/>
            <a:ext cx="3200400" cy="640080"/>
          </a:xfrm>
          <a:prstGeom prst="rect">
            <a:avLst/>
          </a:prstGeom>
          <a:solidFill>
            <a:srgbClr val="C8FFC8"/>
          </a:solidFill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>
              <a:defRPr sz="1400" b="1"/>
            </a:pPr>
            <a:r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📊 Simulation Results</a:t>
            </a:r>
            <a:br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Summary (Pass/Fail)</a:t>
            </a:r>
          </a:p>
        </p:txBody>
      </p:sp>
      <p:cxnSp>
        <p:nvCxnSpPr>
          <p:cNvPr id="18" name="Connector 10">
            <a:extLst>
              <a:ext uri="{FF2B5EF4-FFF2-40B4-BE49-F238E27FC236}">
                <a16:creationId xmlns:a16="http://schemas.microsoft.com/office/drawing/2014/main" id="{9B4C6954-8611-1330-AA6F-71E517ECDBBA}"/>
              </a:ext>
            </a:extLst>
          </p:cNvPr>
          <p:cNvCxnSpPr>
            <a:cxnSpLocks/>
          </p:cNvCxnSpPr>
          <p:nvPr/>
        </p:nvCxnSpPr>
        <p:spPr>
          <a:xfrm rot="5400000">
            <a:off x="2827317" y="2196523"/>
            <a:ext cx="548640" cy="12700"/>
          </a:xfrm>
          <a:prstGeom prst="bentConnector3">
            <a:avLst>
              <a:gd name="adj1" fmla="val -1948"/>
            </a:avLst>
          </a:prstGeom>
          <a:ln w="25400">
            <a:solidFill>
              <a:srgbClr val="0033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10">
            <a:extLst>
              <a:ext uri="{FF2B5EF4-FFF2-40B4-BE49-F238E27FC236}">
                <a16:creationId xmlns:a16="http://schemas.microsoft.com/office/drawing/2014/main" id="{64FE77CB-674E-DB60-0073-680C182D6CB2}"/>
              </a:ext>
            </a:extLst>
          </p:cNvPr>
          <p:cNvCxnSpPr>
            <a:cxnSpLocks/>
          </p:cNvCxnSpPr>
          <p:nvPr/>
        </p:nvCxnSpPr>
        <p:spPr>
          <a:xfrm rot="5400000">
            <a:off x="4571297" y="2206618"/>
            <a:ext cx="548640" cy="12700"/>
          </a:xfrm>
          <a:prstGeom prst="bentConnector3">
            <a:avLst>
              <a:gd name="adj1" fmla="val -1948"/>
            </a:avLst>
          </a:prstGeom>
          <a:ln w="25400">
            <a:solidFill>
              <a:srgbClr val="0033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750"/>
            <a:ext cx="8229600" cy="846138"/>
          </a:xfrm>
        </p:spPr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5515"/>
            <a:ext cx="8229600" cy="4525963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🎉 LLM-aided Testbench Generation provides: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Complete automation of testbench creation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Comprehensive test coverage with minimal effort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Golden reference models for verification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Integration with standard simulation tools (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iverilog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Significant time savings in hardware verification</a:t>
            </a:r>
          </a:p>
          <a:p>
            <a:pPr>
              <a:spcAft>
                <a:spcPts val="1200"/>
              </a:spcAft>
              <a:defRPr sz="1800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🚀 Future Enhancements: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sequential circuits and FSMs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Waveform generation and analysis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 analysis and reporting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formal verification tools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defRPr sz="1800"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📧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https://github.com/FCHXWH823/LLM-aided-Testbench-Generation.git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325" y="1533251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Automated testbench generation for Verilog modules</a:t>
            </a:r>
          </a:p>
          <a:p>
            <a:pPr>
              <a:spcAft>
                <a:spcPts val="1200"/>
              </a:spcAft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🤖 Leverages Large Language Models (LLMs) for intelligent code generation</a:t>
            </a:r>
          </a:p>
          <a:p>
            <a:pPr>
              <a:spcAft>
                <a:spcPts val="1200"/>
              </a:spcAft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Creates comprehensive test patterns with verification logic</a:t>
            </a:r>
          </a:p>
          <a:p>
            <a:pPr>
              <a:spcAft>
                <a:spcPts val="1200"/>
              </a:spcAft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Generates Python golden reference models for expected outputs</a:t>
            </a:r>
          </a:p>
          <a:p>
            <a:pPr>
              <a:spcAft>
                <a:spcPts val="1200"/>
              </a:spcAft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⚡ Streamlines hardware verification workflow</a:t>
            </a:r>
          </a:p>
          <a:p>
            <a:pPr>
              <a:spcAft>
                <a:spcPts val="1200"/>
              </a:spcAft>
              <a:defRPr sz="1800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Benefits:</a:t>
            </a:r>
          </a:p>
          <a:p>
            <a:pPr lvl="1">
              <a:spcAft>
                <a:spcPts val="1200"/>
              </a:spcAft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testbench writing effort</a:t>
            </a:r>
          </a:p>
          <a:p>
            <a:pPr lvl="1">
              <a:spcAft>
                <a:spcPts val="1200"/>
              </a:spcAft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comprehensive test coverage</a:t>
            </a:r>
          </a:p>
          <a:p>
            <a:pPr lvl="1">
              <a:spcAft>
                <a:spcPts val="1200"/>
              </a:spcAft>
              <a:defRPr sz="18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automatic pass/fail verification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Testbench Generation Framework: Inputs &amp;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627" y="1326931"/>
            <a:ext cx="8463490" cy="5256431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📥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Description</a:t>
            </a:r>
          </a:p>
          <a:p>
            <a:pPr lvl="2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file describing module functionality</a:t>
            </a:r>
          </a:p>
          <a:p>
            <a:pPr lvl="2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specifications</a:t>
            </a:r>
          </a:p>
          <a:p>
            <a:pPr lvl="2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behavior details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Module Code</a:t>
            </a:r>
          </a:p>
          <a:p>
            <a:pPr lvl="2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actual HDL implementation to be tested</a:t>
            </a:r>
          </a:p>
          <a:p>
            <a:pPr lvl="2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contain bugs to be detected</a:t>
            </a:r>
          </a:p>
          <a:p>
            <a:pPr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📤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OUTPUTS: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testbench_initial.v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Testbench with test patterns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golden_model.py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Python reference implementation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test_patterns_with_golden.json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Test data with expected outputs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testbench_final.v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Complete testbench with verification logic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74320"/>
            <a:ext cx="46650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5-Step Pipeline Workflow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097280"/>
            <a:ext cx="3200400" cy="548640"/>
          </a:xfrm>
          <a:prstGeom prst="rect">
            <a:avLst/>
          </a:prstGeom>
          <a:solidFill>
            <a:srgbClr val="FFC8C8"/>
          </a:solidFill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>
              <a:defRPr sz="1400" b="1"/>
            </a:pPr>
            <a:r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1-2: Input Handling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1097280"/>
            <a:ext cx="3657600" cy="548640"/>
          </a:xfrm>
          <a:prstGeom prst="rect">
            <a:avLst/>
          </a:prstGeom>
          <a:solidFill>
            <a:srgbClr val="FFE6E6"/>
          </a:solidFill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>
              <a:defRPr sz="1200" b="0"/>
            </a:pPr>
            <a:r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Description + Verilog Code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2514600" y="1645920"/>
            <a:ext cx="0" cy="457200"/>
          </a:xfrm>
          <a:prstGeom prst="bentConnector3">
            <a:avLst/>
          </a:prstGeom>
          <a:ln w="25400">
            <a:solidFill>
              <a:srgbClr val="003366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14400" y="2103120"/>
            <a:ext cx="3200400" cy="548640"/>
          </a:xfrm>
          <a:prstGeom prst="rect">
            <a:avLst/>
          </a:prstGeom>
          <a:solidFill>
            <a:srgbClr val="C8FFC8"/>
          </a:solidFill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>
              <a:defRPr sz="1400" b="1"/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LLM Testbench Generation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2103120"/>
            <a:ext cx="3657600" cy="548640"/>
          </a:xfrm>
          <a:prstGeom prst="rect">
            <a:avLst/>
          </a:prstGeom>
          <a:solidFill>
            <a:srgbClr val="E6FFE6"/>
          </a:solidFill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>
              <a:defRPr sz="1200" b="0"/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comprehensive test patterns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2514600" y="2651760"/>
            <a:ext cx="0" cy="457200"/>
          </a:xfrm>
          <a:prstGeom prst="bentConnector3">
            <a:avLst/>
          </a:prstGeom>
          <a:ln w="25400">
            <a:solidFill>
              <a:srgbClr val="0033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14400" y="3108960"/>
            <a:ext cx="3200400" cy="548640"/>
          </a:xfrm>
          <a:prstGeom prst="rect">
            <a:avLst/>
          </a:prstGeom>
          <a:solidFill>
            <a:srgbClr val="C8C8FF"/>
          </a:solidFill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>
              <a:defRPr sz="1400" b="1"/>
            </a:pPr>
            <a:r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Golden Model Generation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0" y="3108960"/>
            <a:ext cx="3657600" cy="548640"/>
          </a:xfrm>
          <a:prstGeom prst="rect">
            <a:avLst/>
          </a:prstGeom>
          <a:solidFill>
            <a:srgbClr val="E6E6FF"/>
          </a:solidFill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>
              <a:defRPr sz="1200" b="0"/>
            </a:pPr>
            <a:r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model + Expected outputs</a:t>
            </a:r>
          </a:p>
        </p:txBody>
      </p:sp>
      <p:cxnSp>
        <p:nvCxnSpPr>
          <p:cNvPr id="12" name="Connector 11"/>
          <p:cNvCxnSpPr/>
          <p:nvPr/>
        </p:nvCxnSpPr>
        <p:spPr>
          <a:xfrm>
            <a:off x="2514600" y="3657600"/>
            <a:ext cx="0" cy="457200"/>
          </a:xfrm>
          <a:prstGeom prst="bentConnector3">
            <a:avLst/>
          </a:prstGeom>
          <a:ln w="25400">
            <a:solidFill>
              <a:srgbClr val="0033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4400" y="4114800"/>
            <a:ext cx="3200400" cy="548640"/>
          </a:xfrm>
          <a:prstGeom prst="rect">
            <a:avLst/>
          </a:prstGeom>
          <a:solidFill>
            <a:srgbClr val="FFFFC8"/>
          </a:solidFill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>
              <a:defRPr sz="1400" b="1"/>
            </a:pPr>
            <a:r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 Testbench Update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572000" y="4114800"/>
            <a:ext cx="3657600" cy="548640"/>
          </a:xfrm>
          <a:prstGeom prst="rect">
            <a:avLst/>
          </a:prstGeom>
          <a:solidFill>
            <a:srgbClr val="FFFFE6"/>
          </a:solidFill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>
              <a:defRPr sz="1200" b="0"/>
            </a:pP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verification logic &amp; assertions</a:t>
            </a:r>
          </a:p>
        </p:txBody>
      </p:sp>
      <p:cxnSp>
        <p:nvCxnSpPr>
          <p:cNvPr id="15" name="Connector 14"/>
          <p:cNvCxnSpPr/>
          <p:nvPr/>
        </p:nvCxnSpPr>
        <p:spPr>
          <a:xfrm>
            <a:off x="2514600" y="4663440"/>
            <a:ext cx="0" cy="457200"/>
          </a:xfrm>
          <a:prstGeom prst="bentConnector3">
            <a:avLst/>
          </a:prstGeom>
          <a:ln w="25400">
            <a:solidFill>
              <a:srgbClr val="00336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14400" y="5120640"/>
            <a:ext cx="3200400" cy="640080"/>
          </a:xfrm>
          <a:prstGeom prst="rect">
            <a:avLst/>
          </a:prstGeom>
          <a:solidFill>
            <a:srgbClr val="C8FFFF"/>
          </a:solidFill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/>
          <a:p>
            <a:pPr algn="ctr">
              <a:defRPr sz="1600" b="1"/>
            </a:pPr>
            <a:r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✅ Final Testbench Ready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4CC2BE-839B-A091-5777-CCCECCED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91459-5470-8637-C54C-35A6A94C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206667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defRPr sz="3200" b="1">
                <a:solidFill>
                  <a:srgbClr val="003366"/>
                </a:solidFill>
              </a:defRPr>
            </a:pPr>
            <a:r>
              <a:rPr lang="en-US" sz="29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2-to-1 Multiplexer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602F3B-DAE6-67E1-4B56-F9B7E696C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2207309"/>
            <a:ext cx="5085525" cy="24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1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0B7A3C-86E3-C7A6-77FD-D83F71C5D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747AC-8C97-4268-958A-F2BF44CA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2078553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defRPr sz="3200" b="1">
                <a:solidFill>
                  <a:srgbClr val="003366"/>
                </a:solidFill>
              </a:defRPr>
            </a:pPr>
            <a:r>
              <a:rPr lang="en-US" sz="29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2-to-1 Multiplexer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CBF24-C6A5-BAD9-6779-C259F006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849"/>
          <a:stretch>
            <a:fillRect/>
          </a:stretch>
        </p:blipFill>
        <p:spPr>
          <a:xfrm>
            <a:off x="4226935" y="1840966"/>
            <a:ext cx="3509344" cy="279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6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81618"/>
            <a:ext cx="8229600" cy="1143000"/>
          </a:xfrm>
        </p:spPr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LLM-Powered Testbench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857264"/>
            <a:ext cx="8354291" cy="557916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defRPr sz="1800"/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📝 Process: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module information (name, inputs, outputs)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generates comprehensive test patterns covering:</a:t>
            </a:r>
          </a:p>
          <a:p>
            <a:pPr lvl="2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Corner cases (all 0s, all 1s)</a:t>
            </a:r>
          </a:p>
          <a:p>
            <a:pPr lvl="2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values</a:t>
            </a:r>
          </a:p>
          <a:p>
            <a:pPr lvl="2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use cases</a:t>
            </a:r>
          </a:p>
          <a:p>
            <a:pPr lvl="2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test patterns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Verilog testbench skeleton</a:t>
            </a:r>
          </a:p>
          <a:p>
            <a:pPr>
              <a:spcAft>
                <a:spcPts val="1200"/>
              </a:spcAft>
              <a:defRPr sz="1800"/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📄 Output: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testbench_initial.v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declarations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instantiation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pattern application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$display statements</a:t>
            </a:r>
          </a:p>
          <a:p>
            <a:pPr lvl="1">
              <a:spcAft>
                <a:spcPts val="1200"/>
              </a:spcAft>
              <a:defRPr sz="1800"/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Does NOT contain expected outputs yet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1FA269-C21A-D64C-B171-BC6DAD624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6FDF-969A-A637-A41D-319A0051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defRPr sz="3200" b="1">
                <a:solidFill>
                  <a:srgbClr val="003366"/>
                </a:solidFill>
              </a:defRPr>
            </a:pPr>
            <a:r>
              <a: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Testbench Generation Prompt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E7B9E4-75DB-3427-315C-B6FA5CAA7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46595"/>
            <a:ext cx="7772400" cy="19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4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A62A8D-D015-077D-7F5D-F5A06602A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59BD9-6D39-1C1C-AAF5-B9A615090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defRPr sz="3200" b="1">
                <a:solidFill>
                  <a:srgbClr val="003366"/>
                </a:solidFill>
              </a:defRPr>
            </a:pPr>
            <a:r>
              <a:rPr lang="en-US" sz="28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Testbench Generation Prompt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B0BF17-93AA-0AFF-EFB2-B6B067DDB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63768"/>
            <a:ext cx="7772400" cy="454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9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583</Words>
  <Application>Microsoft Macintosh PowerPoint</Application>
  <PresentationFormat>On-screen Show (4:3)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Times New Roman</vt:lpstr>
      <vt:lpstr>Office Theme</vt:lpstr>
      <vt:lpstr>Enhanced LLM-aided Testbench Generation</vt:lpstr>
      <vt:lpstr>Project Overview</vt:lpstr>
      <vt:lpstr>Testbench Generation Framework: Inputs &amp; Outputs</vt:lpstr>
      <vt:lpstr>PowerPoint Presentation</vt:lpstr>
      <vt:lpstr>Example: 2-to-1 Multiplexer</vt:lpstr>
      <vt:lpstr>Example: 2-to-1 Multiplexer</vt:lpstr>
      <vt:lpstr>Step 3: LLM-Powered Testbench Generation</vt:lpstr>
      <vt:lpstr>Testbench Generation Prompt</vt:lpstr>
      <vt:lpstr>Testbench Generation Prompt</vt:lpstr>
      <vt:lpstr>Step 4: Golden Model Generation</vt:lpstr>
      <vt:lpstr>Golden Python Model Generation Prompt</vt:lpstr>
      <vt:lpstr>Step 5: Testbench Enhancement with Verification</vt:lpstr>
      <vt:lpstr>Testbench Enhancement Prompt</vt:lpstr>
      <vt:lpstr>Testbench Enhancement Prompt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Weihua Xiao</cp:lastModifiedBy>
  <cp:revision>3</cp:revision>
  <dcterms:created xsi:type="dcterms:W3CDTF">2013-01-27T09:14:16Z</dcterms:created>
  <dcterms:modified xsi:type="dcterms:W3CDTF">2025-10-17T06:25:18Z</dcterms:modified>
  <cp:category/>
</cp:coreProperties>
</file>