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322" r:id="rId5"/>
    <p:sldId id="260" r:id="rId6"/>
    <p:sldId id="261" r:id="rId7"/>
    <p:sldId id="262" r:id="rId8"/>
    <p:sldId id="313" r:id="rId9"/>
    <p:sldId id="308" r:id="rId10"/>
    <p:sldId id="312" r:id="rId11"/>
    <p:sldId id="323" r:id="rId12"/>
    <p:sldId id="309" r:id="rId13"/>
    <p:sldId id="324" r:id="rId14"/>
    <p:sldId id="310" r:id="rId15"/>
    <p:sldId id="311" r:id="rId16"/>
    <p:sldId id="314" r:id="rId17"/>
    <p:sldId id="317" r:id="rId18"/>
    <p:sldId id="315" r:id="rId19"/>
    <p:sldId id="316" r:id="rId20"/>
    <p:sldId id="318" r:id="rId21"/>
    <p:sldId id="319" r:id="rId22"/>
    <p:sldId id="320" r:id="rId23"/>
    <p:sldId id="321" r:id="rId24"/>
    <p:sldId id="301" r:id="rId25"/>
  </p:sldIdLst>
  <p:sldSz cx="9144000" cy="5143500" type="screen16x9"/>
  <p:notesSz cx="6858000" cy="9144000"/>
  <p:embeddedFontLst>
    <p:embeddedFont>
      <p:font typeface="Frank Ruhl Libre" panose="00000500000000000000" pitchFamily="2" charset="-79"/>
      <p:regular r:id="rId27"/>
      <p:bold r:id="rId28"/>
    </p:embeddedFont>
    <p:embeddedFont>
      <p:font typeface="Montserrat" panose="00000500000000000000" pitchFamily="2" charset="0"/>
      <p:regular r:id="rId29"/>
      <p:bold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iUnotvp/QP+LHvMYIzfwkAo3gy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B7892-98D3-4E1D-A698-B67B9FFEDD0B}">
  <a:tblStyle styleId="{D03B7892-98D3-4E1D-A698-B67B9FFEDD0B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E3E5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Relationship Id="rId72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18C3FDCC-CA9C-0182-A0CE-AB19CAC50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5204C65F-8CEE-7A1C-1EEC-B20D1906D7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23E734C7-4D91-298B-0D12-5C4B891CD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543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B1B18FA1-ADBE-89E5-EF90-A1F422D5C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D414ABFE-8443-E803-196C-AF8147BF4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572BCBF8-B8F0-4A29-FBDC-0793DA6493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292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29D0F439-B2B8-3F9E-9895-42CBB87F2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A2782148-2E9D-0A17-6C83-D3E411AB7F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03C7A2EB-08B1-C1EC-C5BB-9E77B88AE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339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D15DB2DD-F071-F6E8-6277-D6F34B1AF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1C1AA82C-1AF9-9B0B-8D3E-435FA57D99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F5A5D01B-20EC-F30B-F677-E5AA9045DE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493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F7EB7E76-8E0F-2EFA-776C-5FCD618E0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24A1741F-14CC-09F8-D08C-EA256771CA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809D3DF9-C5FA-E261-B2B7-061859493F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058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F1ABEE40-AC42-9C89-57E1-FE7F4068C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00E77942-8C62-6FE6-2DA5-E29E595E0B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9A267C88-151A-F182-F3DA-6C35563BE6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778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9B411218-7EA7-88D8-2947-650704634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A3214847-0425-73F6-4BD2-6157011A2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F0C6155D-E59C-ECDC-483D-F44175CD1E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369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87B9662D-798D-FF17-6091-E0052F3A1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29DD8F87-9322-D384-5073-6BFA6D535D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831AC732-28AE-41B9-75A6-7CA8C6529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345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7F551C5F-920C-D7FF-D75A-3A782F524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87942AC9-06A7-070B-61B6-508F86AC9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5F63AE32-C598-F711-B0FA-989D488DCF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287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9C658384-9178-5B33-0EB2-CBA3FE44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87AC1EE8-19E3-9BB8-23AA-083201B2D4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60C49A22-0192-2B68-2E93-9A54990D0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47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632B02B2-54BA-2630-9743-E21F0E4A4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43AEBCB2-2C6C-2A3C-6864-40E7E0C872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1AA54E99-12C8-FE0F-4E3E-296AE213D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089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7BA93CDA-9FBD-CBB8-D95E-A87F4C02A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6C4BE866-E178-B19A-711B-4FDFFE08DD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021EFF1D-C633-559B-0929-7FFB187E1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20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7EA636E8-F1C0-3C04-6620-6BC039737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00103186-9202-DF3F-6566-7503E0FCC4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2034EC8C-7384-0215-FF33-B9FA219EC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6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3" name="Google Shape;69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7f5a1606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377f5a1606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B27A3A1E-B38C-B5F4-4226-3D595E121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>
            <a:extLst>
              <a:ext uri="{FF2B5EF4-FFF2-40B4-BE49-F238E27FC236}">
                <a16:creationId xmlns:a16="http://schemas.microsoft.com/office/drawing/2014/main" id="{299368AF-1EF2-05D8-0751-1D4B3C1FFC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>
            <a:extLst>
              <a:ext uri="{FF2B5EF4-FFF2-40B4-BE49-F238E27FC236}">
                <a16:creationId xmlns:a16="http://schemas.microsoft.com/office/drawing/2014/main" id="{461AC11F-6077-C4A9-CCAA-63B92015D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45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7f5a1606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377f5a1606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190BAB49-75E0-E46C-5577-3C30C54CB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5B70F31C-56A0-1E7A-F100-A7948272CF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7D32C627-EA9B-D1A0-7758-023B5A9C03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2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54D51549-1319-EEAC-DA14-E16AE040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7B728B89-9AD0-B145-51EB-76E7B94255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18D4B62F-DC03-F8FF-062D-7298BE02CB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71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4"/>
          <p:cNvSpPr txBox="1">
            <a:spLocks noGrp="1"/>
          </p:cNvSpPr>
          <p:nvPr>
            <p:ph type="ctrTitle"/>
          </p:nvPr>
        </p:nvSpPr>
        <p:spPr>
          <a:xfrm>
            <a:off x="311700" y="624875"/>
            <a:ext cx="8520600" cy="792600"/>
          </a:xfrm>
          <a:prstGeom prst="rect">
            <a:avLst/>
          </a:prstGeom>
          <a:solidFill>
            <a:srgbClr val="57068C"/>
          </a:solidFill>
          <a:ln w="9525" cap="flat" cmpd="sng">
            <a:solidFill>
              <a:srgbClr val="5706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subTitle" idx="1"/>
          </p:nvPr>
        </p:nvSpPr>
        <p:spPr>
          <a:xfrm>
            <a:off x="311700" y="1889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54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" name="Google Shape;16;p54"/>
          <p:cNvSpPr/>
          <p:nvPr/>
        </p:nvSpPr>
        <p:spPr>
          <a:xfrm>
            <a:off x="0" y="-15950"/>
            <a:ext cx="9144000" cy="486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4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64"/>
          <p:cNvSpPr/>
          <p:nvPr/>
        </p:nvSpPr>
        <p:spPr>
          <a:xfrm>
            <a:off x="0" y="-15950"/>
            <a:ext cx="9144000" cy="486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>
            <a:spLocks noGrp="1"/>
          </p:cNvSpPr>
          <p:nvPr>
            <p:ph type="body" idx="1"/>
          </p:nvPr>
        </p:nvSpPr>
        <p:spPr>
          <a:xfrm>
            <a:off x="311700" y="689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5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7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8"/>
          <p:cNvSpPr txBox="1">
            <a:spLocks noGrp="1"/>
          </p:cNvSpPr>
          <p:nvPr>
            <p:ph type="body" idx="1"/>
          </p:nvPr>
        </p:nvSpPr>
        <p:spPr>
          <a:xfrm>
            <a:off x="311700" y="82532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8"/>
          <p:cNvSpPr txBox="1">
            <a:spLocks noGrp="1"/>
          </p:cNvSpPr>
          <p:nvPr>
            <p:ph type="body" idx="2"/>
          </p:nvPr>
        </p:nvSpPr>
        <p:spPr>
          <a:xfrm>
            <a:off x="4832400" y="82532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8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59"/>
          <p:cNvSpPr txBox="1">
            <a:spLocks noGrp="1"/>
          </p:cNvSpPr>
          <p:nvPr>
            <p:ph type="body" idx="1"/>
          </p:nvPr>
        </p:nvSpPr>
        <p:spPr>
          <a:xfrm>
            <a:off x="311700" y="87895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9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62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63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/>
          <p:nvPr/>
        </p:nvSpPr>
        <p:spPr>
          <a:xfrm>
            <a:off x="0" y="-7974"/>
            <a:ext cx="9144000" cy="439800"/>
          </a:xfrm>
          <a:prstGeom prst="rect">
            <a:avLst/>
          </a:prstGeom>
          <a:solidFill>
            <a:srgbClr val="57068C"/>
          </a:solidFill>
          <a:ln w="19050" cap="flat" cmpd="sng">
            <a:solidFill>
              <a:srgbClr val="5706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3"/>
          <p:cNvSpPr/>
          <p:nvPr/>
        </p:nvSpPr>
        <p:spPr>
          <a:xfrm>
            <a:off x="0" y="4879125"/>
            <a:ext cx="9144000" cy="264300"/>
          </a:xfrm>
          <a:prstGeom prst="rect">
            <a:avLst/>
          </a:prstGeom>
          <a:solidFill>
            <a:srgbClr val="57068C"/>
          </a:solidFill>
          <a:ln w="19050" cap="flat" cmpd="sng">
            <a:solidFill>
              <a:srgbClr val="5706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53"/>
          <p:cNvSpPr txBox="1">
            <a:spLocks noGrp="1"/>
          </p:cNvSpPr>
          <p:nvPr>
            <p:ph type="body" idx="1"/>
          </p:nvPr>
        </p:nvSpPr>
        <p:spPr>
          <a:xfrm>
            <a:off x="311700" y="66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3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53"/>
          <p:cNvSpPr txBox="1"/>
          <p:nvPr/>
        </p:nvSpPr>
        <p:spPr>
          <a:xfrm>
            <a:off x="2902500" y="4879200"/>
            <a:ext cx="33390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17500"/>
          </a:xfrm>
          <a:prstGeom prst="rect">
            <a:avLst/>
          </a:prstGeom>
          <a:solidFill>
            <a:srgbClr val="57068C"/>
          </a:solidFill>
          <a:ln w="9525" cap="flat" cmpd="sng">
            <a:solidFill>
              <a:srgbClr val="5706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3500">
                <a:solidFill>
                  <a:schemeClr val="lt1"/>
                </a:solidFill>
              </a:rPr>
              <a:t>Hybrid-NL2SVA: Integrating RAG and Finetuning for LLM-based NL2SVA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2205900" y="4263600"/>
            <a:ext cx="4732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>
            <a:spLocks noGrp="1"/>
          </p:cNvSpPr>
          <p:nvPr>
            <p:ph type="subTitle" idx="1"/>
          </p:nvPr>
        </p:nvSpPr>
        <p:spPr>
          <a:xfrm>
            <a:off x="311700" y="1595850"/>
            <a:ext cx="8520600" cy="12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b="1"/>
              <a:t>Weihua Xiao</a:t>
            </a:r>
            <a:r>
              <a:rPr lang="en-GB" sz="2000"/>
              <a:t>, Derek Ekberg, Siddharth Garg, Ramesh Karri</a:t>
            </a:r>
            <a:endParaRPr sz="20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25 Sep, 2025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l="16042" t="6384" r="14421" b="3434"/>
          <a:stretch/>
        </p:blipFill>
        <p:spPr>
          <a:xfrm>
            <a:off x="3942500" y="3101625"/>
            <a:ext cx="1176299" cy="152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B26BAAB-105D-F48A-D7A1-DF9DAA180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BE11ED5D-6876-561F-9918-EBCC0FD46B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BAB76991-F3EA-8E90-C07A-006B300FB3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altLang="zh-CN" dirty="0"/>
              <a:t>Customized RAG Framework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Hybrid-Retrieval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FC94ED-72D6-4061-0D83-F5C56EEBC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11" y="839444"/>
            <a:ext cx="6897317" cy="36401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DEA9B7-25BC-6618-B102-F6E913D07C28}"/>
              </a:ext>
            </a:extLst>
          </p:cNvPr>
          <p:cNvSpPr txBox="1"/>
          <p:nvPr/>
        </p:nvSpPr>
        <p:spPr>
          <a:xfrm>
            <a:off x="2823185" y="4479556"/>
            <a:ext cx="1748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Retrieval Path 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ACD30C-84AA-6D72-280A-633149C2D245}"/>
              </a:ext>
            </a:extLst>
          </p:cNvPr>
          <p:cNvSpPr txBox="1"/>
          <p:nvPr/>
        </p:nvSpPr>
        <p:spPr>
          <a:xfrm>
            <a:off x="3308739" y="591584"/>
            <a:ext cx="1748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Retrieval Path 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2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10A4A3E-F290-DA34-E3CE-D19ACAD44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49E60D98-EF1D-43CD-17BB-881B78C890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58C14FB7-CBF1-F4B1-350A-E0CA6DFA48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altLang="zh-CN" dirty="0"/>
              <a:t>Customized RAG Framework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Rechecking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86753B-F552-8C53-45F7-62CA908D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13" y="913990"/>
            <a:ext cx="5651574" cy="33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1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0AD7DABA-7CCC-5797-05C6-175CBD03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601BD053-14E9-FDE9-96A0-D2D2F0F247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D849058A-4DFF-53B0-032F-421C4CFC8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altLang="zh-CN" dirty="0"/>
              <a:t>Synthetic Fine-tuning Dataset</a:t>
            </a:r>
            <a:endParaRPr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8FA144-20E0-BD63-17A1-FF942FA8425F}"/>
              </a:ext>
            </a:extLst>
          </p:cNvPr>
          <p:cNvSpPr txBox="1"/>
          <p:nvPr/>
        </p:nvSpPr>
        <p:spPr>
          <a:xfrm>
            <a:off x="2078666" y="3512440"/>
            <a:ext cx="4582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Four layers of an example concurrent assertion.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3DA751-E1A6-E557-89B7-8A2C1B53B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348" y="1325775"/>
            <a:ext cx="4223010" cy="173531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4427588-8609-5652-E324-D0258FF5F854}"/>
              </a:ext>
            </a:extLst>
          </p:cNvPr>
          <p:cNvSpPr/>
          <p:nvPr/>
        </p:nvSpPr>
        <p:spPr>
          <a:xfrm>
            <a:off x="1572354" y="2340888"/>
            <a:ext cx="5710605" cy="833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A956F7-E9D3-E4A0-FD73-8663F24005C7}"/>
              </a:ext>
            </a:extLst>
          </p:cNvPr>
          <p:cNvSpPr txBox="1"/>
          <p:nvPr/>
        </p:nvSpPr>
        <p:spPr>
          <a:xfrm>
            <a:off x="1855892" y="2498558"/>
            <a:ext cx="5178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i="1" dirty="0">
                <a:solidFill>
                  <a:schemeClr val="bg1"/>
                </a:solidFill>
              </a:rPr>
              <a:t>SVA Construction: Layer-by-Layer</a:t>
            </a:r>
            <a:endParaRPr lang="zh-CN" alt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CD88B256-B487-8C7A-C11E-921A9AC6B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6;g377f5a16067_0_8">
            <a:extLst>
              <a:ext uri="{FF2B5EF4-FFF2-40B4-BE49-F238E27FC236}">
                <a16:creationId xmlns:a16="http://schemas.microsoft.com/office/drawing/2014/main" id="{ACEDB70D-F3BD-5878-7696-8A45B05EAE68}"/>
              </a:ext>
            </a:extLst>
          </p:cNvPr>
          <p:cNvSpPr/>
          <p:nvPr/>
        </p:nvSpPr>
        <p:spPr>
          <a:xfrm>
            <a:off x="102428" y="2836063"/>
            <a:ext cx="2467991" cy="12286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7EF34279-5AEB-582D-68D0-673D3C1E9D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B0465220-39E6-2CC9-894A-FCC12E38C4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altLang="zh-CN" dirty="0"/>
              <a:t>Synthetic Fine-tuning Dataset</a:t>
            </a:r>
            <a:endParaRPr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7897DE-B641-4AC9-2FF1-CC6F3D8CE0E2}"/>
              </a:ext>
            </a:extLst>
          </p:cNvPr>
          <p:cNvSpPr txBox="1"/>
          <p:nvPr/>
        </p:nvSpPr>
        <p:spPr>
          <a:xfrm>
            <a:off x="137147" y="2864414"/>
            <a:ext cx="2467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for every rising edge of the clock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pclk</a:t>
            </a:r>
            <a:r>
              <a:rPr lang="en-US" altLang="zh-CN" dirty="0"/>
              <a:t> at which a given reference signal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refSig</a:t>
            </a:r>
            <a:r>
              <a:rPr lang="en-US" altLang="zh-CN" dirty="0"/>
              <a:t> is true, the stable-value check on another signal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StableSig</a:t>
            </a:r>
            <a:r>
              <a:rPr lang="en-US" altLang="zh-CN" dirty="0"/>
              <a:t> succeeds in that same cycle.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4A61E1-B039-89ED-3C5A-0701A5AA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509676"/>
            <a:ext cx="3267926" cy="4313916"/>
          </a:xfrm>
          <a:prstGeom prst="rect">
            <a:avLst/>
          </a:prstGeom>
        </p:spPr>
      </p:pic>
      <p:sp>
        <p:nvSpPr>
          <p:cNvPr id="6" name="Google Shape;86;g377f5a16067_0_8">
            <a:extLst>
              <a:ext uri="{FF2B5EF4-FFF2-40B4-BE49-F238E27FC236}">
                <a16:creationId xmlns:a16="http://schemas.microsoft.com/office/drawing/2014/main" id="{087812D2-E6A6-12E7-9740-660D77F207A3}"/>
              </a:ext>
            </a:extLst>
          </p:cNvPr>
          <p:cNvSpPr/>
          <p:nvPr/>
        </p:nvSpPr>
        <p:spPr>
          <a:xfrm>
            <a:off x="389672" y="1215281"/>
            <a:ext cx="2123320" cy="8791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1D9FFB-3273-FB3A-B998-B24E82FEBE92}"/>
              </a:ext>
            </a:extLst>
          </p:cNvPr>
          <p:cNvSpPr txBox="1"/>
          <p:nvPr/>
        </p:nvSpPr>
        <p:spPr>
          <a:xfrm>
            <a:off x="485200" y="1263423"/>
            <a:ext cx="212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property(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@(posedge pclk)</a:t>
            </a:r>
          </a:p>
          <a:p>
            <a:r>
              <a:rPr lang="en-US" altLang="zh-CN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refSig</a:t>
            </a:r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|-&gt; $stable(</a:t>
            </a:r>
            <a:r>
              <a:rPr lang="en-US" altLang="zh-CN" sz="12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StableSig</a:t>
            </a:r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zh-CN" altLang="en-US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38E3C6D-0B1F-68F1-61BC-614805C4AB23}"/>
              </a:ext>
            </a:extLst>
          </p:cNvPr>
          <p:cNvCxnSpPr>
            <a:cxnSpLocks/>
          </p:cNvCxnSpPr>
          <p:nvPr/>
        </p:nvCxnSpPr>
        <p:spPr>
          <a:xfrm>
            <a:off x="3107170" y="2313460"/>
            <a:ext cx="555564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11" name="Picture 4" descr="GPT logo">
            <a:extLst>
              <a:ext uri="{FF2B5EF4-FFF2-40B4-BE49-F238E27FC236}">
                <a16:creationId xmlns:a16="http://schemas.microsoft.com/office/drawing/2014/main" id="{FEFB1F24-FA73-EB9A-17BA-213262D08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4" t="18605" r="30240" b="18828"/>
          <a:stretch>
            <a:fillRect/>
          </a:stretch>
        </p:blipFill>
        <p:spPr bwMode="auto">
          <a:xfrm>
            <a:off x="3755134" y="1859003"/>
            <a:ext cx="914789" cy="90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CC2F37-2BA4-6586-0D57-EE11D2E6DCE1}"/>
              </a:ext>
            </a:extLst>
          </p:cNvPr>
          <p:cNvCxnSpPr>
            <a:cxnSpLocks/>
          </p:cNvCxnSpPr>
          <p:nvPr/>
        </p:nvCxnSpPr>
        <p:spPr>
          <a:xfrm flipV="1">
            <a:off x="2605138" y="1666284"/>
            <a:ext cx="502032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344482B-85C4-2FC9-A69F-F19026BD9AF2}"/>
              </a:ext>
            </a:extLst>
          </p:cNvPr>
          <p:cNvCxnSpPr>
            <a:cxnSpLocks/>
          </p:cNvCxnSpPr>
          <p:nvPr/>
        </p:nvCxnSpPr>
        <p:spPr>
          <a:xfrm>
            <a:off x="3107170" y="1656599"/>
            <a:ext cx="0" cy="65083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04F8C20-F562-CDB3-FF96-288571906967}"/>
              </a:ext>
            </a:extLst>
          </p:cNvPr>
          <p:cNvCxnSpPr>
            <a:cxnSpLocks/>
          </p:cNvCxnSpPr>
          <p:nvPr/>
        </p:nvCxnSpPr>
        <p:spPr>
          <a:xfrm flipV="1">
            <a:off x="2605138" y="3524236"/>
            <a:ext cx="502032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D0DC629-5D3B-CCA9-6087-1FDACAF4B034}"/>
              </a:ext>
            </a:extLst>
          </p:cNvPr>
          <p:cNvCxnSpPr>
            <a:cxnSpLocks/>
          </p:cNvCxnSpPr>
          <p:nvPr/>
        </p:nvCxnSpPr>
        <p:spPr>
          <a:xfrm>
            <a:off x="3107170" y="2303697"/>
            <a:ext cx="0" cy="122053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F8316B7-956D-8136-21D2-8F7B56EC296F}"/>
              </a:ext>
            </a:extLst>
          </p:cNvPr>
          <p:cNvCxnSpPr>
            <a:cxnSpLocks/>
          </p:cNvCxnSpPr>
          <p:nvPr/>
        </p:nvCxnSpPr>
        <p:spPr>
          <a:xfrm>
            <a:off x="4737680" y="2302803"/>
            <a:ext cx="555564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75097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0C17ECD-9887-5769-50F3-6B9D7239C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g377f5a16067_0_8">
            <a:extLst>
              <a:ext uri="{FF2B5EF4-FFF2-40B4-BE49-F238E27FC236}">
                <a16:creationId xmlns:a16="http://schemas.microsoft.com/office/drawing/2014/main" id="{B70AEE42-2794-2381-1023-AA21A3912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00" y="439800"/>
            <a:ext cx="8520600" cy="344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>
                <a:solidFill>
                  <a:schemeClr val="bg2"/>
                </a:solidFill>
              </a:rPr>
              <a:t>40 Designs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>
                <a:solidFill>
                  <a:schemeClr val="bg2"/>
                </a:solidFill>
              </a:rPr>
              <a:t>229 Concurrent Assertions + H</a:t>
            </a:r>
            <a:r>
              <a:rPr lang="en-US" altLang="zh-CN" sz="2200" dirty="0">
                <a:solidFill>
                  <a:schemeClr val="bg2"/>
                </a:solidFill>
              </a:rPr>
              <a:t>uman-generated Explanations</a:t>
            </a: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9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</p:txBody>
      </p:sp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4629F935-0180-F1FD-484E-EAD077D2479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5AC50279-276E-CE2C-C3A1-3FA92CC6D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altLang="zh-CN" dirty="0"/>
              <a:t>Evaluation Dataset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47D97E-E044-1442-72B5-5878D5414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24" y="1719605"/>
            <a:ext cx="4012019" cy="25417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03738E-8031-3C72-987D-4F3AE288CB09}"/>
              </a:ext>
            </a:extLst>
          </p:cNvPr>
          <p:cNvSpPr txBox="1"/>
          <p:nvPr/>
        </p:nvSpPr>
        <p:spPr>
          <a:xfrm>
            <a:off x="2177902" y="4325220"/>
            <a:ext cx="4582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u="none" strike="noStrike" baseline="0" dirty="0">
                <a:solidFill>
                  <a:schemeClr val="bg2"/>
                </a:solidFill>
                <a:latin typeface="+mj-lt"/>
              </a:rPr>
              <a:t>Number of SVA operators and signals in the 229 SVAs.</a:t>
            </a:r>
            <a:endParaRPr lang="zh-CN" altLang="en-US" sz="32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08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E06FB89-7566-68F2-F599-E76D9FE7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7f5a16067_0_17">
            <a:extLst>
              <a:ext uri="{FF2B5EF4-FFF2-40B4-BE49-F238E27FC236}">
                <a16:creationId xmlns:a16="http://schemas.microsoft.com/office/drawing/2014/main" id="{5747699B-E0F2-4FBE-7CAF-D692F40FDFD7}"/>
              </a:ext>
            </a:extLst>
          </p:cNvPr>
          <p:cNvSpPr txBox="1"/>
          <p:nvPr/>
        </p:nvSpPr>
        <p:spPr>
          <a:xfrm>
            <a:off x="891425" y="1101975"/>
            <a:ext cx="4515000" cy="26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 dirty="0">
                <a:solidFill>
                  <a:srgbClr val="C2C2C2"/>
                </a:solidFill>
              </a:rPr>
              <a:t>Introduction</a:t>
            </a:r>
            <a:endParaRPr sz="2400" dirty="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❏"/>
            </a:pPr>
            <a:r>
              <a:rPr lang="en-GB" sz="2400" dirty="0">
                <a:solidFill>
                  <a:srgbClr val="C2C2C2"/>
                </a:solidFill>
              </a:rPr>
              <a:t>Methodology</a:t>
            </a:r>
            <a:endParaRPr sz="2400" dirty="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 dirty="0">
                <a:solidFill>
                  <a:schemeClr val="dk2"/>
                </a:solidFill>
              </a:rPr>
              <a:t>Experimental Results</a:t>
            </a:r>
            <a:endParaRPr sz="24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 dirty="0">
                <a:solidFill>
                  <a:srgbClr val="C2C2C2"/>
                </a:solidFill>
              </a:rPr>
              <a:t>Conclusion</a:t>
            </a:r>
            <a:endParaRPr sz="2400" dirty="0">
              <a:solidFill>
                <a:srgbClr val="C2C2C2"/>
              </a:solidFill>
            </a:endParaRPr>
          </a:p>
        </p:txBody>
      </p:sp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9D0A3A17-F7C4-34E8-41A7-BEB4B6BDAE6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63E4B153-5CD8-8A47-2C15-BF0F1F6E59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Outline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005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43D5C15-695C-8E04-DA22-DE07D7728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g377f5a16067_0_8">
            <a:extLst>
              <a:ext uri="{FF2B5EF4-FFF2-40B4-BE49-F238E27FC236}">
                <a16:creationId xmlns:a16="http://schemas.microsoft.com/office/drawing/2014/main" id="{87D59D85-3B8A-1C7B-FE72-33794A483B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00" y="439800"/>
            <a:ext cx="8520600" cy="344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buSzPts val="2200"/>
            </a:pPr>
            <a:r>
              <a:rPr lang="en-US" altLang="zh-CN" sz="2200" dirty="0">
                <a:solidFill>
                  <a:schemeClr val="bg2"/>
                </a:solidFill>
              </a:rPr>
              <a:t>Evaluation Metric: </a:t>
            </a:r>
          </a:p>
          <a:p>
            <a:pPr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2"/>
                </a:solidFill>
              </a:rPr>
              <a:t>Syntax Correct (SC)</a:t>
            </a:r>
          </a:p>
          <a:p>
            <a:pPr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2"/>
                </a:solidFill>
              </a:rPr>
              <a:t>Functionality Match (FM)</a:t>
            </a:r>
            <a:endParaRPr lang="en-US" altLang="zh-CN" sz="2200" dirty="0">
              <a:solidFill>
                <a:schemeClr val="bg2"/>
              </a:solidFill>
            </a:endParaRPr>
          </a:p>
          <a:p>
            <a:pPr indent="-368300">
              <a:buSzPts val="2200"/>
            </a:pPr>
            <a:r>
              <a:rPr lang="en-US" altLang="zh-CN" sz="2200" dirty="0">
                <a:solidFill>
                  <a:schemeClr val="bg2"/>
                </a:solidFill>
              </a:rPr>
              <a:t>Verification Tool: Cadence JasperGold</a:t>
            </a:r>
          </a:p>
          <a:p>
            <a:pPr lvl="0" indent="-368300">
              <a:buSzPts val="2200"/>
            </a:pPr>
            <a:r>
              <a:rPr lang="en-US" altLang="zh-CN" sz="2200" dirty="0">
                <a:solidFill>
                  <a:schemeClr val="bg2"/>
                </a:solidFill>
              </a:rPr>
              <a:t>Evaluate Customized RAG Framework: </a:t>
            </a:r>
          </a:p>
          <a:p>
            <a:pPr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2"/>
                </a:solidFill>
              </a:rPr>
              <a:t>RAG Database: 10 hardware design and verification textbooks</a:t>
            </a:r>
          </a:p>
          <a:p>
            <a:pPr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2"/>
                </a:solidFill>
              </a:rPr>
              <a:t>LLMs: DeepSeek v3, OpenAI gpt-4o-mini, CodeX, </a:t>
            </a:r>
          </a:p>
          <a:p>
            <a:pPr indent="-368300">
              <a:buSzPts val="2200"/>
            </a:pPr>
            <a:endParaRPr lang="en-US" altLang="zh-CN"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9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</p:txBody>
      </p:sp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BF37F478-A76D-C755-B46A-6FD3B96B73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036B5A46-3AC8-5FCC-7881-5704F070A1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Experimental Setup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81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05B3C1-2ED1-A7C0-F461-5C35735F48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5D753FC-FD33-F239-9CBD-757C2963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Results: Dynamic Splitting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A182A8-02E9-11E8-3361-90D879CD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32" y="804738"/>
            <a:ext cx="6989135" cy="33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4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46AD24C-10C2-9FA4-E4D7-3CF58A033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F8DBB777-2BB9-6E2E-38ED-6A1770B7D3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ADFBEECB-18CE-14D7-2D3B-96D8B0715C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Evaluation Results: Hybrid Retrieval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1AC338-CBFE-1586-3C32-5C7615B5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83" y="1048166"/>
            <a:ext cx="7173433" cy="32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5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79A16F3-A875-7130-117C-8E855BF5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B8273E59-1A3A-5FCD-28A4-648556DFE0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A51419A0-AEE2-E951-05D0-D7B52B2FD5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Evaluation Results: Customized RAG Framework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2EF8C9-821B-BF78-C765-65722859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204" y="591516"/>
            <a:ext cx="6223591" cy="39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891425" y="1101975"/>
            <a:ext cx="4515000" cy="26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❏"/>
            </a:pPr>
            <a:r>
              <a:rPr lang="en-GB" sz="2400">
                <a:solidFill>
                  <a:schemeClr val="dk2"/>
                </a:solidFill>
              </a:rPr>
              <a:t>Introduction</a:t>
            </a:r>
            <a:endParaRPr sz="24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>
                <a:solidFill>
                  <a:srgbClr val="C2C2C2"/>
                </a:solidFill>
              </a:rPr>
              <a:t>Methodology</a:t>
            </a:r>
            <a:endParaRPr sz="240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>
                <a:solidFill>
                  <a:srgbClr val="C2C2C2"/>
                </a:solidFill>
              </a:rPr>
              <a:t>Experimental Results</a:t>
            </a:r>
            <a:endParaRPr sz="240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>
                <a:solidFill>
                  <a:srgbClr val="C2C2C2"/>
                </a:solidFill>
              </a:rPr>
              <a:t>Conclusion</a:t>
            </a:r>
            <a:endParaRPr sz="2400">
              <a:solidFill>
                <a:srgbClr val="C2C2C2"/>
              </a:solidFill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Outline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57D9F990-2DFF-5B8D-E103-151B8370E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g377f5a16067_0_8">
            <a:extLst>
              <a:ext uri="{FF2B5EF4-FFF2-40B4-BE49-F238E27FC236}">
                <a16:creationId xmlns:a16="http://schemas.microsoft.com/office/drawing/2014/main" id="{32ED55CB-CA0B-B09C-5A8A-1457B2F00F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00" y="439800"/>
            <a:ext cx="8520600" cy="344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buSzPts val="2200"/>
            </a:pPr>
            <a:r>
              <a:rPr lang="en-US" altLang="zh-CN" sz="2200" dirty="0">
                <a:solidFill>
                  <a:schemeClr val="bg2"/>
                </a:solidFill>
              </a:rPr>
              <a:t>Finetuning LLM: Qwen2.5-Coder-7B-Instruct</a:t>
            </a:r>
          </a:p>
          <a:p>
            <a:pPr indent="-368300">
              <a:buSzPts val="2200"/>
            </a:pPr>
            <a:r>
              <a:rPr lang="en-US" altLang="zh-CN" sz="2200" dirty="0">
                <a:solidFill>
                  <a:schemeClr val="bg2"/>
                </a:solidFill>
              </a:rPr>
              <a:t>Finetuning Dataset: 4070 datapoints</a:t>
            </a:r>
          </a:p>
          <a:p>
            <a:pPr marL="88900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2"/>
                </a:solidFill>
              </a:rPr>
              <a:t>Golden SVA</a:t>
            </a:r>
          </a:p>
          <a:p>
            <a:pPr marL="88900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2"/>
                </a:solidFill>
              </a:rPr>
              <a:t>Natural Language Explanation</a:t>
            </a:r>
          </a:p>
          <a:p>
            <a:pPr marL="88900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2"/>
                </a:solidFill>
              </a:rPr>
              <a:t>Prompt-guided Explanation</a:t>
            </a:r>
          </a:p>
          <a:p>
            <a:pPr marL="406400">
              <a:buSzPts val="2200"/>
            </a:pPr>
            <a:r>
              <a:rPr lang="en-US" altLang="zh-CN" sz="2200" dirty="0">
                <a:solidFill>
                  <a:schemeClr val="bg2"/>
                </a:solidFill>
              </a:rPr>
              <a:t>Finetuning Framework: Llama-Factory [1] </a:t>
            </a:r>
          </a:p>
          <a:p>
            <a:pPr marL="406400">
              <a:buSzPts val="2200"/>
            </a:pPr>
            <a:r>
              <a:rPr lang="en-US" altLang="zh-CN" sz="2200" dirty="0">
                <a:solidFill>
                  <a:schemeClr val="bg2"/>
                </a:solidFill>
              </a:rPr>
              <a:t>8 A100 GPUs, ~2 hours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9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</p:txBody>
      </p:sp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1D60C37C-FF65-098D-DACE-67D9011EFF7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0B418011-1883-094B-16C1-4A4772A734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Experimental Setup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055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46004173-E88F-E928-0B24-F45B86A59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19A4C75E-B5DA-451C-9B6F-5C99CD1DDB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D1852706-5396-5260-CF0C-BB7025BD4E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Evaluation Results: Finetuned LLM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B60F23-2EFF-3CFC-3DB6-9DA2F840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446" y="597013"/>
            <a:ext cx="4989763" cy="39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1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421B8299-6609-CB87-53C0-AF084FE0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7f5a16067_0_17">
            <a:extLst>
              <a:ext uri="{FF2B5EF4-FFF2-40B4-BE49-F238E27FC236}">
                <a16:creationId xmlns:a16="http://schemas.microsoft.com/office/drawing/2014/main" id="{90EC8E34-83EB-FFD8-A1B9-26403E6C682E}"/>
              </a:ext>
            </a:extLst>
          </p:cNvPr>
          <p:cNvSpPr txBox="1"/>
          <p:nvPr/>
        </p:nvSpPr>
        <p:spPr>
          <a:xfrm>
            <a:off x="891425" y="1101975"/>
            <a:ext cx="4515000" cy="26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 dirty="0">
                <a:solidFill>
                  <a:srgbClr val="C2C2C2"/>
                </a:solidFill>
              </a:rPr>
              <a:t>Introduction</a:t>
            </a:r>
            <a:endParaRPr sz="2400" dirty="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❏"/>
            </a:pPr>
            <a:r>
              <a:rPr lang="en-GB" sz="2400" dirty="0">
                <a:solidFill>
                  <a:srgbClr val="C2C2C2"/>
                </a:solidFill>
              </a:rPr>
              <a:t>Methodology</a:t>
            </a:r>
            <a:endParaRPr sz="2400" dirty="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 dirty="0">
                <a:solidFill>
                  <a:srgbClr val="C2C2C2"/>
                </a:solidFill>
              </a:rPr>
              <a:t>Experimental Results</a:t>
            </a:r>
            <a:endParaRPr sz="2400" dirty="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 dirty="0">
                <a:solidFill>
                  <a:schemeClr val="bg2"/>
                </a:solidFill>
              </a:rPr>
              <a:t>Conclusion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1EFB897E-668C-F844-56F6-BD6060990B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152B8D08-B051-BE36-17D5-3878BBC1AC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dirty="0"/>
              <a:t>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4514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D3029AE5-B7F7-4F9F-63A4-FCDE988CF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g377f5a16067_0_8">
            <a:extLst>
              <a:ext uri="{FF2B5EF4-FFF2-40B4-BE49-F238E27FC236}">
                <a16:creationId xmlns:a16="http://schemas.microsoft.com/office/drawing/2014/main" id="{67C29EF6-5AEB-EF1A-103E-59C015ECDE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00" y="411447"/>
            <a:ext cx="8520600" cy="484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buSzPts val="2200"/>
            </a:pPr>
            <a:r>
              <a:rPr lang="en-US" altLang="zh-CN" dirty="0">
                <a:solidFill>
                  <a:srgbClr val="C00000"/>
                </a:solidFill>
              </a:rPr>
              <a:t>Customized RAG framework </a:t>
            </a:r>
            <a:r>
              <a:rPr lang="en-US" altLang="zh-CN" dirty="0">
                <a:solidFill>
                  <a:schemeClr val="bg2"/>
                </a:solidFill>
              </a:rPr>
              <a:t>for NL2SVA</a:t>
            </a:r>
          </a:p>
          <a:p>
            <a:pPr marL="83185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2"/>
                </a:solidFill>
              </a:rPr>
              <a:t>Dynamic Splitting + Hybrid Retrieval + Operator-based Rechecking</a:t>
            </a:r>
          </a:p>
          <a:p>
            <a:pPr marL="83185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bg2"/>
              </a:solidFill>
            </a:endParaRPr>
          </a:p>
          <a:p>
            <a:pPr lvl="0" indent="-368300">
              <a:buSzPts val="2200"/>
            </a:pPr>
            <a:r>
              <a:rPr lang="en-US" altLang="zh-CN" dirty="0">
                <a:solidFill>
                  <a:schemeClr val="bg2"/>
                </a:solidFill>
              </a:rPr>
              <a:t>Synthetic fine-tuning dataset with </a:t>
            </a:r>
            <a:r>
              <a:rPr lang="en-US" altLang="zh-CN" dirty="0">
                <a:solidFill>
                  <a:srgbClr val="C00000"/>
                </a:solidFill>
              </a:rPr>
              <a:t>prompt-guided explanations</a:t>
            </a:r>
          </a:p>
          <a:p>
            <a:pPr marL="83185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2"/>
                </a:solidFill>
              </a:rPr>
              <a:t>Layer-by-layer breakdown: Boolean → Sequence → Property → Verification</a:t>
            </a:r>
          </a:p>
          <a:p>
            <a:pPr marL="83185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bg2"/>
              </a:solidFill>
            </a:endParaRPr>
          </a:p>
          <a:p>
            <a:pPr lvl="0" indent="-368300">
              <a:buSzPts val="2200"/>
            </a:pPr>
            <a:r>
              <a:rPr lang="en-US" altLang="zh-CN" dirty="0">
                <a:solidFill>
                  <a:srgbClr val="C00000"/>
                </a:solidFill>
              </a:rPr>
              <a:t>Largest</a:t>
            </a:r>
            <a:r>
              <a:rPr lang="en-US" altLang="zh-CN" dirty="0">
                <a:solidFill>
                  <a:schemeClr val="bg2"/>
                </a:solidFill>
              </a:rPr>
              <a:t> NL2SVA evaluation dataset to date</a:t>
            </a:r>
          </a:p>
          <a:p>
            <a:pPr marL="83185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2"/>
                </a:solidFill>
              </a:rPr>
              <a:t>40 Verilog designs, 229 formally verified assertions with annotations</a:t>
            </a:r>
          </a:p>
          <a:p>
            <a:pPr marL="83185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bg2"/>
              </a:solidFill>
            </a:endParaRPr>
          </a:p>
          <a:p>
            <a:pPr lvl="0" indent="-368300">
              <a:buSzPts val="2200"/>
            </a:pPr>
            <a:r>
              <a:rPr lang="en-US" altLang="zh-CN" dirty="0">
                <a:solidFill>
                  <a:schemeClr val="bg2"/>
                </a:solidFill>
              </a:rPr>
              <a:t>Evaluation </a:t>
            </a:r>
            <a:r>
              <a:rPr lang="en-US" altLang="zh-CN" dirty="0">
                <a:solidFill>
                  <a:srgbClr val="C00000"/>
                </a:solidFill>
              </a:rPr>
              <a:t>across LLMs </a:t>
            </a:r>
            <a:r>
              <a:rPr lang="en-US" altLang="zh-CN" dirty="0">
                <a:solidFill>
                  <a:schemeClr val="bg2"/>
                </a:solidFill>
              </a:rPr>
              <a:t>(GPT-4o-mini, CodeX, DeepSeek-V3, fine-tuned Qwen2.5-Coder-7B)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E41CDB7A-02D4-B9B0-99F3-948D6FAD9C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5459EE6E-CBB5-BC99-BA11-06BF3869FD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131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6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  <p:sp>
        <p:nvSpPr>
          <p:cNvPr id="696" name="Google Shape;696;p46"/>
          <p:cNvSpPr txBox="1">
            <a:spLocks noGrp="1"/>
          </p:cNvSpPr>
          <p:nvPr>
            <p:ph type="title"/>
          </p:nvPr>
        </p:nvSpPr>
        <p:spPr>
          <a:xfrm>
            <a:off x="349050" y="1837192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7f5a16067_0_8"/>
          <p:cNvSpPr txBox="1">
            <a:spLocks noGrp="1"/>
          </p:cNvSpPr>
          <p:nvPr>
            <p:ph type="body" idx="1"/>
          </p:nvPr>
        </p:nvSpPr>
        <p:spPr>
          <a:xfrm>
            <a:off x="74700" y="338603"/>
            <a:ext cx="8520600" cy="344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dirty="0">
                <a:solidFill>
                  <a:schemeClr val="bg2"/>
                </a:solidFill>
              </a:rPr>
              <a:t>Assertion used for verification </a:t>
            </a: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9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</p:txBody>
      </p:sp>
      <p:sp>
        <p:nvSpPr>
          <p:cNvPr id="86" name="Google Shape;86;g377f5a16067_0_8"/>
          <p:cNvSpPr/>
          <p:nvPr/>
        </p:nvSpPr>
        <p:spPr>
          <a:xfrm>
            <a:off x="213148" y="959200"/>
            <a:ext cx="2395117" cy="239237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549294-E397-008A-8BA8-1D0740B6C856}"/>
              </a:ext>
            </a:extLst>
          </p:cNvPr>
          <p:cNvSpPr txBox="1"/>
          <p:nvPr/>
        </p:nvSpPr>
        <p:spPr>
          <a:xfrm>
            <a:off x="231030" y="1024172"/>
            <a:ext cx="23805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 @(posedge clk) begin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(!rst_n) begin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d1 &lt;= 1'b0;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d2 &lt;= 1'b0;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grant &lt;= 1'b0;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else begin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d1 &lt;= req;</a:t>
            </a:r>
            <a:endParaRPr lang="en-US" altLang="zh-CN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 &lt;= d1;</a:t>
            </a:r>
            <a:endParaRPr lang="en-US" altLang="zh-CN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&lt;= d2;</a:t>
            </a:r>
            <a:endParaRPr lang="en-US" altLang="zh-CN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</p:txBody>
      </p:sp>
      <p:sp>
        <p:nvSpPr>
          <p:cNvPr id="84" name="Google Shape;84;g377f5a16067_0_8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85" name="Google Shape;85;g377f5a16067_0_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dirty="0"/>
              <a:t>SystemVerilog Assertion (SVA)</a:t>
            </a:r>
            <a:endParaRPr dirty="0"/>
          </a:p>
        </p:txBody>
      </p:sp>
      <p:cxnSp>
        <p:nvCxnSpPr>
          <p:cNvPr id="87" name="Google Shape;87;g377f5a16067_0_8"/>
          <p:cNvCxnSpPr>
            <a:cxnSpLocks/>
          </p:cNvCxnSpPr>
          <p:nvPr/>
        </p:nvCxnSpPr>
        <p:spPr>
          <a:xfrm>
            <a:off x="2657882" y="2315687"/>
            <a:ext cx="97516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8CA8F895-CD71-004C-3251-241CB49E4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48" y="3784223"/>
            <a:ext cx="609600" cy="752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5AD3AD-1641-E4F4-893A-690FB391FEA2}"/>
              </a:ext>
            </a:extLst>
          </p:cNvPr>
          <p:cNvSpPr txBox="1"/>
          <p:nvPr/>
        </p:nvSpPr>
        <p:spPr>
          <a:xfrm>
            <a:off x="704278" y="3351577"/>
            <a:ext cx="135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</a:rPr>
              <a:t>Verilog code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D1CC78-D4BF-26AC-4672-592D6CB4A778}"/>
              </a:ext>
            </a:extLst>
          </p:cNvPr>
          <p:cNvSpPr txBox="1"/>
          <p:nvPr/>
        </p:nvSpPr>
        <p:spPr>
          <a:xfrm>
            <a:off x="399857" y="4536698"/>
            <a:ext cx="2428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</a:rPr>
              <a:t>Specification Document</a:t>
            </a:r>
            <a:endParaRPr lang="zh-CN" altLang="en-US" dirty="0">
              <a:solidFill>
                <a:schemeClr val="bg2"/>
              </a:solidFill>
            </a:endParaRPr>
          </a:p>
        </p:txBody>
      </p:sp>
      <p:cxnSp>
        <p:nvCxnSpPr>
          <p:cNvPr id="12" name="Google Shape;87;g377f5a16067_0_8">
            <a:extLst>
              <a:ext uri="{FF2B5EF4-FFF2-40B4-BE49-F238E27FC236}">
                <a16:creationId xmlns:a16="http://schemas.microsoft.com/office/drawing/2014/main" id="{1C5CCC35-59CD-C429-1FDE-A632ED09B503}"/>
              </a:ext>
            </a:extLst>
          </p:cNvPr>
          <p:cNvCxnSpPr>
            <a:cxnSpLocks/>
          </p:cNvCxnSpPr>
          <p:nvPr/>
        </p:nvCxnSpPr>
        <p:spPr>
          <a:xfrm>
            <a:off x="1996378" y="4160460"/>
            <a:ext cx="87441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Google Shape;86;g377f5a16067_0_8">
            <a:extLst>
              <a:ext uri="{FF2B5EF4-FFF2-40B4-BE49-F238E27FC236}">
                <a16:creationId xmlns:a16="http://schemas.microsoft.com/office/drawing/2014/main" id="{547CB583-AF45-FB22-3488-B994684BC0E7}"/>
              </a:ext>
            </a:extLst>
          </p:cNvPr>
          <p:cNvSpPr/>
          <p:nvPr/>
        </p:nvSpPr>
        <p:spPr>
          <a:xfrm>
            <a:off x="3145465" y="3855304"/>
            <a:ext cx="2088038" cy="6103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4D1DEF-C423-6450-4313-0951D132C543}"/>
              </a:ext>
            </a:extLst>
          </p:cNvPr>
          <p:cNvSpPr txBox="1"/>
          <p:nvPr/>
        </p:nvSpPr>
        <p:spPr>
          <a:xfrm>
            <a:off x="3308701" y="4536698"/>
            <a:ext cx="19154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</a:rPr>
              <a:t>Design Property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75FAA2-4BEF-F66F-A8DD-1F4F0B742BC2}"/>
              </a:ext>
            </a:extLst>
          </p:cNvPr>
          <p:cNvSpPr txBox="1"/>
          <p:nvPr/>
        </p:nvSpPr>
        <p:spPr>
          <a:xfrm>
            <a:off x="3222396" y="3862393"/>
            <a:ext cx="208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</a:rPr>
              <a:t>If req is 1 now, grant must be high exactly 2 cycles later.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pic>
        <p:nvPicPr>
          <p:cNvPr id="21" name="图形 20" descr="程序员">
            <a:extLst>
              <a:ext uri="{FF2B5EF4-FFF2-40B4-BE49-F238E27FC236}">
                <a16:creationId xmlns:a16="http://schemas.microsoft.com/office/drawing/2014/main" id="{E4BE557E-4786-9722-6403-743A01BA5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7435" y="1715185"/>
            <a:ext cx="914400" cy="914400"/>
          </a:xfrm>
          <a:prstGeom prst="rect">
            <a:avLst/>
          </a:prstGeom>
        </p:spPr>
      </p:pic>
      <p:cxnSp>
        <p:nvCxnSpPr>
          <p:cNvPr id="22" name="Google Shape;87;g377f5a16067_0_8">
            <a:extLst>
              <a:ext uri="{FF2B5EF4-FFF2-40B4-BE49-F238E27FC236}">
                <a16:creationId xmlns:a16="http://schemas.microsoft.com/office/drawing/2014/main" id="{705C078D-C9D9-C947-D596-F3B6699FF59C}"/>
              </a:ext>
            </a:extLst>
          </p:cNvPr>
          <p:cNvCxnSpPr>
            <a:cxnSpLocks/>
          </p:cNvCxnSpPr>
          <p:nvPr/>
        </p:nvCxnSpPr>
        <p:spPr>
          <a:xfrm flipV="1">
            <a:off x="4103909" y="3140149"/>
            <a:ext cx="0" cy="6298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4E3C3B2-DE60-E163-F2F1-4A0817905FE9}"/>
              </a:ext>
            </a:extLst>
          </p:cNvPr>
          <p:cNvSpPr txBox="1"/>
          <p:nvPr/>
        </p:nvSpPr>
        <p:spPr>
          <a:xfrm>
            <a:off x="3308701" y="2562061"/>
            <a:ext cx="1731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</a:rPr>
              <a:t>Natural Language to SVA (NL2SVA)</a:t>
            </a:r>
            <a:endParaRPr lang="zh-CN" altLang="en-US" dirty="0">
              <a:solidFill>
                <a:schemeClr val="bg2"/>
              </a:solidFill>
            </a:endParaRPr>
          </a:p>
        </p:txBody>
      </p:sp>
      <p:cxnSp>
        <p:nvCxnSpPr>
          <p:cNvPr id="31" name="Google Shape;87;g377f5a16067_0_8">
            <a:extLst>
              <a:ext uri="{FF2B5EF4-FFF2-40B4-BE49-F238E27FC236}">
                <a16:creationId xmlns:a16="http://schemas.microsoft.com/office/drawing/2014/main" id="{6821D1EA-B2CD-F3AE-0019-15E118898EE7}"/>
              </a:ext>
            </a:extLst>
          </p:cNvPr>
          <p:cNvCxnSpPr>
            <a:cxnSpLocks/>
          </p:cNvCxnSpPr>
          <p:nvPr/>
        </p:nvCxnSpPr>
        <p:spPr>
          <a:xfrm>
            <a:off x="4688701" y="2319234"/>
            <a:ext cx="97516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2" name="Google Shape;86;g377f5a16067_0_8">
            <a:extLst>
              <a:ext uri="{FF2B5EF4-FFF2-40B4-BE49-F238E27FC236}">
                <a16:creationId xmlns:a16="http://schemas.microsoft.com/office/drawing/2014/main" id="{C6C8B686-E29C-A14F-60B5-77AE1D7965A7}"/>
              </a:ext>
            </a:extLst>
          </p:cNvPr>
          <p:cNvSpPr/>
          <p:nvPr/>
        </p:nvSpPr>
        <p:spPr>
          <a:xfrm>
            <a:off x="5737239" y="1754696"/>
            <a:ext cx="1662392" cy="113735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176F9AD-EAC9-EA89-5BAD-F7937CFCFA4D}"/>
              </a:ext>
            </a:extLst>
          </p:cNvPr>
          <p:cNvSpPr txBox="1"/>
          <p:nvPr/>
        </p:nvSpPr>
        <p:spPr>
          <a:xfrm>
            <a:off x="6208631" y="2902610"/>
            <a:ext cx="733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</a:rPr>
              <a:t>SVA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BB04601-821E-7082-8F9D-6C3FFE943107}"/>
              </a:ext>
            </a:extLst>
          </p:cNvPr>
          <p:cNvSpPr txBox="1"/>
          <p:nvPr/>
        </p:nvSpPr>
        <p:spPr>
          <a:xfrm>
            <a:off x="5767092" y="1740108"/>
            <a:ext cx="1701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property(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@(posedge clk) 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iff (!rst_n)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 |-&gt;##2 grant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6" name="图形 35" descr="处理器">
            <a:extLst>
              <a:ext uri="{FF2B5EF4-FFF2-40B4-BE49-F238E27FC236}">
                <a16:creationId xmlns:a16="http://schemas.microsoft.com/office/drawing/2014/main" id="{C48EF864-7FB1-F371-E236-FEA0F0BD91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9167" y="1926427"/>
            <a:ext cx="914400" cy="914400"/>
          </a:xfrm>
          <a:prstGeom prst="rect">
            <a:avLst/>
          </a:prstGeom>
        </p:spPr>
      </p:pic>
      <p:cxnSp>
        <p:nvCxnSpPr>
          <p:cNvPr id="37" name="Google Shape;87;g377f5a16067_0_8">
            <a:extLst>
              <a:ext uri="{FF2B5EF4-FFF2-40B4-BE49-F238E27FC236}">
                <a16:creationId xmlns:a16="http://schemas.microsoft.com/office/drawing/2014/main" id="{B2C57F8A-0153-CFB4-51BD-FA9262DFF91F}"/>
              </a:ext>
            </a:extLst>
          </p:cNvPr>
          <p:cNvCxnSpPr>
            <a:cxnSpLocks/>
          </p:cNvCxnSpPr>
          <p:nvPr/>
        </p:nvCxnSpPr>
        <p:spPr>
          <a:xfrm>
            <a:off x="7468627" y="2314401"/>
            <a:ext cx="41054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9" name="Google Shape;87;g377f5a16067_0_8">
            <a:extLst>
              <a:ext uri="{FF2B5EF4-FFF2-40B4-BE49-F238E27FC236}">
                <a16:creationId xmlns:a16="http://schemas.microsoft.com/office/drawing/2014/main" id="{903DCC88-2A1C-A8A3-2129-0D15A9A05925}"/>
              </a:ext>
            </a:extLst>
          </p:cNvPr>
          <p:cNvCxnSpPr>
            <a:cxnSpLocks/>
          </p:cNvCxnSpPr>
          <p:nvPr/>
        </p:nvCxnSpPr>
        <p:spPr>
          <a:xfrm>
            <a:off x="2657882" y="1532422"/>
            <a:ext cx="567848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87;g377f5a16067_0_8">
            <a:extLst>
              <a:ext uri="{FF2B5EF4-FFF2-40B4-BE49-F238E27FC236}">
                <a16:creationId xmlns:a16="http://schemas.microsoft.com/office/drawing/2014/main" id="{72CC608F-75B3-05B6-2742-435F11DA858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36367" y="1532422"/>
            <a:ext cx="0" cy="39400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7893B67-1CDA-1A69-236B-60D1E37464B2}"/>
              </a:ext>
            </a:extLst>
          </p:cNvPr>
          <p:cNvSpPr txBox="1"/>
          <p:nvPr/>
        </p:nvSpPr>
        <p:spPr>
          <a:xfrm>
            <a:off x="7766674" y="2902610"/>
            <a:ext cx="11956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Verification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0FAC8A2-6CFA-53C9-A2A3-DA4156D65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>
            <a:extLst>
              <a:ext uri="{FF2B5EF4-FFF2-40B4-BE49-F238E27FC236}">
                <a16:creationId xmlns:a16="http://schemas.microsoft.com/office/drawing/2014/main" id="{87066228-FEC3-C97B-0A49-6C93F2522E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93" name="Google Shape;93;p4">
            <a:extLst>
              <a:ext uri="{FF2B5EF4-FFF2-40B4-BE49-F238E27FC236}">
                <a16:creationId xmlns:a16="http://schemas.microsoft.com/office/drawing/2014/main" id="{201B08C9-1030-3431-8A2A-006F300037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dirty="0"/>
              <a:t>Related Works of NL2SVA: Rule-based</a:t>
            </a:r>
            <a:endParaRPr dirty="0"/>
          </a:p>
        </p:txBody>
      </p:sp>
      <p:sp>
        <p:nvSpPr>
          <p:cNvPr id="4" name="Google Shape;86;g377f5a16067_0_8">
            <a:extLst>
              <a:ext uri="{FF2B5EF4-FFF2-40B4-BE49-F238E27FC236}">
                <a16:creationId xmlns:a16="http://schemas.microsoft.com/office/drawing/2014/main" id="{A5A8F98F-6D25-09FC-96D0-2277FC9160FC}"/>
              </a:ext>
            </a:extLst>
          </p:cNvPr>
          <p:cNvSpPr/>
          <p:nvPr/>
        </p:nvSpPr>
        <p:spPr>
          <a:xfrm>
            <a:off x="310113" y="1572082"/>
            <a:ext cx="2164969" cy="64633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34C883-4681-9E9C-7AC0-E8E7D65226E4}"/>
              </a:ext>
            </a:extLst>
          </p:cNvPr>
          <p:cNvSpPr txBox="1"/>
          <p:nvPr/>
        </p:nvSpPr>
        <p:spPr>
          <a:xfrm>
            <a:off x="387044" y="1572082"/>
            <a:ext cx="208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</a:rPr>
              <a:t>When req rises and holds high for 2 cycles, then grant must be 1 on the 3rd cycle.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B174E3F-D0B5-414A-D5FB-09B363B41E9B}"/>
              </a:ext>
            </a:extLst>
          </p:cNvPr>
          <p:cNvGraphicFramePr>
            <a:graphicFrameLocks noGrp="1"/>
          </p:cNvGraphicFramePr>
          <p:nvPr/>
        </p:nvGraphicFramePr>
        <p:xfrm>
          <a:off x="3152180" y="714860"/>
          <a:ext cx="3797969" cy="2021840"/>
        </p:xfrm>
        <a:graphic>
          <a:graphicData uri="http://schemas.openxmlformats.org/drawingml/2006/table">
            <a:tbl>
              <a:tblPr firstRow="1" bandRow="1">
                <a:tableStyleId>{D03B7892-98D3-4E1D-A698-B67B9FFEDD0B}</a:tableStyleId>
              </a:tblPr>
              <a:tblGrid>
                <a:gridCol w="1696165">
                  <a:extLst>
                    <a:ext uri="{9D8B030D-6E8A-4147-A177-3AD203B41FA5}">
                      <a16:colId xmlns:a16="http://schemas.microsoft.com/office/drawing/2014/main" val="813167162"/>
                    </a:ext>
                  </a:extLst>
                </a:gridCol>
                <a:gridCol w="2101804">
                  <a:extLst>
                    <a:ext uri="{9D8B030D-6E8A-4147-A177-3AD203B41FA5}">
                      <a16:colId xmlns:a16="http://schemas.microsoft.com/office/drawing/2014/main" val="148146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cs typeface="Arial"/>
                          <a:sym typeface="Arial"/>
                        </a:rPr>
                        <a:t>Natural Language Pattern</a:t>
                      </a:r>
                      <a:endParaRPr lang="zh-CN" altLang="en-US" sz="1200" b="0" i="0" u="none" strike="noStrike" cap="none" dirty="0">
                        <a:solidFill>
                          <a:schemeClr val="bg2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cs typeface="Arial"/>
                          <a:sym typeface="Arial"/>
                        </a:rPr>
                        <a:t>SVA Template</a:t>
                      </a:r>
                      <a:endParaRPr lang="zh-CN" altLang="en-US" sz="1200" b="0" i="0" u="none" strike="noStrike" cap="none" dirty="0">
                        <a:solidFill>
                          <a:schemeClr val="bg2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63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</a:rPr>
                        <a:t>…</a:t>
                      </a:r>
                      <a:endParaRPr lang="zh-CN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</a:rPr>
                        <a:t>…</a:t>
                      </a:r>
                      <a:endParaRPr lang="zh-CN" alt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083"/>
                  </a:ext>
                </a:extLst>
              </a:tr>
              <a:tr h="279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cs typeface="Arial"/>
                          <a:sym typeface="Arial"/>
                        </a:rPr>
                        <a:t>When &lt;</a:t>
                      </a: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signal1</a:t>
                      </a: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cs typeface="Arial"/>
                          <a:sym typeface="Arial"/>
                        </a:rPr>
                        <a:t>&gt; rises, then &lt;</a:t>
                      </a: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signal2</a:t>
                      </a: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cs typeface="Arial"/>
                          <a:sym typeface="Arial"/>
                        </a:rPr>
                        <a:t>&gt; must be high &lt;</a:t>
                      </a: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N</a:t>
                      </a: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cs typeface="Arial"/>
                          <a:sym typeface="Arial"/>
                        </a:rPr>
                        <a:t>&gt; cycles later.</a:t>
                      </a:r>
                      <a:endParaRPr lang="zh-CN" altLang="en-US" sz="1200" b="0" i="0" u="none" strike="noStrike" cap="none" dirty="0">
                        <a:solidFill>
                          <a:schemeClr val="bg2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assert property </a:t>
                      </a:r>
                    </a:p>
                    <a:p>
                      <a:pPr algn="ctr"/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(@(posedge clk)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$rose(</a:t>
                      </a: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&lt;signal1&gt;) |-&gt; ##&lt;N&gt; &lt;signal2&gt;);</a:t>
                      </a:r>
                      <a:endParaRPr lang="zh-CN" altLang="en-US" sz="1200" b="0" i="0" u="none" strike="noStrike" cap="none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9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</a:rPr>
                        <a:t>…</a:t>
                      </a:r>
                      <a:endParaRPr lang="zh-CN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</a:rPr>
                        <a:t>…</a:t>
                      </a:r>
                      <a:endParaRPr lang="zh-CN" alt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7696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A0CF5B0-ECDA-4CE0-5CAD-3FBEEECA21A8}"/>
              </a:ext>
            </a:extLst>
          </p:cNvPr>
          <p:cNvSpPr txBox="1"/>
          <p:nvPr/>
        </p:nvSpPr>
        <p:spPr>
          <a:xfrm>
            <a:off x="3738330" y="2806284"/>
            <a:ext cx="22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</a:rPr>
              <a:t>Rule-based Template</a:t>
            </a:r>
            <a:endParaRPr lang="zh-CN" altLang="en-US" dirty="0">
              <a:solidFill>
                <a:schemeClr val="bg2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4E5C964-E255-BED4-6D2D-34E210CAC9C3}"/>
              </a:ext>
            </a:extLst>
          </p:cNvPr>
          <p:cNvCxnSpPr>
            <a:cxnSpLocks/>
          </p:cNvCxnSpPr>
          <p:nvPr/>
        </p:nvCxnSpPr>
        <p:spPr>
          <a:xfrm flipV="1">
            <a:off x="2553051" y="1930689"/>
            <a:ext cx="502032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AFCDD7F-6E1F-618E-DBCC-BD704D138695}"/>
              </a:ext>
            </a:extLst>
          </p:cNvPr>
          <p:cNvCxnSpPr>
            <a:cxnSpLocks/>
          </p:cNvCxnSpPr>
          <p:nvPr/>
        </p:nvCxnSpPr>
        <p:spPr>
          <a:xfrm flipH="1" flipV="1">
            <a:off x="2668936" y="1368060"/>
            <a:ext cx="9564" cy="5617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A8390D-A1DC-9AC4-24AE-A0252788897B}"/>
              </a:ext>
            </a:extLst>
          </p:cNvPr>
          <p:cNvCxnSpPr>
            <a:cxnSpLocks/>
          </p:cNvCxnSpPr>
          <p:nvPr/>
        </p:nvCxnSpPr>
        <p:spPr>
          <a:xfrm flipV="1">
            <a:off x="2661848" y="1360970"/>
            <a:ext cx="386147" cy="70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C0F280D-ADC5-4532-8887-60B96E9272BF}"/>
              </a:ext>
            </a:extLst>
          </p:cNvPr>
          <p:cNvCxnSpPr>
            <a:cxnSpLocks/>
          </p:cNvCxnSpPr>
          <p:nvPr/>
        </p:nvCxnSpPr>
        <p:spPr>
          <a:xfrm flipV="1">
            <a:off x="2686657" y="1931582"/>
            <a:ext cx="0" cy="60250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DC5D6B-D4D5-E5B4-4B27-834B11D6C0E0}"/>
              </a:ext>
            </a:extLst>
          </p:cNvPr>
          <p:cNvCxnSpPr>
            <a:cxnSpLocks/>
          </p:cNvCxnSpPr>
          <p:nvPr/>
        </p:nvCxnSpPr>
        <p:spPr>
          <a:xfrm flipV="1">
            <a:off x="2679569" y="2534091"/>
            <a:ext cx="386147" cy="70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16F541D-4414-60FA-E552-740CCD3E4E47}"/>
              </a:ext>
            </a:extLst>
          </p:cNvPr>
          <p:cNvSpPr/>
          <p:nvPr/>
        </p:nvSpPr>
        <p:spPr>
          <a:xfrm>
            <a:off x="3129509" y="1502876"/>
            <a:ext cx="3852535" cy="9129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B93275-CF06-804B-D705-184F58A2E421}"/>
              </a:ext>
            </a:extLst>
          </p:cNvPr>
          <p:cNvSpPr txBox="1"/>
          <p:nvPr/>
        </p:nvSpPr>
        <p:spPr>
          <a:xfrm>
            <a:off x="4267195" y="1223451"/>
            <a:ext cx="153817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Best Matching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Google Shape;86;g377f5a16067_0_8">
            <a:extLst>
              <a:ext uri="{FF2B5EF4-FFF2-40B4-BE49-F238E27FC236}">
                <a16:creationId xmlns:a16="http://schemas.microsoft.com/office/drawing/2014/main" id="{DA150CD9-0506-737D-19B1-C188B9C8FCE9}"/>
              </a:ext>
            </a:extLst>
          </p:cNvPr>
          <p:cNvSpPr/>
          <p:nvPr/>
        </p:nvSpPr>
        <p:spPr>
          <a:xfrm>
            <a:off x="7239972" y="3392113"/>
            <a:ext cx="1662392" cy="100106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8356297-B1CC-0AAC-AC37-32379F1006F4}"/>
              </a:ext>
            </a:extLst>
          </p:cNvPr>
          <p:cNvSpPr txBox="1"/>
          <p:nvPr/>
        </p:nvSpPr>
        <p:spPr>
          <a:xfrm>
            <a:off x="7269825" y="3384612"/>
            <a:ext cx="1701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property(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@(posedge clk) 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$rose(req) |-&gt; ##3 grant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B5F7D4F-BA23-B1E2-0FE2-01B416DF10D3}"/>
              </a:ext>
            </a:extLst>
          </p:cNvPr>
          <p:cNvCxnSpPr>
            <a:cxnSpLocks/>
          </p:cNvCxnSpPr>
          <p:nvPr/>
        </p:nvCxnSpPr>
        <p:spPr>
          <a:xfrm flipV="1">
            <a:off x="7111036" y="1929797"/>
            <a:ext cx="905911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D2C7E0-0F13-9048-18CD-EB4825A01594}"/>
              </a:ext>
            </a:extLst>
          </p:cNvPr>
          <p:cNvCxnSpPr>
            <a:cxnSpLocks/>
          </p:cNvCxnSpPr>
          <p:nvPr/>
        </p:nvCxnSpPr>
        <p:spPr>
          <a:xfrm>
            <a:off x="8016947" y="1922503"/>
            <a:ext cx="0" cy="141372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0" name="Google Shape;86;g377f5a16067_0_8">
            <a:extLst>
              <a:ext uri="{FF2B5EF4-FFF2-40B4-BE49-F238E27FC236}">
                <a16:creationId xmlns:a16="http://schemas.microsoft.com/office/drawing/2014/main" id="{AFF5CE3F-A2C8-98C6-1C05-5D630A9E743A}"/>
              </a:ext>
            </a:extLst>
          </p:cNvPr>
          <p:cNvSpPr/>
          <p:nvPr/>
        </p:nvSpPr>
        <p:spPr>
          <a:xfrm>
            <a:off x="524348" y="3350818"/>
            <a:ext cx="1662392" cy="100106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E50349-0361-2760-066F-4DFEA60B9FD1}"/>
              </a:ext>
            </a:extLst>
          </p:cNvPr>
          <p:cNvSpPr txBox="1"/>
          <p:nvPr/>
        </p:nvSpPr>
        <p:spPr>
          <a:xfrm>
            <a:off x="524349" y="3336224"/>
            <a:ext cx="1662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property(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@(posedge clk)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$rose(req) ##1 req[*2] |-&gt; grant);</a:t>
            </a:r>
            <a:endParaRPr lang="zh-CN" altLang="en-US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7F1D41-5FF1-753A-B4EE-62A03B90241A}"/>
              </a:ext>
            </a:extLst>
          </p:cNvPr>
          <p:cNvCxnSpPr>
            <a:cxnSpLocks/>
          </p:cNvCxnSpPr>
          <p:nvPr/>
        </p:nvCxnSpPr>
        <p:spPr>
          <a:xfrm>
            <a:off x="1378686" y="2311083"/>
            <a:ext cx="0" cy="94956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41F7A30-B39F-4C3E-0E9C-2EEB4D477134}"/>
              </a:ext>
            </a:extLst>
          </p:cNvPr>
          <p:cNvSpPr txBox="1"/>
          <p:nvPr/>
        </p:nvSpPr>
        <p:spPr>
          <a:xfrm>
            <a:off x="212325" y="4393057"/>
            <a:ext cx="22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</a:rPr>
              <a:t>Golden SVA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93361F-2432-2CF5-FAEB-A1CBCFF91690}"/>
              </a:ext>
            </a:extLst>
          </p:cNvPr>
          <p:cNvSpPr txBox="1"/>
          <p:nvPr/>
        </p:nvSpPr>
        <p:spPr>
          <a:xfrm>
            <a:off x="6999845" y="4389266"/>
            <a:ext cx="22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</a:rPr>
              <a:t>Generated SVA</a:t>
            </a:r>
            <a:endParaRPr lang="zh-CN" altLang="en-US" dirty="0">
              <a:solidFill>
                <a:schemeClr val="bg2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CB13E1F-93CC-34CC-797D-E29623E392EA}"/>
              </a:ext>
            </a:extLst>
          </p:cNvPr>
          <p:cNvCxnSpPr>
            <a:cxnSpLocks/>
          </p:cNvCxnSpPr>
          <p:nvPr/>
        </p:nvCxnSpPr>
        <p:spPr>
          <a:xfrm>
            <a:off x="1835885" y="1793359"/>
            <a:ext cx="36503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EA0F35A-884E-7539-9F0D-F7A082F63744}"/>
              </a:ext>
            </a:extLst>
          </p:cNvPr>
          <p:cNvCxnSpPr>
            <a:cxnSpLocks/>
          </p:cNvCxnSpPr>
          <p:nvPr/>
        </p:nvCxnSpPr>
        <p:spPr>
          <a:xfrm>
            <a:off x="457198" y="1991235"/>
            <a:ext cx="113059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7CB47B9-76CD-E49A-06C8-0BF7D5488DB2}"/>
              </a:ext>
            </a:extLst>
          </p:cNvPr>
          <p:cNvCxnSpPr>
            <a:cxnSpLocks/>
          </p:cNvCxnSpPr>
          <p:nvPr/>
        </p:nvCxnSpPr>
        <p:spPr>
          <a:xfrm>
            <a:off x="655671" y="4128977"/>
            <a:ext cx="5528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1DE8FDE-14A0-3016-296C-C89EE303777F}"/>
              </a:ext>
            </a:extLst>
          </p:cNvPr>
          <p:cNvCxnSpPr>
            <a:cxnSpLocks/>
          </p:cNvCxnSpPr>
          <p:nvPr/>
        </p:nvCxnSpPr>
        <p:spPr>
          <a:xfrm>
            <a:off x="1587793" y="3929905"/>
            <a:ext cx="3260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7BB2A49-45BA-EC3F-EBD9-51EF811B3F1C}"/>
              </a:ext>
            </a:extLst>
          </p:cNvPr>
          <p:cNvSpPr txBox="1"/>
          <p:nvPr/>
        </p:nvSpPr>
        <p:spPr>
          <a:xfrm>
            <a:off x="3575540" y="3064780"/>
            <a:ext cx="295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altLang="zh-CN" sz="1400" dirty="0">
                <a:solidFill>
                  <a:srgbClr val="C00000"/>
                </a:solidFill>
              </a:rPr>
              <a:t>Need substantial manual effort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5329F32-EF8A-B277-BA10-F0AD3BD747AC}"/>
              </a:ext>
            </a:extLst>
          </p:cNvPr>
          <p:cNvSpPr txBox="1"/>
          <p:nvPr/>
        </p:nvSpPr>
        <p:spPr>
          <a:xfrm>
            <a:off x="4954770" y="3598560"/>
            <a:ext cx="2407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</a:rPr>
              <a:t>Miss hold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</a:rPr>
              <a:t>Wrong timing condition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98EE3EC-04CB-2C8D-0F5C-B3BF1731CEDA}"/>
              </a:ext>
            </a:extLst>
          </p:cNvPr>
          <p:cNvCxnSpPr>
            <a:cxnSpLocks/>
          </p:cNvCxnSpPr>
          <p:nvPr/>
        </p:nvCxnSpPr>
        <p:spPr>
          <a:xfrm>
            <a:off x="1192511" y="2153532"/>
            <a:ext cx="11041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56B9E27-2CC3-E181-C77F-7F898370B7ED}"/>
              </a:ext>
            </a:extLst>
          </p:cNvPr>
          <p:cNvCxnSpPr>
            <a:cxnSpLocks/>
          </p:cNvCxnSpPr>
          <p:nvPr/>
        </p:nvCxnSpPr>
        <p:spPr>
          <a:xfrm>
            <a:off x="1321979" y="4121780"/>
            <a:ext cx="3260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959AF87-59DE-10C1-0BEF-7A423EECF58F}"/>
              </a:ext>
            </a:extLst>
          </p:cNvPr>
          <p:cNvSpPr/>
          <p:nvPr/>
        </p:nvSpPr>
        <p:spPr>
          <a:xfrm>
            <a:off x="1716697" y="2248459"/>
            <a:ext cx="5710605" cy="1296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8A1C79-0D16-DC31-775E-23DE7B56AAD5}"/>
              </a:ext>
            </a:extLst>
          </p:cNvPr>
          <p:cNvSpPr txBox="1"/>
          <p:nvPr/>
        </p:nvSpPr>
        <p:spPr>
          <a:xfrm>
            <a:off x="1898378" y="2381072"/>
            <a:ext cx="52934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Limitation of Rule-based Template</a:t>
            </a:r>
            <a:endParaRPr lang="zh-CN" altLang="en-US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9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 animBg="1"/>
      <p:bldP spid="24" grpId="0"/>
      <p:bldP spid="37" grpId="0"/>
      <p:bldP spid="49" grpId="0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dirty="0"/>
              <a:t>Related Works of NL2SVA: LLM-based </a:t>
            </a:r>
            <a:endParaRPr dirty="0"/>
          </a:p>
        </p:txBody>
      </p:sp>
      <p:sp>
        <p:nvSpPr>
          <p:cNvPr id="4" name="Google Shape;86;g377f5a16067_0_8">
            <a:extLst>
              <a:ext uri="{FF2B5EF4-FFF2-40B4-BE49-F238E27FC236}">
                <a16:creationId xmlns:a16="http://schemas.microsoft.com/office/drawing/2014/main" id="{B9A8AE00-735D-AB5F-7FFA-075141D3074F}"/>
              </a:ext>
            </a:extLst>
          </p:cNvPr>
          <p:cNvSpPr/>
          <p:nvPr/>
        </p:nvSpPr>
        <p:spPr>
          <a:xfrm>
            <a:off x="1245778" y="1281458"/>
            <a:ext cx="2164969" cy="64633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82F49C-7743-7965-9BFB-29D54BBD30A6}"/>
              </a:ext>
            </a:extLst>
          </p:cNvPr>
          <p:cNvSpPr txBox="1"/>
          <p:nvPr/>
        </p:nvSpPr>
        <p:spPr>
          <a:xfrm>
            <a:off x="1322709" y="1281458"/>
            <a:ext cx="208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</a:rPr>
              <a:t>When req rises and holds high for 2 cycles, then grant must be 1 on the 3rd cycle.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594A3D2-A24F-0B6E-2FE8-5C4DA057E2A6}"/>
              </a:ext>
            </a:extLst>
          </p:cNvPr>
          <p:cNvCxnSpPr>
            <a:cxnSpLocks/>
          </p:cNvCxnSpPr>
          <p:nvPr/>
        </p:nvCxnSpPr>
        <p:spPr>
          <a:xfrm flipV="1">
            <a:off x="3488716" y="1640065"/>
            <a:ext cx="502032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3" name="Google Shape;86;g377f5a16067_0_8">
            <a:extLst>
              <a:ext uri="{FF2B5EF4-FFF2-40B4-BE49-F238E27FC236}">
                <a16:creationId xmlns:a16="http://schemas.microsoft.com/office/drawing/2014/main" id="{C72669FC-87E4-C97E-C1FB-C4C395BE259E}"/>
              </a:ext>
            </a:extLst>
          </p:cNvPr>
          <p:cNvSpPr/>
          <p:nvPr/>
        </p:nvSpPr>
        <p:spPr>
          <a:xfrm>
            <a:off x="5870585" y="1139531"/>
            <a:ext cx="1662392" cy="101566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6CDD8B-9AE9-F07A-44FC-6869145D23AB}"/>
              </a:ext>
            </a:extLst>
          </p:cNvPr>
          <p:cNvSpPr txBox="1"/>
          <p:nvPr/>
        </p:nvSpPr>
        <p:spPr>
          <a:xfrm>
            <a:off x="5900438" y="1132029"/>
            <a:ext cx="1701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property(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@(posedge clk) 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$rose(req) ##1 req ##1 req |=&gt; grant);</a:t>
            </a:r>
            <a:endParaRPr lang="zh-CN" altLang="en-US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F15FA1-B0CD-9898-2B4D-D5FA12964451}"/>
              </a:ext>
            </a:extLst>
          </p:cNvPr>
          <p:cNvCxnSpPr>
            <a:cxnSpLocks/>
          </p:cNvCxnSpPr>
          <p:nvPr/>
        </p:nvCxnSpPr>
        <p:spPr>
          <a:xfrm>
            <a:off x="9760686" y="1528206"/>
            <a:ext cx="0" cy="141372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0" name="Google Shape;86;g377f5a16067_0_8">
            <a:extLst>
              <a:ext uri="{FF2B5EF4-FFF2-40B4-BE49-F238E27FC236}">
                <a16:creationId xmlns:a16="http://schemas.microsoft.com/office/drawing/2014/main" id="{F1DFF5BD-2FD1-8B7D-879A-00C69B828A6D}"/>
              </a:ext>
            </a:extLst>
          </p:cNvPr>
          <p:cNvSpPr/>
          <p:nvPr/>
        </p:nvSpPr>
        <p:spPr>
          <a:xfrm>
            <a:off x="1460013" y="3060194"/>
            <a:ext cx="1662392" cy="100106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295E0CF-7156-BB76-126B-14C8FB149EBD}"/>
              </a:ext>
            </a:extLst>
          </p:cNvPr>
          <p:cNvSpPr txBox="1"/>
          <p:nvPr/>
        </p:nvSpPr>
        <p:spPr>
          <a:xfrm>
            <a:off x="1460014" y="3045600"/>
            <a:ext cx="1662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property(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@(posedge clk)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$rose(req) ##1 req[*2] |-&gt; ##3 grant);</a:t>
            </a:r>
            <a:endParaRPr lang="zh-CN" altLang="en-US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BCF86BF-942D-13F1-B386-E094C9CE029E}"/>
              </a:ext>
            </a:extLst>
          </p:cNvPr>
          <p:cNvCxnSpPr>
            <a:cxnSpLocks/>
          </p:cNvCxnSpPr>
          <p:nvPr/>
        </p:nvCxnSpPr>
        <p:spPr>
          <a:xfrm>
            <a:off x="2314351" y="2020459"/>
            <a:ext cx="0" cy="94956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2DD950F-D7DD-F13D-7B0A-B3D913CD5998}"/>
              </a:ext>
            </a:extLst>
          </p:cNvPr>
          <p:cNvSpPr txBox="1"/>
          <p:nvPr/>
        </p:nvSpPr>
        <p:spPr>
          <a:xfrm>
            <a:off x="1147990" y="4102433"/>
            <a:ext cx="22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</a:rPr>
              <a:t>Golden SVA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B42437-9CCF-E544-8861-1E691476FF1C}"/>
              </a:ext>
            </a:extLst>
          </p:cNvPr>
          <p:cNvSpPr txBox="1"/>
          <p:nvPr/>
        </p:nvSpPr>
        <p:spPr>
          <a:xfrm>
            <a:off x="5581034" y="2197834"/>
            <a:ext cx="22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</a:rPr>
              <a:t>Generated SVA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F6F810-9ED6-9B15-AE45-D450989D93C3}"/>
              </a:ext>
            </a:extLst>
          </p:cNvPr>
          <p:cNvSpPr txBox="1"/>
          <p:nvPr/>
        </p:nvSpPr>
        <p:spPr>
          <a:xfrm>
            <a:off x="5870585" y="2553863"/>
            <a:ext cx="2081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Wrong use of |-&gt;,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|=&gt;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028" name="Picture 4" descr="GPT logo">
            <a:extLst>
              <a:ext uri="{FF2B5EF4-FFF2-40B4-BE49-F238E27FC236}">
                <a16:creationId xmlns:a16="http://schemas.microsoft.com/office/drawing/2014/main" id="{2343424F-9D84-2996-6AE5-03C7D0E6DE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4" t="18605" r="30240" b="18828"/>
          <a:stretch>
            <a:fillRect/>
          </a:stretch>
        </p:blipFill>
        <p:spPr bwMode="auto">
          <a:xfrm>
            <a:off x="4149409" y="1185402"/>
            <a:ext cx="914789" cy="90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3C5A6E2-50F4-9A66-187D-5449579DED8C}"/>
              </a:ext>
            </a:extLst>
          </p:cNvPr>
          <p:cNvCxnSpPr>
            <a:cxnSpLocks/>
          </p:cNvCxnSpPr>
          <p:nvPr/>
        </p:nvCxnSpPr>
        <p:spPr>
          <a:xfrm flipV="1">
            <a:off x="5158027" y="1636525"/>
            <a:ext cx="502032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4D38DBF-70E6-7CF4-C006-45BF3285457D}"/>
              </a:ext>
            </a:extLst>
          </p:cNvPr>
          <p:cNvSpPr/>
          <p:nvPr/>
        </p:nvSpPr>
        <p:spPr>
          <a:xfrm>
            <a:off x="1756652" y="1958116"/>
            <a:ext cx="5710605" cy="833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B4A9E3-C95F-95F4-C5C1-6D654C15356E}"/>
              </a:ext>
            </a:extLst>
          </p:cNvPr>
          <p:cNvSpPr txBox="1"/>
          <p:nvPr/>
        </p:nvSpPr>
        <p:spPr>
          <a:xfrm>
            <a:off x="2108453" y="2090729"/>
            <a:ext cx="48266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Lack of SVA knowledge!</a:t>
            </a:r>
            <a:endParaRPr lang="zh-CN" altLang="en-US" sz="32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7f5a16067_0_2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00" name="Google Shape;100;g377f5a16067_0_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dirty="0"/>
              <a:t>Hybrid-NL2SVA: Summary &amp; Contribution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AAABC-0AAF-9256-E9D9-02B12F1B5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91203"/>
            <a:ext cx="8520600" cy="3910678"/>
          </a:xfrm>
        </p:spPr>
        <p:txBody>
          <a:bodyPr/>
          <a:lstStyle/>
          <a:p>
            <a:pPr indent="-368300">
              <a:lnSpc>
                <a:spcPct val="200000"/>
              </a:lnSpc>
              <a:buSzPts val="2200"/>
            </a:pPr>
            <a:r>
              <a:rPr lang="en-US" altLang="zh-CN" dirty="0"/>
              <a:t>RAG Augmenting </a:t>
            </a:r>
            <a:r>
              <a:rPr lang="en-US" altLang="zh-CN" i="1" dirty="0">
                <a:solidFill>
                  <a:srgbClr val="C00000"/>
                </a:solidFill>
              </a:rPr>
              <a:t>SVA Knowledge </a:t>
            </a:r>
            <a:r>
              <a:rPr lang="en-US" altLang="zh-CN" dirty="0"/>
              <a:t>for LLM</a:t>
            </a:r>
          </a:p>
          <a:p>
            <a:pPr indent="-368300">
              <a:lnSpc>
                <a:spcPct val="200000"/>
              </a:lnSpc>
              <a:buSzPts val="2200"/>
            </a:pPr>
            <a:r>
              <a:rPr lang="en-US" altLang="zh-CN" i="1" dirty="0">
                <a:solidFill>
                  <a:srgbClr val="C00000"/>
                </a:solidFill>
              </a:rPr>
              <a:t>Customized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</a:rPr>
              <a:t>RAG Framework:</a:t>
            </a:r>
          </a:p>
          <a:p>
            <a:pPr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2"/>
                </a:solidFill>
              </a:rPr>
              <a:t>RAG Database: Textbooks for Hardware Design &amp; Verification</a:t>
            </a:r>
          </a:p>
          <a:p>
            <a:pPr lvl="1" indent="-368300">
              <a:lnSpc>
                <a:spcPct val="200000"/>
              </a:lnSpc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2"/>
                </a:solidFill>
              </a:rPr>
              <a:t>Hybrid Retrieval + SVA Operator Rechecking</a:t>
            </a:r>
            <a:endParaRPr lang="en-US" altLang="zh-CN" dirty="0"/>
          </a:p>
          <a:p>
            <a:pPr indent="-368300">
              <a:lnSpc>
                <a:spcPct val="200000"/>
              </a:lnSpc>
              <a:buSzPts val="2200"/>
            </a:pPr>
            <a:r>
              <a:rPr lang="en-US" altLang="zh-CN" i="1" dirty="0">
                <a:solidFill>
                  <a:srgbClr val="C00000"/>
                </a:solidFill>
              </a:rPr>
              <a:t>Synthetic</a:t>
            </a:r>
            <a:r>
              <a:rPr lang="en-US" altLang="zh-CN" dirty="0">
                <a:solidFill>
                  <a:schemeClr val="bg2"/>
                </a:solidFill>
              </a:rPr>
              <a:t> Finetuning Dataset: </a:t>
            </a:r>
          </a:p>
          <a:p>
            <a:pPr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2"/>
                </a:solidFill>
              </a:rPr>
              <a:t>Golden SVA + </a:t>
            </a:r>
            <a:r>
              <a:rPr lang="en-US" altLang="zh-CN" sz="1600" i="1" dirty="0">
                <a:solidFill>
                  <a:srgbClr val="C00000"/>
                </a:solidFill>
              </a:rPr>
              <a:t>Prompt-guided Explanation</a:t>
            </a:r>
          </a:p>
          <a:p>
            <a:pPr lvl="1" indent="-368300">
              <a:lnSpc>
                <a:spcPct val="200000"/>
              </a:lnSpc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2"/>
                </a:solidFill>
              </a:rPr>
              <a:t>Finetuned Qwen2.5-Coder-7B</a:t>
            </a:r>
          </a:p>
          <a:p>
            <a:pPr marL="374650" indent="-285750">
              <a:lnSpc>
                <a:spcPct val="200000"/>
              </a:lnSpc>
              <a:buSzPts val="2200"/>
            </a:pPr>
            <a:r>
              <a:rPr lang="en-US" altLang="zh-CN" dirty="0">
                <a:solidFill>
                  <a:schemeClr val="bg2"/>
                </a:solidFill>
              </a:rPr>
              <a:t>Evaluation Dataset for NL2SVA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7f5a16067_0_17"/>
          <p:cNvSpPr txBox="1"/>
          <p:nvPr/>
        </p:nvSpPr>
        <p:spPr>
          <a:xfrm>
            <a:off x="891425" y="1101975"/>
            <a:ext cx="4515000" cy="26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>
                <a:solidFill>
                  <a:srgbClr val="C2C2C2"/>
                </a:solidFill>
              </a:rPr>
              <a:t>Introduction</a:t>
            </a:r>
            <a:endParaRPr sz="240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❏"/>
            </a:pPr>
            <a:r>
              <a:rPr lang="en-GB" sz="2400">
                <a:solidFill>
                  <a:schemeClr val="dk2"/>
                </a:solidFill>
              </a:rPr>
              <a:t>Methodology</a:t>
            </a:r>
            <a:endParaRPr sz="24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>
                <a:solidFill>
                  <a:srgbClr val="C2C2C2"/>
                </a:solidFill>
              </a:rPr>
              <a:t>Experimental Results</a:t>
            </a:r>
            <a:endParaRPr sz="240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>
                <a:solidFill>
                  <a:srgbClr val="C2C2C2"/>
                </a:solidFill>
              </a:rPr>
              <a:t>Conclusion</a:t>
            </a:r>
            <a:endParaRPr sz="2400">
              <a:solidFill>
                <a:srgbClr val="C2C2C2"/>
              </a:solidFill>
            </a:endParaRPr>
          </a:p>
        </p:txBody>
      </p:sp>
      <p:sp>
        <p:nvSpPr>
          <p:cNvPr id="107" name="Google Shape;107;g377f5a16067_0_17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08" name="Google Shape;108;g377f5a16067_0_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Outline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0C0E3A13-C5B2-118A-B899-9ED4D256E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317EF766-632A-E303-C5D6-186855FB50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60505058-07C6-F25B-5D31-8C58B8CC93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altLang="zh-CN" sz="2000" dirty="0"/>
              <a:t>Customized RAG Framework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Overall Flow</a:t>
            </a:r>
            <a:endParaRPr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6ED98A-036C-A9A8-A56B-6413DF22704A}"/>
              </a:ext>
            </a:extLst>
          </p:cNvPr>
          <p:cNvSpPr txBox="1"/>
          <p:nvPr/>
        </p:nvSpPr>
        <p:spPr>
          <a:xfrm>
            <a:off x="1463111" y="4367570"/>
            <a:ext cx="6617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</a:rPr>
              <a:t>Proposed: Code Database + Hybrid Retrieval + Operator-based Rechecking</a:t>
            </a:r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7F6C6B-2A3E-5B2C-D3AE-803715979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32" y="708836"/>
            <a:ext cx="7104244" cy="35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5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11E823B9-3EEC-E516-447A-6192CBA17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7DFEBC47-371F-8DE2-4295-CCA75FB381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4699B61C-C80B-04B9-D694-3296C6A0E6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altLang="zh-CN" dirty="0"/>
              <a:t>Customized RAG Framework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Database Construction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DE78D0-3B79-76CF-9B97-4EEE9F42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6" y="1206881"/>
            <a:ext cx="967948" cy="150663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F786F7E-0669-8529-5876-D5CD4DF2A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5" y="1686245"/>
            <a:ext cx="1133918" cy="1652106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A09695F-6E4F-418D-3C88-636F63288C86}"/>
              </a:ext>
            </a:extLst>
          </p:cNvPr>
          <p:cNvSpPr txBox="1"/>
          <p:nvPr/>
        </p:nvSpPr>
        <p:spPr>
          <a:xfrm rot="18257788">
            <a:off x="1386692" y="2345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…</a:t>
            </a:r>
            <a:endParaRPr lang="zh-CN" altLang="en-US" sz="1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64B98F-8B8E-6A5B-D0B5-69D55179CE0B}"/>
              </a:ext>
            </a:extLst>
          </p:cNvPr>
          <p:cNvSpPr txBox="1"/>
          <p:nvPr/>
        </p:nvSpPr>
        <p:spPr>
          <a:xfrm>
            <a:off x="204073" y="3480595"/>
            <a:ext cx="2241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</a:rPr>
              <a:t>10 Hardware Design &amp; Verification Textbooks </a:t>
            </a:r>
            <a:endParaRPr lang="zh-CN" altLang="en-US" dirty="0">
              <a:solidFill>
                <a:schemeClr val="bg2"/>
              </a:solidFill>
            </a:endParaRPr>
          </a:p>
        </p:txBody>
      </p:sp>
      <p:cxnSp>
        <p:nvCxnSpPr>
          <p:cNvPr id="22" name="Google Shape;87;g377f5a16067_0_8">
            <a:extLst>
              <a:ext uri="{FF2B5EF4-FFF2-40B4-BE49-F238E27FC236}">
                <a16:creationId xmlns:a16="http://schemas.microsoft.com/office/drawing/2014/main" id="{1116A5EA-79F5-E34D-7AE0-1B9B1FC8FED2}"/>
              </a:ext>
            </a:extLst>
          </p:cNvPr>
          <p:cNvCxnSpPr>
            <a:cxnSpLocks/>
          </p:cNvCxnSpPr>
          <p:nvPr/>
        </p:nvCxnSpPr>
        <p:spPr>
          <a:xfrm>
            <a:off x="2509361" y="2642990"/>
            <a:ext cx="80090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88A6948C-8F9E-DA63-024D-22A714785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631" y="857488"/>
            <a:ext cx="2171313" cy="337427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05BAA2F-0B64-5873-615D-40456B96D428}"/>
              </a:ext>
            </a:extLst>
          </p:cNvPr>
          <p:cNvSpPr/>
          <p:nvPr/>
        </p:nvSpPr>
        <p:spPr>
          <a:xfrm>
            <a:off x="3444948" y="3090530"/>
            <a:ext cx="1694121" cy="340242"/>
          </a:xfrm>
          <a:prstGeom prst="round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3CB8CDE-F18E-BCAC-0EE6-A2242C805EA4}"/>
              </a:ext>
            </a:extLst>
          </p:cNvPr>
          <p:cNvSpPr/>
          <p:nvPr/>
        </p:nvSpPr>
        <p:spPr>
          <a:xfrm>
            <a:off x="3359631" y="2927496"/>
            <a:ext cx="2171313" cy="93566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D212DFE-19A1-E10F-A91B-8918E6CC7476}"/>
              </a:ext>
            </a:extLst>
          </p:cNvPr>
          <p:cNvSpPr txBox="1"/>
          <p:nvPr/>
        </p:nvSpPr>
        <p:spPr>
          <a:xfrm>
            <a:off x="2738125" y="2999041"/>
            <a:ext cx="10328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Code Block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988382-EE7F-4C00-ED42-BC374F495B28}"/>
              </a:ext>
            </a:extLst>
          </p:cNvPr>
          <p:cNvSpPr txBox="1"/>
          <p:nvPr/>
        </p:nvSpPr>
        <p:spPr>
          <a:xfrm>
            <a:off x="5463336" y="3395328"/>
            <a:ext cx="1114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code-centric chunk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5" name="Google Shape;87;g377f5a16067_0_8">
            <a:extLst>
              <a:ext uri="{FF2B5EF4-FFF2-40B4-BE49-F238E27FC236}">
                <a16:creationId xmlns:a16="http://schemas.microsoft.com/office/drawing/2014/main" id="{02553E05-6C7A-0074-0545-8C1727A1DA10}"/>
              </a:ext>
            </a:extLst>
          </p:cNvPr>
          <p:cNvCxnSpPr>
            <a:cxnSpLocks/>
          </p:cNvCxnSpPr>
          <p:nvPr/>
        </p:nvCxnSpPr>
        <p:spPr>
          <a:xfrm>
            <a:off x="6069994" y="3635441"/>
            <a:ext cx="587981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2" name="Google Shape;245;g2afa511e966_0_39">
            <a:extLst>
              <a:ext uri="{FF2B5EF4-FFF2-40B4-BE49-F238E27FC236}">
                <a16:creationId xmlns:a16="http://schemas.microsoft.com/office/drawing/2014/main" id="{7E2DFA29-EA60-2865-FDE1-CB82F624B5DE}"/>
              </a:ext>
            </a:extLst>
          </p:cNvPr>
          <p:cNvCxnSpPr>
            <a:cxnSpLocks/>
          </p:cNvCxnSpPr>
          <p:nvPr/>
        </p:nvCxnSpPr>
        <p:spPr>
          <a:xfrm>
            <a:off x="6852357" y="3216274"/>
            <a:ext cx="0" cy="9043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246;g2afa511e966_0_39">
            <a:extLst>
              <a:ext uri="{FF2B5EF4-FFF2-40B4-BE49-F238E27FC236}">
                <a16:creationId xmlns:a16="http://schemas.microsoft.com/office/drawing/2014/main" id="{3743C162-E077-D886-078F-93383E0790F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8436766" y="3205523"/>
            <a:ext cx="0" cy="92961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247;g2afa511e966_0_39">
            <a:extLst>
              <a:ext uri="{FF2B5EF4-FFF2-40B4-BE49-F238E27FC236}">
                <a16:creationId xmlns:a16="http://schemas.microsoft.com/office/drawing/2014/main" id="{4534E42D-8446-4303-12D8-76BE3E7BCD40}"/>
              </a:ext>
            </a:extLst>
          </p:cNvPr>
          <p:cNvSpPr/>
          <p:nvPr/>
        </p:nvSpPr>
        <p:spPr>
          <a:xfrm>
            <a:off x="6852357" y="3889293"/>
            <a:ext cx="1584409" cy="418386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  <p:txBody>
          <a:bodyPr rtlCol="0" anchor="ctr"/>
          <a:lstStyle/>
          <a:p>
            <a:pPr algn="ctr"/>
            <a:endParaRPr>
              <a:sym typeface="Montserrat"/>
            </a:endParaRPr>
          </a:p>
        </p:txBody>
      </p:sp>
      <p:sp>
        <p:nvSpPr>
          <p:cNvPr id="55" name="Google Shape;256;g2afa511e966_0_39">
            <a:extLst>
              <a:ext uri="{FF2B5EF4-FFF2-40B4-BE49-F238E27FC236}">
                <a16:creationId xmlns:a16="http://schemas.microsoft.com/office/drawing/2014/main" id="{2A457D3A-4ABA-8B9C-3C4D-F5630391415C}"/>
              </a:ext>
            </a:extLst>
          </p:cNvPr>
          <p:cNvSpPr txBox="1"/>
          <p:nvPr/>
        </p:nvSpPr>
        <p:spPr>
          <a:xfrm>
            <a:off x="6915061" y="3500339"/>
            <a:ext cx="16551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en" dirty="0">
                <a:sym typeface="Frank Ruhl Libre"/>
              </a:rPr>
              <a:t>Code database</a:t>
            </a:r>
            <a:endParaRPr dirty="0">
              <a:sym typeface="Frank Ruhl Libre"/>
            </a:endParaRPr>
          </a:p>
        </p:txBody>
      </p:sp>
      <p:sp>
        <p:nvSpPr>
          <p:cNvPr id="59" name="Google Shape;247;g2afa511e966_0_39">
            <a:extLst>
              <a:ext uri="{FF2B5EF4-FFF2-40B4-BE49-F238E27FC236}">
                <a16:creationId xmlns:a16="http://schemas.microsoft.com/office/drawing/2014/main" id="{C3F4AE23-6535-FBE9-4E0D-65B3147C1046}"/>
              </a:ext>
            </a:extLst>
          </p:cNvPr>
          <p:cNvSpPr/>
          <p:nvPr/>
        </p:nvSpPr>
        <p:spPr>
          <a:xfrm>
            <a:off x="6852357" y="2996330"/>
            <a:ext cx="1584409" cy="418386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  <p:txBody>
          <a:bodyPr rtlCol="0" anchor="ctr"/>
          <a:lstStyle/>
          <a:p>
            <a:pPr algn="ctr"/>
            <a:endParaRPr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836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/>
      <p:bldP spid="33" grpId="0"/>
      <p:bldP spid="44" grpId="0" animBg="1"/>
      <p:bldP spid="55" grpId="0"/>
      <p:bldP spid="59" grpId="0" animBg="1"/>
    </p:bldLst>
  </p:timing>
</p:sld>
</file>

<file path=ppt/theme/theme1.xml><?xml version="1.0" encoding="utf-8"?>
<a:theme xmlns:a="http://schemas.openxmlformats.org/drawingml/2006/main" name="UoA-Hammond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755</Words>
  <Application>Microsoft Office PowerPoint</Application>
  <PresentationFormat>全屏显示(16:9)</PresentationFormat>
  <Paragraphs>218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Frank Ruhl Libre</vt:lpstr>
      <vt:lpstr>Arial</vt:lpstr>
      <vt:lpstr>Montserrat</vt:lpstr>
      <vt:lpstr>Courier New</vt:lpstr>
      <vt:lpstr>Verdana</vt:lpstr>
      <vt:lpstr>Wingdings</vt:lpstr>
      <vt:lpstr>UoA-Hammond</vt:lpstr>
      <vt:lpstr>Hybrid-NL2SVA: Integrating RAG and Finetuning for LLM-based NL2SVA</vt:lpstr>
      <vt:lpstr>Outline</vt:lpstr>
      <vt:lpstr>SystemVerilog Assertion (SVA)</vt:lpstr>
      <vt:lpstr>Related Works of NL2SVA: Rule-based</vt:lpstr>
      <vt:lpstr>Related Works of NL2SVA: LLM-based </vt:lpstr>
      <vt:lpstr>Hybrid-NL2SVA: Summary &amp; Contribution</vt:lpstr>
      <vt:lpstr>Outline</vt:lpstr>
      <vt:lpstr>Customized RAG Framework: Overall Flow</vt:lpstr>
      <vt:lpstr>Customized RAG Framework: Database Construction</vt:lpstr>
      <vt:lpstr>Customized RAG Framework: Hybrid-Retrieval</vt:lpstr>
      <vt:lpstr>Customized RAG Framework: Rechecking</vt:lpstr>
      <vt:lpstr>Synthetic Fine-tuning Dataset</vt:lpstr>
      <vt:lpstr>Synthetic Fine-tuning Dataset</vt:lpstr>
      <vt:lpstr>Evaluation Dataset</vt:lpstr>
      <vt:lpstr>Outline</vt:lpstr>
      <vt:lpstr>Experimental Setup</vt:lpstr>
      <vt:lpstr>Evaluation Results: Dynamic Splitting</vt:lpstr>
      <vt:lpstr>Evaluation Results: Hybrid Retrieval</vt:lpstr>
      <vt:lpstr>Evaluation Results: Customized RAG Framework</vt:lpstr>
      <vt:lpstr>Experimental Setup</vt:lpstr>
      <vt:lpstr>Evaluation Results: Finetuned LLM</vt:lpstr>
      <vt:lpstr>Outline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Weihua Xiao</cp:lastModifiedBy>
  <cp:revision>7</cp:revision>
  <dcterms:modified xsi:type="dcterms:W3CDTF">2025-08-30T02:31:23Z</dcterms:modified>
</cp:coreProperties>
</file>