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72" r:id="rId15"/>
    <p:sldId id="273" r:id="rId16"/>
    <p:sldId id="270" r:id="rId17"/>
    <p:sldId id="274" r:id="rId18"/>
    <p:sldId id="271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13C62C-14BF-437B-A8E1-6CD49BC430BD}" v="4" dt="2025-08-26T08:41:49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73" y="2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thwish Basu Roy" userId="1c41629df1cc9a92" providerId="LiveId" clId="{DA13C62C-14BF-437B-A8E1-6CD49BC430BD}"/>
    <pc:docChg chg="custSel addSld delSld modSld">
      <pc:chgData name="Prithwish Basu Roy" userId="1c41629df1cc9a92" providerId="LiveId" clId="{DA13C62C-14BF-437B-A8E1-6CD49BC430BD}" dt="2025-08-26T08:42:43.564" v="44" actId="20577"/>
      <pc:docMkLst>
        <pc:docMk/>
      </pc:docMkLst>
      <pc:sldChg chg="addSp modSp mod">
        <pc:chgData name="Prithwish Basu Roy" userId="1c41629df1cc9a92" providerId="LiveId" clId="{DA13C62C-14BF-437B-A8E1-6CD49BC430BD}" dt="2025-08-26T08:34:36.292" v="4" actId="1076"/>
        <pc:sldMkLst>
          <pc:docMk/>
          <pc:sldMk cId="1819524128" sldId="256"/>
        </pc:sldMkLst>
        <pc:picChg chg="add mod">
          <ac:chgData name="Prithwish Basu Roy" userId="1c41629df1cc9a92" providerId="LiveId" clId="{DA13C62C-14BF-437B-A8E1-6CD49BC430BD}" dt="2025-08-26T08:34:30.489" v="2" actId="1076"/>
          <ac:picMkLst>
            <pc:docMk/>
            <pc:sldMk cId="1819524128" sldId="256"/>
            <ac:picMk id="4" creationId="{F544947A-9BB3-02CF-63C6-EF9E87D30AB9}"/>
          </ac:picMkLst>
        </pc:picChg>
        <pc:picChg chg="add mod">
          <ac:chgData name="Prithwish Basu Roy" userId="1c41629df1cc9a92" providerId="LiveId" clId="{DA13C62C-14BF-437B-A8E1-6CD49BC430BD}" dt="2025-08-26T08:34:36.292" v="4" actId="1076"/>
          <ac:picMkLst>
            <pc:docMk/>
            <pc:sldMk cId="1819524128" sldId="256"/>
            <ac:picMk id="5" creationId="{6F74BC32-B0B3-D42A-6845-85DBA6F9AAC6}"/>
          </ac:picMkLst>
        </pc:picChg>
      </pc:sldChg>
      <pc:sldChg chg="modSp mod">
        <pc:chgData name="Prithwish Basu Roy" userId="1c41629df1cc9a92" providerId="LiveId" clId="{DA13C62C-14BF-437B-A8E1-6CD49BC430BD}" dt="2025-08-26T08:36:29.829" v="8" actId="20577"/>
        <pc:sldMkLst>
          <pc:docMk/>
          <pc:sldMk cId="3918561510" sldId="257"/>
        </pc:sldMkLst>
        <pc:spChg chg="mod">
          <ac:chgData name="Prithwish Basu Roy" userId="1c41629df1cc9a92" providerId="LiveId" clId="{DA13C62C-14BF-437B-A8E1-6CD49BC430BD}" dt="2025-08-26T08:36:29.829" v="8" actId="20577"/>
          <ac:spMkLst>
            <pc:docMk/>
            <pc:sldMk cId="3918561510" sldId="257"/>
            <ac:spMk id="3" creationId="{BB7D36F5-FB2D-9498-B9AF-F83EC04FF621}"/>
          </ac:spMkLst>
        </pc:spChg>
      </pc:sldChg>
      <pc:sldChg chg="modSp mod">
        <pc:chgData name="Prithwish Basu Roy" userId="1c41629df1cc9a92" providerId="LiveId" clId="{DA13C62C-14BF-437B-A8E1-6CD49BC430BD}" dt="2025-08-26T08:37:15.409" v="15" actId="20577"/>
        <pc:sldMkLst>
          <pc:docMk/>
          <pc:sldMk cId="1477116273" sldId="262"/>
        </pc:sldMkLst>
        <pc:spChg chg="mod">
          <ac:chgData name="Prithwish Basu Roy" userId="1c41629df1cc9a92" providerId="LiveId" clId="{DA13C62C-14BF-437B-A8E1-6CD49BC430BD}" dt="2025-08-26T08:37:15.409" v="15" actId="20577"/>
          <ac:spMkLst>
            <pc:docMk/>
            <pc:sldMk cId="1477116273" sldId="262"/>
            <ac:spMk id="3" creationId="{7E3C45CF-BF16-6145-45F4-F515F788D592}"/>
          </ac:spMkLst>
        </pc:spChg>
      </pc:sldChg>
      <pc:sldChg chg="mod modShow">
        <pc:chgData name="Prithwish Basu Roy" userId="1c41629df1cc9a92" providerId="LiveId" clId="{DA13C62C-14BF-437B-A8E1-6CD49BC430BD}" dt="2025-08-26T08:38:00.863" v="16" actId="729"/>
        <pc:sldMkLst>
          <pc:docMk/>
          <pc:sldMk cId="2532719776" sldId="266"/>
        </pc:sldMkLst>
      </pc:sldChg>
      <pc:sldChg chg="mod modShow">
        <pc:chgData name="Prithwish Basu Roy" userId="1c41629df1cc9a92" providerId="LiveId" clId="{DA13C62C-14BF-437B-A8E1-6CD49BC430BD}" dt="2025-08-26T08:38:14.494" v="17" actId="729"/>
        <pc:sldMkLst>
          <pc:docMk/>
          <pc:sldMk cId="4255551180" sldId="267"/>
        </pc:sldMkLst>
      </pc:sldChg>
      <pc:sldChg chg="modSp mod">
        <pc:chgData name="Prithwish Basu Roy" userId="1c41629df1cc9a92" providerId="LiveId" clId="{DA13C62C-14BF-437B-A8E1-6CD49BC430BD}" dt="2025-08-26T08:42:43.564" v="44" actId="20577"/>
        <pc:sldMkLst>
          <pc:docMk/>
          <pc:sldMk cId="3449155698" sldId="268"/>
        </pc:sldMkLst>
        <pc:spChg chg="mod">
          <ac:chgData name="Prithwish Basu Roy" userId="1c41629df1cc9a92" providerId="LiveId" clId="{DA13C62C-14BF-437B-A8E1-6CD49BC430BD}" dt="2025-08-26T08:42:43.564" v="44" actId="20577"/>
          <ac:spMkLst>
            <pc:docMk/>
            <pc:sldMk cId="3449155698" sldId="268"/>
            <ac:spMk id="2" creationId="{4AEEF2AF-241F-5E4C-03B2-8C5EED88B371}"/>
          </ac:spMkLst>
        </pc:spChg>
      </pc:sldChg>
      <pc:sldChg chg="modSp mod">
        <pc:chgData name="Prithwish Basu Roy" userId="1c41629df1cc9a92" providerId="LiveId" clId="{DA13C62C-14BF-437B-A8E1-6CD49BC430BD}" dt="2025-08-26T08:42:09.860" v="39" actId="20577"/>
        <pc:sldMkLst>
          <pc:docMk/>
          <pc:sldMk cId="3307948598" sldId="272"/>
        </pc:sldMkLst>
        <pc:spChg chg="mod">
          <ac:chgData name="Prithwish Basu Roy" userId="1c41629df1cc9a92" providerId="LiveId" clId="{DA13C62C-14BF-437B-A8E1-6CD49BC430BD}" dt="2025-08-26T08:42:09.860" v="39" actId="20577"/>
          <ac:spMkLst>
            <pc:docMk/>
            <pc:sldMk cId="3307948598" sldId="272"/>
            <ac:spMk id="2" creationId="{B9758AB2-2972-A198-8664-91AB80AF75F7}"/>
          </ac:spMkLst>
        </pc:spChg>
      </pc:sldChg>
      <pc:sldChg chg="modSp mod">
        <pc:chgData name="Prithwish Basu Roy" userId="1c41629df1cc9a92" providerId="LiveId" clId="{DA13C62C-14BF-437B-A8E1-6CD49BC430BD}" dt="2025-08-26T08:42:26.402" v="40" actId="1076"/>
        <pc:sldMkLst>
          <pc:docMk/>
          <pc:sldMk cId="1730942105" sldId="273"/>
        </pc:sldMkLst>
        <pc:spChg chg="mod">
          <ac:chgData name="Prithwish Basu Roy" userId="1c41629df1cc9a92" providerId="LiveId" clId="{DA13C62C-14BF-437B-A8E1-6CD49BC430BD}" dt="2025-08-26T08:42:26.402" v="40" actId="1076"/>
          <ac:spMkLst>
            <pc:docMk/>
            <pc:sldMk cId="1730942105" sldId="273"/>
            <ac:spMk id="2" creationId="{8CC8DEE8-5809-E3EE-3981-35C35D348791}"/>
          </ac:spMkLst>
        </pc:spChg>
      </pc:sldChg>
      <pc:sldChg chg="delSp add del setBg delDesignElem">
        <pc:chgData name="Prithwish Basu Roy" userId="1c41629df1cc9a92" providerId="LiveId" clId="{DA13C62C-14BF-437B-A8E1-6CD49BC430BD}" dt="2025-08-26T08:39:28.961" v="20" actId="2696"/>
        <pc:sldMkLst>
          <pc:docMk/>
          <pc:sldMk cId="1341994778" sldId="277"/>
        </pc:sldMkLst>
        <pc:spChg chg="del">
          <ac:chgData name="Prithwish Basu Roy" userId="1c41629df1cc9a92" providerId="LiveId" clId="{DA13C62C-14BF-437B-A8E1-6CD49BC430BD}" dt="2025-08-26T08:39:21.553" v="19"/>
          <ac:spMkLst>
            <pc:docMk/>
            <pc:sldMk cId="1341994778" sldId="277"/>
            <ac:spMk id="23" creationId="{D5AD86E0-88A7-DA19-FF7B-7A630C40ECE1}"/>
          </ac:spMkLst>
        </pc:spChg>
        <pc:spChg chg="del">
          <ac:chgData name="Prithwish Basu Roy" userId="1c41629df1cc9a92" providerId="LiveId" clId="{DA13C62C-14BF-437B-A8E1-6CD49BC430BD}" dt="2025-08-26T08:39:21.553" v="19"/>
          <ac:spMkLst>
            <pc:docMk/>
            <pc:sldMk cId="1341994778" sldId="277"/>
            <ac:spMk id="29" creationId="{96AF369C-BF0E-6FFC-FC66-CD944D498F3F}"/>
          </ac:spMkLst>
        </pc:spChg>
        <pc:grpChg chg="del">
          <ac:chgData name="Prithwish Basu Roy" userId="1c41629df1cc9a92" providerId="LiveId" clId="{DA13C62C-14BF-437B-A8E1-6CD49BC430BD}" dt="2025-08-26T08:39:21.553" v="19"/>
          <ac:grpSpMkLst>
            <pc:docMk/>
            <pc:sldMk cId="1341994778" sldId="277"/>
            <ac:grpSpMk id="25" creationId="{999F42A3-831C-80D4-4399-5F9A3AD288F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3873-2BF3-E3A7-D5FE-C8B6B25DF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3A633-2D1E-3348-7D4F-EBFE0CB5C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1CA76-859F-AF2A-F913-B2B3FA81E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4DA1-57E1-4875-89EA-3693EE05B6E2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B9C05-384E-FF8B-1927-95E043A10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3BA5C-FBE9-CA64-E480-0AB61B53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5080-666C-4244-9916-AF98A48C6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7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CC9F9-5531-E337-9CFF-041AE601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998CD-02B6-A03D-28DD-616FB0A95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520B9-4349-22FA-A0B9-ABE8A5AA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4DA1-57E1-4875-89EA-3693EE05B6E2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3919A-050B-2F81-FEC2-A40407E05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0673B-239A-E2A5-F107-D1ADCED7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5080-666C-4244-9916-AF98A48C6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2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471D6A-5633-97A7-CFDA-309832EC5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154AD-531E-A08C-8743-24F8D7FA5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DC14D-CA16-B3D6-A018-5465EAEC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4DA1-57E1-4875-89EA-3693EE05B6E2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BD704-08CF-988A-3918-500E6817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A0912-A270-C868-AC9F-7E55F507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5080-666C-4244-9916-AF98A48C6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5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5A9AE-3B7E-2DC4-28CE-4382F73F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5A3F0-04AF-DE2F-5A93-50B5BF6FA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3294C-4F0A-75BC-3B00-C10810F2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4DA1-57E1-4875-89EA-3693EE05B6E2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6143F-E32D-F5BD-0633-84F734FB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2D98B-FA86-6989-A4A3-3DE56BCFD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5080-666C-4244-9916-AF98A48C6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3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9812-8872-39CB-8986-20559C90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FB74F-39C1-B480-3676-3A86AA441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F7A4-A938-E96F-7598-BD73937D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4DA1-57E1-4875-89EA-3693EE05B6E2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47FDD-C141-AF7D-3B06-8D05C98E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D1359-826C-79FC-86D5-EF584064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5080-666C-4244-9916-AF98A48C6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9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D989-0FA9-5E6A-A8E2-60E2C820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3356A-8258-1B7B-4B0F-A7AD5A909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A33F9-CD84-1268-02B8-4D240D84D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2B339-CEB0-1614-F979-453F31B8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4DA1-57E1-4875-89EA-3693EE05B6E2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957-8502-C192-D6AF-C4DCD0A5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0E43D-8FE2-5493-AC1E-28225750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5080-666C-4244-9916-AF98A48C6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5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5982-1854-B940-FB93-B74581CF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E28C2-7B7F-1830-9694-B7BCD5BC2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F2A2A-3851-3176-77D9-ECA624530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43C5D-8083-553C-5B54-B204C0A9D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FF9AC-DD5A-A252-B484-D0D00264B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B2C102-9A9F-2686-698F-AEFE4760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4DA1-57E1-4875-89EA-3693EE05B6E2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C5E839-0584-D599-2A40-713E19B7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2A9DF2-DC98-5926-9FB1-06679199E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5080-666C-4244-9916-AF98A48C6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9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1013-F771-9E99-32B5-352105D8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4A1E34-4FC9-320C-3FEB-E50C3A21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4DA1-57E1-4875-89EA-3693EE05B6E2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A0D61-5105-B6CE-47B9-A824B2FF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F7C86-80DE-DF87-E723-8B62D304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5080-666C-4244-9916-AF98A48C6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4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5F8D2-387B-9F5D-DB10-7D4C995B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4DA1-57E1-4875-89EA-3693EE05B6E2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25689F-2CE2-453E-B8E3-C3EF238F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F0266-04A5-E62A-D316-72CAF7C0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5080-666C-4244-9916-AF98A48C6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7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B07E-A01C-FDCF-FC0A-18DAB1F20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CC4CF-6358-9AEC-E07C-20A1E2D4B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C0F1B-F8CB-EA11-46A7-B3D3B37E9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4CD57-E82A-254B-82D6-2A9FF5AD6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4DA1-57E1-4875-89EA-3693EE05B6E2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AC856-C258-1447-CD53-9A33FCF2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5F423-FD74-8145-48EA-0BF2B183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5080-666C-4244-9916-AF98A48C6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6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13AE-CC0F-90F0-7698-20DD754FC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656C1D-1E14-90F4-F385-8A2B6972F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6C383-6A3D-AE04-6E2F-C89E964DA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4C01F-3313-DCB1-DA4B-EA1E2A41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4DA1-57E1-4875-89EA-3693EE05B6E2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EB735-527F-340C-42DF-532D0F51A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3D8DC-392E-8961-EF5C-5167FD01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25080-666C-4244-9916-AF98A48C6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6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B7D24-F7F7-A092-875F-B9F0FEBA8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53C48-F908-60C3-5EAD-1CAE7196C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B16F5-48EE-E419-8AB1-0F413F78A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604DA1-57E1-4875-89EA-3693EE05B6E2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AF88B-6020-205B-DF67-0418933B1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17EFF-3C63-431C-330F-46C272BB1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925080-666C-4244-9916-AF98A48C6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2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78B300-D34E-D44A-DC2C-8E808DF2C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5600" b="1"/>
              <a:t>Veritas</a:t>
            </a:r>
            <a:r>
              <a:rPr lang="en-US" sz="5600"/>
              <a:t>: Deterministic Verilog Code Synthesis from LLM-Generated Conjunctive Normal 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AB5CC-2042-DE0B-CC42-35AF5BE6B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 sz="2000" i="1" u="sng"/>
              <a:t>Prithwish Basu Roy</a:t>
            </a:r>
            <a:r>
              <a:rPr lang="en-US" sz="2000" i="1"/>
              <a:t>, Akashdeep Saha, Manaar Alam, Johann Knechtel, Michalis </a:t>
            </a:r>
            <a:r>
              <a:rPr lang="en-US" sz="2000" i="1" err="1"/>
              <a:t>Maniatakos</a:t>
            </a:r>
            <a:r>
              <a:rPr lang="en-US" sz="2000" i="1"/>
              <a:t>, Ozgur </a:t>
            </a:r>
            <a:r>
              <a:rPr lang="en-US" sz="2000" i="1" err="1"/>
              <a:t>Sinanoglu</a:t>
            </a:r>
            <a:r>
              <a:rPr lang="en-US" sz="2000" i="1"/>
              <a:t>, Ramesh Karri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urple and white sign with white letters">
            <a:extLst>
              <a:ext uri="{FF2B5EF4-FFF2-40B4-BE49-F238E27FC236}">
                <a16:creationId xmlns:a16="http://schemas.microsoft.com/office/drawing/2014/main" id="{F544947A-9BB3-02CF-63C6-EF9E87D30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37" y="4428776"/>
            <a:ext cx="2770462" cy="467054"/>
          </a:xfrm>
          <a:prstGeom prst="rect">
            <a:avLst/>
          </a:prstGeom>
        </p:spPr>
      </p:pic>
      <p:pic>
        <p:nvPicPr>
          <p:cNvPr id="5" name="Picture 4" descr="A logo with lines and dots">
            <a:extLst>
              <a:ext uri="{FF2B5EF4-FFF2-40B4-BE49-F238E27FC236}">
                <a16:creationId xmlns:a16="http://schemas.microsoft.com/office/drawing/2014/main" id="{6F74BC32-B0B3-D42A-6845-85DBA6F9A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8978" y="3641872"/>
            <a:ext cx="1258046" cy="147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2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8EB94-9DFB-3091-1CEE-0A116367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CNF ↔ Logic Designs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02345-81D5-039B-0390-8B87506C1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Logic designs can be represented as a conjunction of Tseytin transformations of the comprising gate of the circuits.</a:t>
            </a:r>
          </a:p>
          <a:p>
            <a:r>
              <a:rPr lang="en-US" sz="2400"/>
              <a:t>From the CNF equation corresponding bench format of the design can be obtained</a:t>
            </a:r>
          </a:p>
        </p:txBody>
      </p:sp>
    </p:spTree>
    <p:extLst>
      <p:ext uri="{BB962C8B-B14F-4D97-AF65-F5344CB8AC3E}">
        <p14:creationId xmlns:p14="http://schemas.microsoft.com/office/powerpoint/2010/main" val="1289718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96F74-417A-DCB4-10C8-76D1D6CE9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Tseytin</a:t>
            </a:r>
            <a:r>
              <a:rPr lang="en-US" dirty="0"/>
              <a:t> expressions are large: Use PLFs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811BEF-22D3-DE7B-1CBD-20AD8BCBD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073003"/>
            <a:ext cx="5426671" cy="50075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09F53D-38A8-3131-C06B-D8EF38DD6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76" y="3115757"/>
            <a:ext cx="1485939" cy="3810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3E5EB8-91B8-719F-F23E-EEB826DFACC1}"/>
              </a:ext>
            </a:extLst>
          </p:cNvPr>
          <p:cNvSpPr txBox="1"/>
          <p:nvPr/>
        </p:nvSpPr>
        <p:spPr>
          <a:xfrm>
            <a:off x="1024864" y="2135646"/>
            <a:ext cx="465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Tsetyin</a:t>
            </a:r>
            <a:r>
              <a:rPr lang="en-US" dirty="0"/>
              <a:t> Expression of XOR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9FD11F-2422-57DD-E7D4-A44B2A2A39F3}"/>
              </a:ext>
            </a:extLst>
          </p:cNvPr>
          <p:cNvSpPr txBox="1"/>
          <p:nvPr/>
        </p:nvSpPr>
        <p:spPr>
          <a:xfrm>
            <a:off x="1110781" y="3166647"/>
            <a:ext cx="2595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Equivalent Propositional Logic Formula of XOR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52DD45-6567-E5F3-22B4-A98615D47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8738" y="4308790"/>
            <a:ext cx="5867553" cy="106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19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6BC21-1F9D-5C65-C795-DE05DBFEF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Tseytin and PLFs in terms of tokens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435CA4-9FD8-B379-AA44-6692BD2DC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38" y="1029821"/>
            <a:ext cx="7608304" cy="486931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51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F2AF-241F-5E4C-03B2-8C5EED88B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Overall flow of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VeriCNF</a:t>
            </a:r>
            <a:r>
              <a:rPr lang="en-US" sz="4000"/>
              <a:t> </a:t>
            </a:r>
            <a:r>
              <a:rPr lang="en-US" sz="4000" dirty="0"/>
              <a:t>-</a:t>
            </a:r>
            <a:r>
              <a:rPr lang="en-US" sz="4000" b="1" i="1"/>
              <a:t>Stage</a:t>
            </a:r>
            <a:r>
              <a:rPr lang="en-US" sz="40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(1) :</a:t>
            </a:r>
            <a:br>
              <a:rPr lang="en-US" sz="40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Pre-processing phase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BD088C-C242-1D1A-E367-870ED234A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1399" y="557360"/>
            <a:ext cx="3647175" cy="56327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594DA5-456C-76E1-3F7E-87D3331ED857}"/>
              </a:ext>
            </a:extLst>
          </p:cNvPr>
          <p:cNvSpPr/>
          <p:nvPr/>
        </p:nvSpPr>
        <p:spPr>
          <a:xfrm flipH="1" flipV="1">
            <a:off x="6443880" y="2351314"/>
            <a:ext cx="3824694" cy="3880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5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8D726-3B34-0365-7A86-65B0F6279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58AB2-2972-A198-8664-91AB80AF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Overall flow of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VeriCNF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-</a:t>
            </a:r>
            <a:r>
              <a:rPr lang="en-US" sz="4000" b="1" i="1" dirty="0"/>
              <a:t>Stage</a:t>
            </a:r>
            <a:r>
              <a:rPr lang="en-US" sz="40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(2)</a:t>
            </a:r>
            <a:br>
              <a:rPr lang="en-US" sz="40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u="sng" dirty="0"/>
              <a:t>Training</a:t>
            </a:r>
            <a:r>
              <a:rPr lang="en-US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phase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297A70-0F5D-CFAC-DE72-B4C92981D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1399" y="557360"/>
            <a:ext cx="3647175" cy="563270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42B0D80-F819-CA74-AAED-AF4C163A839A}"/>
              </a:ext>
            </a:extLst>
          </p:cNvPr>
          <p:cNvSpPr/>
          <p:nvPr/>
        </p:nvSpPr>
        <p:spPr>
          <a:xfrm flipH="1" flipV="1">
            <a:off x="6532639" y="4152899"/>
            <a:ext cx="3824694" cy="22037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48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0B6E0F-269E-89FD-D2DA-954B354CD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8DEE8-5809-E3EE-3981-35C35D34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381" y="2205823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Overall flow of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VeriCNF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US" sz="3800" b="1" i="1" dirty="0"/>
              <a:t>Stage (3)</a:t>
            </a:r>
            <a:br>
              <a:rPr lang="en-US" sz="3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800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Inference</a:t>
            </a:r>
            <a:r>
              <a:rPr lang="en-US" sz="38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phase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9674AA-7E62-DEEF-52BD-3F1904924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0943" y="666728"/>
            <a:ext cx="3539099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42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487238-DE7C-8641-8A33-5646F18BC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1CC45-E511-A569-AD7A-159031C46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CaseStudy 1: CNF generation capability of base models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FAC463-67E9-BC06-E6DE-CA68ED48A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38" y="1828693"/>
            <a:ext cx="7608304" cy="32715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99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117CD1-5B1D-4782-D370-22B961570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E651C-E39E-3424-246F-25DFE395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CaseStudy 1: CNF generation capability of base models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51A561-2845-5F9D-1A1E-982C253D8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38" y="1790651"/>
            <a:ext cx="7608304" cy="334765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01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8A66FA-4A95-311B-14A2-02F21E89A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165CE-9312-8972-8B60-D01C2EBD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4200"/>
              <a:t>Case Study 2: Generating basic circuits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ED7F-2256-EBC9-B810-E36115C7D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Successfully generated 2-4 bit adders</a:t>
            </a:r>
          </a:p>
          <a:p>
            <a:r>
              <a:rPr lang="en-US" sz="2400"/>
              <a:t>Successfully generated 2-4 bit subtractors</a:t>
            </a:r>
          </a:p>
          <a:p>
            <a:r>
              <a:rPr lang="en-US" sz="2400"/>
              <a:t>Successfully 2x1 to 16x1 MUXes</a:t>
            </a:r>
          </a:p>
          <a:p>
            <a:r>
              <a:rPr lang="en-US" sz="2400"/>
              <a:t>Successfully 2x4 to 5x32 Decoders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1465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C173F3-AF3E-96D7-C219-7D66D02A5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22298-D994-B1B8-749A-ABBC418B6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Case Study 3: Generating a small ALU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6B4615-C38A-D0FC-B453-48FE239BB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38" y="1676527"/>
            <a:ext cx="7608304" cy="357590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4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14AD0-58B8-A96B-2B16-F6A27489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3800"/>
              <a:t>Generative Models and Verilog code generation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D36F5-FB2D-9498-B9AF-F83EC04FF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LLMs vastly used around the world for coding</a:t>
            </a:r>
          </a:p>
          <a:p>
            <a:r>
              <a:rPr lang="en-US" sz="2400" dirty="0"/>
              <a:t>Can LLMs be used for Hardware Code generation? Yes</a:t>
            </a:r>
          </a:p>
        </p:txBody>
      </p:sp>
    </p:spTree>
    <p:extLst>
      <p:ext uri="{BB962C8B-B14F-4D97-AF65-F5344CB8AC3E}">
        <p14:creationId xmlns:p14="http://schemas.microsoft.com/office/powerpoint/2010/main" val="3918561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07DC-7419-02CF-CC54-1237E4D22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Comparison with the </a:t>
            </a:r>
            <a:r>
              <a:rPr lang="en-US" dirty="0" err="1"/>
              <a:t>SoTA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E118C-78FB-D2AE-3ED5-CEF0CDDF3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12BA1D-FAF7-FB01-A527-DAE07D340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62" y="2658696"/>
            <a:ext cx="10170770" cy="196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70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ED226-84CE-9ECF-3567-2E8C8577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Early works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D0B2-D6F0-5756-10E9-7C4DE5198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DAVE</a:t>
            </a:r>
          </a:p>
          <a:p>
            <a:r>
              <a:rPr lang="en-US" sz="2400"/>
              <a:t>ChipChat</a:t>
            </a:r>
          </a:p>
          <a:p>
            <a:r>
              <a:rPr lang="en-US" sz="2400"/>
              <a:t>Verigen</a:t>
            </a:r>
          </a:p>
          <a:p>
            <a:r>
              <a:rPr lang="en-US" sz="2400"/>
              <a:t>AutoChip</a:t>
            </a:r>
          </a:p>
        </p:txBody>
      </p:sp>
    </p:spTree>
    <p:extLst>
      <p:ext uri="{BB962C8B-B14F-4D97-AF65-F5344CB8AC3E}">
        <p14:creationId xmlns:p14="http://schemas.microsoft.com/office/powerpoint/2010/main" val="255035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ADFEFD-5DA9-2B81-7E45-504A1A6D8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FE919-E995-44EE-4879-0B0E4B4E5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Early works - Verigen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DA838-A6A0-6B8C-C8C2-2C4C4B8A5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Trained CodeGen-2b and 16Bs on open source Verilog code from github and text books</a:t>
            </a:r>
          </a:p>
          <a:p>
            <a:r>
              <a:rPr lang="en-US" sz="2400"/>
              <a:t>Performed better than the contemporary state-of-the-art GPT3.5</a:t>
            </a:r>
          </a:p>
          <a:p>
            <a:r>
              <a:rPr lang="en-US" sz="2400"/>
              <a:t>Open-source and testable</a:t>
            </a:r>
          </a:p>
        </p:txBody>
      </p:sp>
    </p:spTree>
    <p:extLst>
      <p:ext uri="{BB962C8B-B14F-4D97-AF65-F5344CB8AC3E}">
        <p14:creationId xmlns:p14="http://schemas.microsoft.com/office/powerpoint/2010/main" val="100205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8E90B2-D14F-416D-DBF4-EF6028BC7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RTL-Coder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3A8C7-6E31-4EEF-76CE-09945FB4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Used 27k prompt and solution pairs for training</a:t>
            </a:r>
          </a:p>
          <a:p>
            <a:r>
              <a:rPr lang="en-US" sz="2400"/>
              <a:t>Current SoTA with the highest pass@k values</a:t>
            </a:r>
          </a:p>
          <a:p>
            <a:r>
              <a:rPr lang="en-US" sz="2400"/>
              <a:t>Open-source and testable</a:t>
            </a:r>
          </a:p>
          <a:p>
            <a:endParaRPr lang="en-US" sz="2400"/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06655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8383C-4650-DF30-8270-AC9C266F0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5074024"/>
            <a:ext cx="10109199" cy="5980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Evaluating the generated code – </a:t>
            </a:r>
            <a:r>
              <a:rPr lang="en-US" sz="3600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pass@k</a:t>
            </a:r>
            <a:endParaRPr lang="en-US" sz="3600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5AE0-8789-FAD6-A987-32E65C185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2000" cy="4390253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F5FA0D-9219-7B55-B65B-2797B3C5A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141" y="947708"/>
            <a:ext cx="10488660" cy="249105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481151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541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869A3-3ED5-BFD1-AFAC-E77C6957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4600"/>
              <a:t>Limitations of Verilog trained Models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0E0CE-022A-ED1F-DAA5-3466F92CE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Suffers with Syntax issues</a:t>
            </a:r>
          </a:p>
          <a:p>
            <a:r>
              <a:rPr lang="en-US" sz="2400"/>
              <a:t>Verification post-generation</a:t>
            </a:r>
          </a:p>
          <a:p>
            <a:r>
              <a:rPr lang="en-US" sz="2400"/>
              <a:t>Involves human intervention for testing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06048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94FF5-FFDD-8FF9-8BCA-76916FC08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3800"/>
              <a:t>How can we produce codes that are more deterministic?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C45CF-BF16-6145-45F4-F515F788D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Can we integrate the verification and testing into the generation phase? Yes</a:t>
            </a:r>
          </a:p>
          <a:p>
            <a:r>
              <a:rPr lang="en-US" sz="2400" dirty="0"/>
              <a:t>Can we generate accurate code that does not require testing? Yes</a:t>
            </a:r>
          </a:p>
        </p:txBody>
      </p:sp>
    </p:spTree>
    <p:extLst>
      <p:ext uri="{BB962C8B-B14F-4D97-AF65-F5344CB8AC3E}">
        <p14:creationId xmlns:p14="http://schemas.microsoft.com/office/powerpoint/2010/main" val="1477116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35D9B-495E-2214-D50C-3E74FA383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CNFs and logic gates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AC221-FED9-46DC-5FEC-82FACD45D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Each logic gates can be expressed as an equivalent Conjunctive Normal Form representation</a:t>
            </a:r>
          </a:p>
          <a:p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D9744A-2324-7CDA-7CE5-CA751F9EE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918613"/>
            <a:ext cx="5150277" cy="284552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86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</TotalTime>
  <Words>342</Words>
  <Application>Microsoft Office PowerPoint</Application>
  <PresentationFormat>Widescreen</PresentationFormat>
  <Paragraphs>48</Paragraphs>
  <Slides>20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Veritas: Deterministic Verilog Code Synthesis from LLM-Generated Conjunctive Normal Form</vt:lpstr>
      <vt:lpstr>Generative Models and Verilog code generation</vt:lpstr>
      <vt:lpstr>Early works</vt:lpstr>
      <vt:lpstr>Early works - Verigen</vt:lpstr>
      <vt:lpstr>RTL-Coder</vt:lpstr>
      <vt:lpstr>Evaluating the generated code – pass@k</vt:lpstr>
      <vt:lpstr>Limitations of Verilog trained Models</vt:lpstr>
      <vt:lpstr>How can we produce codes that are more deterministic?</vt:lpstr>
      <vt:lpstr>CNFs and logic gates</vt:lpstr>
      <vt:lpstr>CNF ↔ Logic Designs</vt:lpstr>
      <vt:lpstr>Tseytin expressions are large: Use PLFs</vt:lpstr>
      <vt:lpstr>Tseytin and PLFs in terms of tokens</vt:lpstr>
      <vt:lpstr>Overall flow of VeriCNF -Stage (1) : Pre-processing phase</vt:lpstr>
      <vt:lpstr>Overall flow of VeriCNF -Stage (2) Training phase</vt:lpstr>
      <vt:lpstr>Overall flow of VeriCNF - Stage (3) Inference phase</vt:lpstr>
      <vt:lpstr>CaseStudy 1: CNF generation capability of base models</vt:lpstr>
      <vt:lpstr>CaseStudy 1: CNF generation capability of base models</vt:lpstr>
      <vt:lpstr>Case Study 2: Generating basic circuits</vt:lpstr>
      <vt:lpstr>Case Study 3: Generating a small ALU</vt:lpstr>
      <vt:lpstr>Final Comparison with the SoTA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Prithwish Basu Roy</dc:creator>
  <cp:lastModifiedBy>Prithwish Basu Roy</cp:lastModifiedBy>
  <cp:revision>1</cp:revision>
  <dcterms:created xsi:type="dcterms:W3CDTF">2025-05-23T07:29:02Z</dcterms:created>
  <dcterms:modified xsi:type="dcterms:W3CDTF">2025-08-26T08:42:44Z</dcterms:modified>
</cp:coreProperties>
</file>