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c9de68647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4c9de6864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c9de6864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c9de6864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4c9de6864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4c9de6864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4c9de68647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4c9de6864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ea0c3917c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ea0c3917c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fcbe630c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3fcbe630c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c9de6864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4c9de6864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ea0c3917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ea0c3917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c9de6864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c9de6864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c9de6864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c9de6864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c9de6864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c9de6864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c9de6864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4c9de6864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c9de6864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c9de6864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4c9de6864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4c9de6864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0" y="624875"/>
            <a:ext cx="8520600" cy="792600"/>
          </a:xfrm>
          <a:prstGeom prst="rect">
            <a:avLst/>
          </a:prstGeom>
          <a:solidFill>
            <a:srgbClr val="57068C"/>
          </a:solidFill>
          <a:ln cap="flat" cmpd="sng" w="9525">
            <a:solidFill>
              <a:srgbClr val="5706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Verdana"/>
              <a:buNone/>
              <a:defRPr sz="3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highlight>
                  <a:schemeClr val="l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highlight>
                  <a:schemeClr val="l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highlight>
                  <a:schemeClr val="l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highlight>
                  <a:schemeClr val="l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highlight>
                  <a:schemeClr val="l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highlight>
                  <a:schemeClr val="l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highlight>
                  <a:schemeClr val="l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0" y="1889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erdana"/>
              <a:buNone/>
              <a:defRPr sz="2400"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0" y="-15950"/>
            <a:ext cx="9144000" cy="486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None/>
              <a:defRPr sz="120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" name="Google Shape;54;p12"/>
          <p:cNvSpPr/>
          <p:nvPr/>
        </p:nvSpPr>
        <p:spPr>
          <a:xfrm>
            <a:off x="0" y="-15950"/>
            <a:ext cx="9144000" cy="486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689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0"/>
            <a:ext cx="8520600" cy="4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None/>
              <a:defRPr sz="2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None/>
              <a:defRPr sz="2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None/>
              <a:defRPr sz="2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None/>
              <a:defRPr sz="2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None/>
              <a:defRPr sz="2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None/>
              <a:defRPr sz="2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None/>
              <a:defRPr sz="2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None/>
              <a:defRPr sz="2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None/>
              <a:defRPr sz="2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0"/>
            <a:ext cx="8520600" cy="4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8253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8253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0"/>
            <a:ext cx="8520600" cy="4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87895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None/>
              <a:defRPr sz="4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-7974"/>
            <a:ext cx="9144000" cy="439800"/>
          </a:xfrm>
          <a:prstGeom prst="rect">
            <a:avLst/>
          </a:prstGeom>
          <a:solidFill>
            <a:srgbClr val="57068C"/>
          </a:solidFill>
          <a:ln cap="flat" cmpd="sng" w="19050">
            <a:solidFill>
              <a:srgbClr val="5706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0" y="4879125"/>
            <a:ext cx="9144000" cy="264300"/>
          </a:xfrm>
          <a:prstGeom prst="rect">
            <a:avLst/>
          </a:prstGeom>
          <a:solidFill>
            <a:srgbClr val="57068C"/>
          </a:solidFill>
          <a:ln cap="flat" cmpd="sng" w="19050">
            <a:solidFill>
              <a:srgbClr val="5706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311700" y="0"/>
            <a:ext cx="85206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None/>
              <a:defRPr sz="2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None/>
              <a:defRPr sz="2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None/>
              <a:defRPr sz="2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None/>
              <a:defRPr sz="2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None/>
              <a:defRPr sz="2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None/>
              <a:defRPr sz="2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None/>
              <a:defRPr sz="2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None/>
              <a:defRPr sz="2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Verdana"/>
              <a:buNone/>
              <a:defRPr sz="2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11700" y="669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</a:defRPr>
            </a:lvl1pPr>
            <a:lvl2pPr lvl="1" algn="r">
              <a:buNone/>
              <a:defRPr sz="1000">
                <a:solidFill>
                  <a:srgbClr val="FFFFFF"/>
                </a:solidFill>
              </a:defRPr>
            </a:lvl2pPr>
            <a:lvl3pPr lvl="2" algn="r">
              <a:buNone/>
              <a:defRPr sz="1000">
                <a:solidFill>
                  <a:srgbClr val="FFFFFF"/>
                </a:solidFill>
              </a:defRPr>
            </a:lvl3pPr>
            <a:lvl4pPr lvl="3" algn="r">
              <a:buNone/>
              <a:defRPr sz="1000">
                <a:solidFill>
                  <a:srgbClr val="FFFFFF"/>
                </a:solidFill>
              </a:defRPr>
            </a:lvl4pPr>
            <a:lvl5pPr lvl="4" algn="r">
              <a:buNone/>
              <a:defRPr sz="1000">
                <a:solidFill>
                  <a:srgbClr val="FFFFFF"/>
                </a:solidFill>
              </a:defRPr>
            </a:lvl5pPr>
            <a:lvl6pPr lvl="5" algn="r">
              <a:buNone/>
              <a:defRPr sz="1000">
                <a:solidFill>
                  <a:srgbClr val="FFFFFF"/>
                </a:solidFill>
              </a:defRPr>
            </a:lvl6pPr>
            <a:lvl7pPr lvl="6" algn="r">
              <a:buNone/>
              <a:defRPr sz="1000">
                <a:solidFill>
                  <a:srgbClr val="FFFFFF"/>
                </a:solidFill>
              </a:defRPr>
            </a:lvl7pPr>
            <a:lvl8pPr lvl="7" algn="r">
              <a:buNone/>
              <a:defRPr sz="1000">
                <a:solidFill>
                  <a:srgbClr val="FFFFFF"/>
                </a:solidFill>
              </a:defRPr>
            </a:lvl8pPr>
            <a:lvl9pPr lvl="8" algn="r"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902500" y="4879200"/>
            <a:ext cx="33390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Hammond Pearce</a:t>
            </a:r>
            <a:endParaRPr sz="11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scholar.google.com/scholar?oi=bibs&amp;cluster=3653076722141660674&amp;btnI=1&amp;hl=en" TargetMode="External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0" y="0"/>
            <a:ext cx="9144000" cy="1417500"/>
          </a:xfrm>
          <a:prstGeom prst="rect">
            <a:avLst/>
          </a:prstGeom>
          <a:ln cap="flat" cmpd="sng" w="9525">
            <a:solidFill>
              <a:srgbClr val="5706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>
                <a:solidFill>
                  <a:schemeClr val="lt1"/>
                </a:solidFill>
              </a:rPr>
              <a:t>Chip-Chat:</a:t>
            </a:r>
            <a:br>
              <a:rPr lang="en-GB" sz="3100">
                <a:solidFill>
                  <a:schemeClr val="lt1"/>
                </a:solidFill>
              </a:rPr>
            </a:br>
            <a:r>
              <a:rPr lang="en-GB" sz="2100">
                <a:solidFill>
                  <a:schemeClr val="lt1"/>
                </a:solidFill>
              </a:rPr>
              <a:t>Challenges and Opportunities in Conversational Hardware Design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205900" y="4263600"/>
            <a:ext cx="4732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311700" y="1467675"/>
            <a:ext cx="8520600" cy="9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Jason Blocklove, </a:t>
            </a:r>
            <a:r>
              <a:rPr lang="en-GB" sz="2000"/>
              <a:t>Siddharth Garg, </a:t>
            </a:r>
            <a:br>
              <a:rPr lang="en-GB" sz="2000"/>
            </a:br>
            <a:r>
              <a:rPr lang="en-GB" sz="2000"/>
              <a:t>Ramesh Karri, </a:t>
            </a:r>
            <a:r>
              <a:rPr lang="en-GB" sz="2000"/>
              <a:t>Hammond Pearce</a:t>
            </a:r>
            <a:endParaRPr baseline="30000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May 30, 2023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963" y="2835275"/>
            <a:ext cx="1691625" cy="169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2413" y="3024551"/>
            <a:ext cx="1257725" cy="13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350" y="810138"/>
            <a:ext cx="5295302" cy="352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11700" y="504900"/>
            <a:ext cx="85206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ISA → Hardware specification → Components → Datapath → Control Unit</a:t>
            </a:r>
            <a:endParaRPr/>
          </a:p>
        </p:txBody>
      </p:sp>
      <p:sp>
        <p:nvSpPr>
          <p:cNvPr id="147" name="Google Shape;147;p22"/>
          <p:cNvSpPr txBox="1"/>
          <p:nvPr>
            <p:ph idx="12" type="sldNum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0"/>
            <a:ext cx="8520600" cy="4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Processor design: conversation flow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2079600" y="4361525"/>
            <a:ext cx="4984800" cy="4398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-GB" sz="1600"/>
              <a:t>Takeaway: 125 messages in 18 topics in 11 threads</a:t>
            </a:r>
            <a:endParaRPr i="1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5" name="Google Shape;155;p23"/>
          <p:cNvSpPr txBox="1"/>
          <p:nvPr>
            <p:ph type="title"/>
          </p:nvPr>
        </p:nvSpPr>
        <p:spPr>
          <a:xfrm>
            <a:off x="311700" y="0"/>
            <a:ext cx="8520600" cy="4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Co-creating the ISA</a:t>
            </a:r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439800"/>
            <a:ext cx="4658385" cy="439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/>
          <p:nvPr/>
        </p:nvSpPr>
        <p:spPr>
          <a:xfrm rot="10800000">
            <a:off x="4970075" y="484300"/>
            <a:ext cx="396600" cy="1704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5393125" y="982750"/>
            <a:ext cx="2632800" cy="7071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-GB" sz="1600"/>
              <a:t>Accumulator-based design</a:t>
            </a:r>
            <a:br>
              <a:rPr i="1" lang="en-GB" sz="1600"/>
            </a:br>
            <a:r>
              <a:rPr i="1" lang="en-GB" sz="1600"/>
              <a:t>32 addressable bytes</a:t>
            </a:r>
            <a:endParaRPr i="1" sz="1600"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5393125" y="2579100"/>
            <a:ext cx="3049200" cy="4398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-GB" sz="1600"/>
              <a:t>Fixed but flexible branch logic</a:t>
            </a:r>
            <a:endParaRPr i="1" sz="1600"/>
          </a:p>
        </p:txBody>
      </p:sp>
      <p:sp>
        <p:nvSpPr>
          <p:cNvPr id="160" name="Google Shape;160;p23"/>
          <p:cNvSpPr/>
          <p:nvPr/>
        </p:nvSpPr>
        <p:spPr>
          <a:xfrm rot="10800000">
            <a:off x="4970075" y="2232900"/>
            <a:ext cx="396600" cy="1132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/>
          <p:nvPr/>
        </p:nvSpPr>
        <p:spPr>
          <a:xfrm rot="10800000">
            <a:off x="4970075" y="3409800"/>
            <a:ext cx="396600" cy="1383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5393125" y="3774600"/>
            <a:ext cx="3320400" cy="653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-GB" sz="1600"/>
              <a:t>Uses all encodings</a:t>
            </a:r>
            <a:br>
              <a:rPr i="1" lang="en-GB" sz="1600"/>
            </a:br>
            <a:r>
              <a:rPr i="1" lang="en-GB" sz="1600"/>
              <a:t>LDAR for implementing LUTs</a:t>
            </a:r>
            <a:endParaRPr i="1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8" name="Google Shape;168;p24"/>
          <p:cNvSpPr txBox="1"/>
          <p:nvPr>
            <p:ph type="title"/>
          </p:nvPr>
        </p:nvSpPr>
        <p:spPr>
          <a:xfrm>
            <a:off x="311700" y="0"/>
            <a:ext cx="8520600" cy="4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components and datapath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388" y="790550"/>
            <a:ext cx="6777225" cy="34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5465875" y="4257350"/>
            <a:ext cx="2242800" cy="4398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-GB" sz="1600"/>
              <a:t>Multi-cycle design</a:t>
            </a:r>
            <a:endParaRPr i="1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idx="12" type="sldNum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6" name="Google Shape;176;p25"/>
          <p:cNvSpPr txBox="1"/>
          <p:nvPr>
            <p:ph type="title"/>
          </p:nvPr>
        </p:nvSpPr>
        <p:spPr>
          <a:xfrm>
            <a:off x="311700" y="0"/>
            <a:ext cx="8520600" cy="4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Hardware synthesis</a:t>
            </a:r>
            <a:endParaRPr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2450550" y="3836450"/>
            <a:ext cx="4242900" cy="8112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-GB" sz="1600"/>
              <a:t>World’s first AI-written HDL for tapeout</a:t>
            </a:r>
            <a:br>
              <a:rPr i="1" lang="en-GB" sz="1600"/>
            </a:br>
            <a:r>
              <a:rPr i="1" lang="en-GB" sz="1600"/>
              <a:t>(using Tiny Tapeout 3, Skywater 130nm)</a:t>
            </a:r>
            <a:endParaRPr i="1" sz="1600"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3800" y="519475"/>
            <a:ext cx="4376398" cy="31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idx="12" type="sldNum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4" name="Google Shape;184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work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311700" y="747075"/>
            <a:ext cx="8520600" cy="40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LLMs will see increased usage throughout all software-adjacent domains.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New models to investigate / custom architectures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e.g. CodeGen, StarCoder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Prompt Engineering - especially with conversational models (ChatGPT)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Our research so far uses existing models, future work to examine training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Different strategies - “good training data” vs “RL”’ - </a:t>
            </a:r>
            <a:r>
              <a:rPr lang="en-GB" u="sng"/>
              <a:t>we need: applications, data, and compute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“End-to-end” toolchains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Understanding the tooling: TCL, Bash, Waveforms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Bug detection, localization, and repair: Can users see applications? </a:t>
            </a:r>
            <a:r>
              <a:rPr lang="en-GB" u="sng"/>
              <a:t>Targeted user studies</a:t>
            </a:r>
            <a:endParaRPr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What elements can be LLMs? What is most interesting for LLM targets?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7"/>
          <p:cNvSpPr txBox="1"/>
          <p:nvPr>
            <p:ph idx="12" type="sldNum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1" name="Google Shape;191;p27"/>
          <p:cNvSpPr txBox="1"/>
          <p:nvPr>
            <p:ph type="title"/>
          </p:nvPr>
        </p:nvSpPr>
        <p:spPr>
          <a:xfrm>
            <a:off x="311700" y="0"/>
            <a:ext cx="8520600" cy="4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we’re interested 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0"/>
            <a:ext cx="8520600" cy="4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ML in Electronic Design Automation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4967925" y="487525"/>
            <a:ext cx="41274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Increasing pressures on design reqs.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ML is increasingly used throughout the design flow (verification, layout etc.)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New LLMs will bridge the gap between plain language specs. and design</a:t>
            </a:r>
            <a:endParaRPr sz="1600"/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50" y="549549"/>
            <a:ext cx="4828976" cy="39457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5771150" y="2322313"/>
            <a:ext cx="29790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Black-box Large Language Models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3642425" y="1038825"/>
            <a:ext cx="390300" cy="225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4"/>
          <p:cNvCxnSpPr/>
          <p:nvPr/>
        </p:nvCxnSpPr>
        <p:spPr>
          <a:xfrm rot="10800000">
            <a:off x="4462250" y="1478950"/>
            <a:ext cx="1308900" cy="1028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4"/>
          <p:cNvCxnSpPr/>
          <p:nvPr/>
        </p:nvCxnSpPr>
        <p:spPr>
          <a:xfrm>
            <a:off x="4340325" y="1556850"/>
            <a:ext cx="23400" cy="414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4"/>
          <p:cNvSpPr txBox="1"/>
          <p:nvPr/>
        </p:nvSpPr>
        <p:spPr>
          <a:xfrm>
            <a:off x="2853550" y="4182200"/>
            <a:ext cx="324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 u="sng">
                <a:solidFill>
                  <a:schemeClr val="hlink"/>
                </a:solidFill>
                <a:hlinkClick r:id="rId4"/>
              </a:rPr>
              <a:t>DAVE: Deriving Automatically Verilog from English</a:t>
            </a:r>
            <a:endParaRPr sz="9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H Pearce, B Tan, R Karri - 2020 ACM/IEEE MLCAD, 2020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9975" y="1698100"/>
            <a:ext cx="1096150" cy="8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184800" y="2885288"/>
            <a:ext cx="8774400" cy="15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Designers may iteratively work with an LLM to produce designs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are the capabilities of LLMs for hardware?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Hardware has unique characteristics (different languages, semantics, tooling)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5" name="Google Shape;85;p15"/>
          <p:cNvSpPr txBox="1"/>
          <p:nvPr>
            <p:ph type="title"/>
          </p:nvPr>
        </p:nvSpPr>
        <p:spPr>
          <a:xfrm>
            <a:off x="311700" y="0"/>
            <a:ext cx="8520600" cy="4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Utilization of LLMs for hardware design</a:t>
            </a: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6775" y="539950"/>
            <a:ext cx="5081076" cy="191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0"/>
            <a:ext cx="8520600" cy="4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“Conversational” LLMs</a:t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500" y="3241288"/>
            <a:ext cx="7907375" cy="153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175" y="483000"/>
            <a:ext cx="4123975" cy="265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3075" y="1284425"/>
            <a:ext cx="4599501" cy="12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0"/>
            <a:ext cx="8520600" cy="4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</a:t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2200"/>
            <a:ext cx="4084050" cy="2116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1401" y="592200"/>
            <a:ext cx="4084041" cy="413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/>
          <p:nvPr/>
        </p:nvSpPr>
        <p:spPr>
          <a:xfrm rot="5400000">
            <a:off x="2783325" y="2664325"/>
            <a:ext cx="1342200" cy="12891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0" name="Google Shape;110;p18"/>
          <p:cNvSpPr txBox="1"/>
          <p:nvPr>
            <p:ph type="title"/>
          </p:nvPr>
        </p:nvSpPr>
        <p:spPr>
          <a:xfrm>
            <a:off x="311700" y="0"/>
            <a:ext cx="8520600" cy="4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425" y="872675"/>
            <a:ext cx="2704775" cy="3453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6741" y="548725"/>
            <a:ext cx="2704785" cy="4270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/>
          <p:nvPr/>
        </p:nvSpPr>
        <p:spPr>
          <a:xfrm>
            <a:off x="1328850" y="680950"/>
            <a:ext cx="396600" cy="3794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 rot="10800000">
            <a:off x="7351525" y="476400"/>
            <a:ext cx="396600" cy="4310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264375" y="2175400"/>
            <a:ext cx="970500" cy="9516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-GB" sz="1600"/>
              <a:t>OpenAI</a:t>
            </a:r>
            <a:br>
              <a:rPr i="1" lang="en-GB" sz="1600"/>
            </a:br>
            <a:r>
              <a:rPr i="1" lang="en-GB" sz="1600"/>
              <a:t>models - </a:t>
            </a:r>
            <a:br>
              <a:rPr i="1" lang="en-GB" sz="1600"/>
            </a:br>
            <a:r>
              <a:rPr i="1" lang="en-GB" sz="1600"/>
              <a:t>Good</a:t>
            </a:r>
            <a:endParaRPr i="1" sz="1600"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788250" y="2183700"/>
            <a:ext cx="1242600" cy="9516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-GB" sz="1600"/>
              <a:t>Other</a:t>
            </a:r>
            <a:br>
              <a:rPr i="1" lang="en-GB" sz="1600"/>
            </a:br>
            <a:r>
              <a:rPr i="1" lang="en-GB" sz="1600"/>
              <a:t>models - </a:t>
            </a:r>
            <a:br>
              <a:rPr i="1" lang="en-GB" sz="1600"/>
            </a:br>
            <a:r>
              <a:rPr i="1" lang="en-GB" sz="1600"/>
              <a:t>Less good</a:t>
            </a:r>
            <a:endParaRPr i="1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0"/>
            <a:ext cx="8520600" cy="4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Evaluating LLMs via “Script”-ed design flows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073" y="1270002"/>
            <a:ext cx="5027675" cy="331394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075525" y="635000"/>
            <a:ext cx="2901000" cy="4398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n-GB" sz="1600"/>
              <a:t>Structured conversation flow</a:t>
            </a:r>
            <a:endParaRPr i="1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0"/>
            <a:ext cx="8520600" cy="4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025" y="529050"/>
            <a:ext cx="4861950" cy="362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2079600" y="4282175"/>
            <a:ext cx="4984800" cy="4398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-GB" sz="1600"/>
              <a:t>Takeaway: ChatGPT-4 passes 20/24, 9 with TF only</a:t>
            </a:r>
            <a:endParaRPr i="1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184788" y="756488"/>
            <a:ext cx="8774400" cy="15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Providing human feedback (the “conversation”) increased success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Can we leverage this for more complex designs?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Let’s try make an (8-bit) processor</a:t>
            </a:r>
            <a:endParaRPr/>
          </a:p>
        </p:txBody>
      </p:sp>
      <p:sp>
        <p:nvSpPr>
          <p:cNvPr id="138" name="Google Shape;138;p21"/>
          <p:cNvSpPr txBox="1"/>
          <p:nvPr>
            <p:ph idx="12" type="sldNum"/>
          </p:nvPr>
        </p:nvSpPr>
        <p:spPr>
          <a:xfrm>
            <a:off x="8595300" y="4879200"/>
            <a:ext cx="548700" cy="2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0"/>
            <a:ext cx="8520600" cy="4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Free chat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888" y="2516050"/>
            <a:ext cx="6286225" cy="19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oA-Hammond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