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1255" r:id="rId2"/>
    <p:sldId id="1290" r:id="rId3"/>
    <p:sldId id="1306" r:id="rId4"/>
    <p:sldId id="1305" r:id="rId5"/>
    <p:sldId id="1307" r:id="rId6"/>
    <p:sldId id="2145707696" r:id="rId7"/>
    <p:sldId id="2145707706" r:id="rId8"/>
    <p:sldId id="2145707707" r:id="rId9"/>
    <p:sldId id="1282" r:id="rId10"/>
    <p:sldId id="1275" r:id="rId11"/>
    <p:sldId id="2145707697" r:id="rId12"/>
    <p:sldId id="1272" r:id="rId13"/>
    <p:sldId id="2145707710" r:id="rId14"/>
    <p:sldId id="2145707709" r:id="rId15"/>
    <p:sldId id="1294" r:id="rId16"/>
    <p:sldId id="1295" r:id="rId17"/>
    <p:sldId id="2145707711" r:id="rId18"/>
    <p:sldId id="1296" r:id="rId19"/>
    <p:sldId id="1304" r:id="rId20"/>
    <p:sldId id="1302" r:id="rId21"/>
    <p:sldId id="1303" r:id="rId22"/>
    <p:sldId id="1260" r:id="rId23"/>
    <p:sldId id="1270" r:id="rId24"/>
    <p:sldId id="1283" r:id="rId25"/>
    <p:sldId id="1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DCF3BE11-0906-FD43-BB0D-CDD2581BCF76}">
          <p14:sldIdLst>
            <p14:sldId id="1255"/>
            <p14:sldId id="1290"/>
            <p14:sldId id="1306"/>
            <p14:sldId id="1305"/>
            <p14:sldId id="1307"/>
            <p14:sldId id="2145707696"/>
            <p14:sldId id="2145707706"/>
            <p14:sldId id="2145707707"/>
            <p14:sldId id="1282"/>
            <p14:sldId id="1275"/>
            <p14:sldId id="2145707697"/>
            <p14:sldId id="1272"/>
            <p14:sldId id="2145707710"/>
            <p14:sldId id="2145707709"/>
            <p14:sldId id="1294"/>
            <p14:sldId id="1295"/>
            <p14:sldId id="2145707711"/>
            <p14:sldId id="1296"/>
            <p14:sldId id="1304"/>
            <p14:sldId id="1302"/>
            <p14:sldId id="1303"/>
          </p14:sldIdLst>
        </p14:section>
        <p14:section name="Backup" id="{5E0263ED-A080-6249-AC15-AA736F75636C}">
          <p14:sldIdLst>
            <p14:sldId id="1260"/>
            <p14:sldId id="1270"/>
            <p14:sldId id="1283"/>
            <p14:sldId id="12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A891AB-4B53-1395-5D2A-4EB26B525D33}" name="Gohil, Vasudev" initials="GV" userId="S::gohil.vasudev@tamu.edu::37215192-344f-43bc-bf78-f2b31a4e7220" providerId="AD"/>
  <p188:author id="{7933CAC1-E42D-1E4E-50D7-1BFAC5AA6276}" name="Rajendran, Jeyavijayan" initials="RJ" userId="S::jeyavijayan@tamu.edu::15b7e2e4-7eb1-4f67-a352-2bb750a00e12" providerId="AD"/>
  <p188:author id="{813B94F8-25F3-2A1D-46FB-B0CBE0FF885E}" name="Kande, Rahul" initials="KR" userId="S::rahulkande@tamu.edu::28022695-971d-442f-a0a7-95314b7a193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234"/>
    <a:srgbClr val="BD5F5F"/>
    <a:srgbClr val="EA4343"/>
    <a:srgbClr val="17375E"/>
    <a:srgbClr val="EA4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CC8B7-7E64-3D07-1409-B53872405184}" v="9" dt="2024-09-29T05:07:10.718"/>
    <p1510:client id="{C1360098-A728-0C4D-B338-A08224815C93}" v="7" dt="2024-09-29T18:24:21.749"/>
    <p1510:client id="{F1A55555-B54D-E92D-7CC4-F1CED2353A5A}" v="15" dt="2024-09-29T05:06:05.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84701"/>
  </p:normalViewPr>
  <p:slideViewPr>
    <p:cSldViewPr snapToGrid="0">
      <p:cViewPr varScale="1">
        <p:scale>
          <a:sx n="105" d="100"/>
          <a:sy n="105" d="100"/>
        </p:scale>
        <p:origin x="1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5.7611835629921261E-2"/>
          <c:y val="1.7121184970399547E-2"/>
          <c:w val="0.93635396161417328"/>
          <c:h val="0.76748654235442038"/>
        </c:manualLayout>
      </c:layout>
      <c:barChart>
        <c:barDir val="col"/>
        <c:grouping val="clustered"/>
        <c:varyColors val="0"/>
        <c:ser>
          <c:idx val="0"/>
          <c:order val="0"/>
          <c:tx>
            <c:strRef>
              <c:f>Sheet1!$B$1</c:f>
              <c:strCache>
                <c:ptCount val="1"/>
                <c:pt idx="0">
                  <c:v>Series 1</c:v>
                </c:pt>
              </c:strCache>
            </c:strRef>
          </c:tx>
          <c:spPr>
            <a:solidFill>
              <a:schemeClr val="tx2">
                <a:lumMod val="75000"/>
              </a:schemeClr>
            </a:solidFill>
            <a:ln>
              <a:noFill/>
            </a:ln>
            <a:effectLst/>
          </c:spPr>
          <c:invertIfNegative val="0"/>
          <c:cat>
            <c:numRef>
              <c:f>Sheet1!$A$2:$A$23</c:f>
              <c:numCache>
                <c:formatCode>General</c:formatCode>
                <c:ptCount val="22"/>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numCache>
            </c:numRef>
          </c:cat>
          <c:val>
            <c:numRef>
              <c:f>Sheet1!$B$2:$B$23</c:f>
              <c:numCache>
                <c:formatCode>General</c:formatCode>
                <c:ptCount val="22"/>
                <c:pt idx="0">
                  <c:v>2</c:v>
                </c:pt>
                <c:pt idx="1">
                  <c:v>2</c:v>
                </c:pt>
                <c:pt idx="2">
                  <c:v>3</c:v>
                </c:pt>
                <c:pt idx="3">
                  <c:v>1</c:v>
                </c:pt>
                <c:pt idx="4">
                  <c:v>5</c:v>
                </c:pt>
                <c:pt idx="5">
                  <c:v>5</c:v>
                </c:pt>
                <c:pt idx="6">
                  <c:v>13</c:v>
                </c:pt>
                <c:pt idx="7">
                  <c:v>7</c:v>
                </c:pt>
                <c:pt idx="8">
                  <c:v>8</c:v>
                </c:pt>
                <c:pt idx="9">
                  <c:v>6</c:v>
                </c:pt>
                <c:pt idx="10">
                  <c:v>1</c:v>
                </c:pt>
                <c:pt idx="11">
                  <c:v>3</c:v>
                </c:pt>
                <c:pt idx="12">
                  <c:v>8</c:v>
                </c:pt>
                <c:pt idx="13">
                  <c:v>16</c:v>
                </c:pt>
                <c:pt idx="14">
                  <c:v>6</c:v>
                </c:pt>
                <c:pt idx="15">
                  <c:v>17</c:v>
                </c:pt>
                <c:pt idx="16">
                  <c:v>36</c:v>
                </c:pt>
                <c:pt idx="17">
                  <c:v>33</c:v>
                </c:pt>
                <c:pt idx="18">
                  <c:v>48</c:v>
                </c:pt>
                <c:pt idx="19">
                  <c:v>41</c:v>
                </c:pt>
                <c:pt idx="20">
                  <c:v>58</c:v>
                </c:pt>
                <c:pt idx="21">
                  <c:v>92</c:v>
                </c:pt>
              </c:numCache>
            </c:numRef>
          </c:val>
          <c:extLst>
            <c:ext xmlns:c16="http://schemas.microsoft.com/office/drawing/2014/chart" uri="{C3380CC4-5D6E-409C-BE32-E72D297353CC}">
              <c16:uniqueId val="{00000000-2AF8-0D43-B20F-356351F632F3}"/>
            </c:ext>
          </c:extLst>
        </c:ser>
        <c:dLbls>
          <c:showLegendKey val="0"/>
          <c:showVal val="0"/>
          <c:showCatName val="0"/>
          <c:showSerName val="0"/>
          <c:showPercent val="0"/>
          <c:showBubbleSize val="0"/>
        </c:dLbls>
        <c:gapWidth val="50"/>
        <c:overlap val="-27"/>
        <c:axId val="510834656"/>
        <c:axId val="510844848"/>
      </c:barChart>
      <c:catAx>
        <c:axId val="5108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60000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510844848"/>
        <c:crosses val="autoZero"/>
        <c:auto val="1"/>
        <c:lblAlgn val="ctr"/>
        <c:lblOffset val="100"/>
        <c:noMultiLvlLbl val="0"/>
      </c:catAx>
      <c:valAx>
        <c:axId val="510844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10834656"/>
        <c:crosses val="autoZero"/>
        <c:crossBetween val="between"/>
        <c:majorUnit val="20"/>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FFE404"/>
                </a:solidFill>
                <a:latin typeface="+mn-lt"/>
                <a:ea typeface="+mn-ea"/>
                <a:cs typeface="+mn-cs"/>
              </a:defRPr>
            </a:pPr>
            <a:r>
              <a:rPr lang="en-US" sz="2000" b="1" i="0" u="none" strike="noStrike" kern="1200" baseline="0">
                <a:solidFill>
                  <a:srgbClr val="BD5F5F"/>
                </a:solidFill>
              </a:rPr>
              <a:t>Accuracy of Different Prompt Configurations </a:t>
            </a:r>
          </a:p>
        </c:rich>
      </c:tx>
      <c:layout>
        <c:manualLayout>
          <c:xMode val="edge"/>
          <c:yMode val="edge"/>
          <c:x val="0.19206565913131826"/>
          <c:y val="1.63769348776001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FFE404"/>
              </a:solidFill>
              <a:latin typeface="+mn-lt"/>
              <a:ea typeface="+mn-ea"/>
              <a:cs typeface="+mn-cs"/>
            </a:defRPr>
          </a:pPr>
          <a:endParaRPr lang="en-US"/>
        </a:p>
      </c:txPr>
    </c:title>
    <c:autoTitleDeleted val="0"/>
    <c:plotArea>
      <c:layout>
        <c:manualLayout>
          <c:layoutTarget val="inner"/>
          <c:xMode val="edge"/>
          <c:yMode val="edge"/>
          <c:x val="0.1342154195174132"/>
          <c:y val="0.11851601830262033"/>
          <c:w val="0.78437551600605926"/>
          <c:h val="0.62316793303557161"/>
        </c:manualLayout>
      </c:layout>
      <c:barChart>
        <c:barDir val="col"/>
        <c:grouping val="clustered"/>
        <c:varyColors val="0"/>
        <c:ser>
          <c:idx val="0"/>
          <c:order val="0"/>
          <c:tx>
            <c:strRef>
              <c:f>Sheet1!$B$1</c:f>
              <c:strCache>
                <c:ptCount val="1"/>
                <c:pt idx="0">
                  <c:v>Column1</c:v>
                </c:pt>
              </c:strCache>
            </c:strRef>
          </c:tx>
          <c:spPr>
            <a:solidFill>
              <a:srgbClr val="FF285F"/>
            </a:solidFill>
            <a:ln>
              <a:noFill/>
            </a:ln>
            <a:effectLst/>
          </c:spPr>
          <c:invertIfNegative val="0"/>
          <c:cat>
            <c:numRef>
              <c:f>Sheet1!$A$2:$A$7</c:f>
              <c:numCache>
                <c:formatCode>General</c:formatCode>
                <c:ptCount val="6"/>
                <c:pt idx="0">
                  <c:v>0</c:v>
                </c:pt>
                <c:pt idx="1">
                  <c:v>500</c:v>
                </c:pt>
                <c:pt idx="2">
                  <c:v>1000</c:v>
                </c:pt>
                <c:pt idx="3">
                  <c:v>1500</c:v>
                </c:pt>
                <c:pt idx="4">
                  <c:v>2000</c:v>
                </c:pt>
              </c:numCache>
            </c:numRef>
          </c:cat>
          <c:val>
            <c:numRef>
              <c:f>Sheet1!$B$2:$B$7</c:f>
              <c:numCache>
                <c:formatCode>General</c:formatCode>
                <c:ptCount val="6"/>
              </c:numCache>
            </c:numRef>
          </c:val>
          <c:extLst>
            <c:ext xmlns:c16="http://schemas.microsoft.com/office/drawing/2014/chart" uri="{C3380CC4-5D6E-409C-BE32-E72D297353CC}">
              <c16:uniqueId val="{00000000-769A-1E42-896D-FEDEBD01A8CE}"/>
            </c:ext>
          </c:extLst>
        </c:ser>
        <c:dLbls>
          <c:showLegendKey val="0"/>
          <c:showVal val="0"/>
          <c:showCatName val="0"/>
          <c:showSerName val="0"/>
          <c:showPercent val="0"/>
          <c:showBubbleSize val="0"/>
        </c:dLbls>
        <c:gapWidth val="150"/>
        <c:axId val="91085503"/>
        <c:axId val="270897839"/>
      </c:barChart>
      <c:catAx>
        <c:axId val="91085503"/>
        <c:scaling>
          <c:orientation val="minMax"/>
        </c:scaling>
        <c:delete val="0"/>
        <c:axPos val="b"/>
        <c:majorGridlines>
          <c:spPr>
            <a:ln w="9525" cap="flat" cmpd="sng" algn="ctr">
              <a:solidFill>
                <a:schemeClr val="bg1">
                  <a:lumMod val="50000"/>
                  <a:lumOff val="50000"/>
                </a:schemeClr>
              </a:solidFill>
              <a:prstDash val="sysDash"/>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a:t>Prompt </a:t>
                </a:r>
                <a:r>
                  <a:rPr lang="en-US" sz="1800" baseline="0"/>
                  <a:t>ID #</a:t>
                </a:r>
                <a:endParaRPr lang="en-US" sz="1800"/>
              </a:p>
            </c:rich>
          </c:tx>
          <c:layout>
            <c:manualLayout>
              <c:xMode val="edge"/>
              <c:yMode val="edge"/>
              <c:x val="0.35632004221378266"/>
              <c:y val="0.8338253927213038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897839"/>
        <c:crosses val="autoZero"/>
        <c:auto val="1"/>
        <c:lblAlgn val="ctr"/>
        <c:lblOffset val="100"/>
        <c:tickLblSkip val="1"/>
        <c:noMultiLvlLbl val="0"/>
      </c:catAx>
      <c:valAx>
        <c:axId val="270897839"/>
        <c:scaling>
          <c:orientation val="minMax"/>
          <c:max val="100"/>
          <c:min val="0"/>
        </c:scaling>
        <c:delete val="0"/>
        <c:axPos val="l"/>
        <c:majorGridlines>
          <c:spPr>
            <a:ln w="9525" cap="flat" cmpd="sng" algn="ctr">
              <a:solidFill>
                <a:schemeClr val="bg1">
                  <a:lumMod val="50000"/>
                  <a:lumOff val="50000"/>
                </a:schemeClr>
              </a:solidFill>
              <a:prstDash val="sysDash"/>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0" i="0" u="none" strike="noStrike" kern="1200" baseline="0">
                    <a:solidFill>
                      <a:prstClr val="white">
                        <a:lumMod val="65000"/>
                        <a:lumOff val="35000"/>
                      </a:prstClr>
                    </a:solidFill>
                  </a:rPr>
                  <a:t>% Accuracy</a:t>
                </a:r>
              </a:p>
            </c:rich>
          </c:tx>
          <c:layout>
            <c:manualLayout>
              <c:xMode val="edge"/>
              <c:yMode val="edge"/>
              <c:x val="1.9528899928925775E-2"/>
              <c:y val="0.2921156818264245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085503"/>
        <c:crosses val="autoZero"/>
        <c:crossBetween val="midCat"/>
        <c:majorUnit val="2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286D5-97B7-43B7-AB3F-BC8094DFEFDA}" type="datetimeFigureOut">
              <a:rPr lang="en-US"/>
              <a:t>8/23/25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1E3E1-98A9-4936-9FD2-885738A576DD}" type="slidenum">
              <a:rPr/>
              <a:t>‹#›</a:t>
            </a:fld>
            <a:endParaRPr lang="en-US"/>
          </a:p>
        </p:txBody>
      </p:sp>
    </p:spTree>
    <p:extLst>
      <p:ext uri="{BB962C8B-B14F-4D97-AF65-F5344CB8AC3E}">
        <p14:creationId xmlns:p14="http://schemas.microsoft.com/office/powerpoint/2010/main" val="351611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hardware designs continue to increase in size and complexity over recent years, in part due to the trend of </a:t>
            </a:r>
            <a:r>
              <a:rPr lang="en-US" dirty="0" err="1"/>
              <a:t>Moores</a:t>
            </a:r>
            <a:r>
              <a:rPr lang="en-US" dirty="0"/>
              <a:t> law, this also results in a large increase in hardware vulnerabilities, in which design flaws by hardware engineers can be exploited by potential malicious attackers. This increase in hardware vulnerabilities  is shown in the graph above, demonstrating a steep rise in hardware CVEs, or common vulnerabilities and exposures, over the past few years in particular. This is particularly concerning as hardware vulnerabilities often can not be easily patched like a software bug. Furthermore, if the underlying hardware is not secure, software programs that run on top can also vulnerable to malfunction, even if the software is completely secure on its own. Our hardware is assumed to be a root of trust in development and utilization, and should therefore be free of these vulnerabilities.</a:t>
            </a:r>
          </a:p>
          <a:p>
            <a:endParaRPr lang="en-US" dirty="0"/>
          </a:p>
          <a:p>
            <a:r>
              <a:rPr lang="en-US" dirty="0"/>
              <a:t>Therefore, hardware designers need methodologies to detect these </a:t>
            </a:r>
            <a:r>
              <a:rPr lang="en-US" dirty="0" err="1"/>
              <a:t>vulenrabilities</a:t>
            </a:r>
            <a:r>
              <a:rPr lang="en-US" dirty="0"/>
              <a:t> before the hardware is manufactured, or in the pre-silicon stage. One such way to accomplish this is a design strategy called assertion-based verification.</a:t>
            </a:r>
          </a:p>
        </p:txBody>
      </p:sp>
      <p:sp>
        <p:nvSpPr>
          <p:cNvPr id="4" name="Slide Number Placeholder 3"/>
          <p:cNvSpPr>
            <a:spLocks noGrp="1"/>
          </p:cNvSpPr>
          <p:nvPr>
            <p:ph type="sldNum" sz="quarter" idx="5"/>
          </p:nvPr>
        </p:nvSpPr>
        <p:spPr/>
        <p:txBody>
          <a:bodyPr/>
          <a:lstStyle/>
          <a:p>
            <a:fld id="{FC71E3E1-98A9-4936-9FD2-885738A576DD}" type="slidenum">
              <a:rPr lang="en-US" smtClean="0"/>
              <a:t>2</a:t>
            </a:fld>
            <a:endParaRPr lang="en-US"/>
          </a:p>
        </p:txBody>
      </p:sp>
    </p:spTree>
    <p:extLst>
      <p:ext uri="{BB962C8B-B14F-4D97-AF65-F5344CB8AC3E}">
        <p14:creationId xmlns:p14="http://schemas.microsoft.com/office/powerpoint/2010/main" val="1675280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F0502020204030204" pitchFamily="34" charset="0"/>
              </a:rPr>
              <a:t>assert property (@(</a:t>
            </a:r>
            <a:r>
              <a:rPr lang="en-US" b="0" i="0" dirty="0" err="1">
                <a:solidFill>
                  <a:srgbClr val="212121"/>
                </a:solidFill>
                <a:effectLst/>
                <a:latin typeface="Roboto" panose="020F0502020204030204" pitchFamily="34" charset="0"/>
              </a:rPr>
              <a:t>posedge</a:t>
            </a:r>
            <a:r>
              <a:rPr lang="en-US" b="0" i="0" dirty="0">
                <a:solidFill>
                  <a:srgbClr val="212121"/>
                </a:solidFill>
                <a:effectLst/>
                <a:latin typeface="Roboto" panose="020F0502020204030204" pitchFamily="34" charset="0"/>
              </a:rPr>
              <a:t> </a:t>
            </a:r>
            <a:r>
              <a:rPr lang="en-US" b="0" i="0" dirty="0" err="1">
                <a:solidFill>
                  <a:srgbClr val="212121"/>
                </a:solidFill>
                <a:effectLst/>
                <a:latin typeface="Roboto" panose="020F0502020204030204" pitchFamily="34" charset="0"/>
              </a:rPr>
              <a:t>clk</a:t>
            </a:r>
            <a:r>
              <a:rPr lang="en-US" b="0" i="0" dirty="0">
                <a:solidFill>
                  <a:srgbClr val="212121"/>
                </a:solidFill>
                <a:effectLst/>
                <a:latin typeface="Roboto" panose="020F0502020204030204" pitchFamily="34" charset="0"/>
              </a:rPr>
              <a:t>) (signal == GREEN) |-&gt; ($past(signal) == RED));</a:t>
            </a:r>
            <a:endParaRPr lang="en-US" dirty="0"/>
          </a:p>
        </p:txBody>
      </p:sp>
      <p:sp>
        <p:nvSpPr>
          <p:cNvPr id="4" name="Slide Number Placeholder 3"/>
          <p:cNvSpPr>
            <a:spLocks noGrp="1"/>
          </p:cNvSpPr>
          <p:nvPr>
            <p:ph type="sldNum" sz="quarter" idx="5"/>
          </p:nvPr>
        </p:nvSpPr>
        <p:spPr/>
        <p:txBody>
          <a:bodyPr/>
          <a:lstStyle/>
          <a:p>
            <a:fld id="{FC71E3E1-98A9-4936-9FD2-885738A576DD}" type="slidenum">
              <a:rPr lang="en-US" smtClean="0"/>
              <a:t>13</a:t>
            </a:fld>
            <a:endParaRPr lang="en-US"/>
          </a:p>
        </p:txBody>
      </p:sp>
    </p:spTree>
    <p:extLst>
      <p:ext uri="{BB962C8B-B14F-4D97-AF65-F5344CB8AC3E}">
        <p14:creationId xmlns:p14="http://schemas.microsoft.com/office/powerpoint/2010/main" val="1052139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F0502020204030204" pitchFamily="34" charset="0"/>
              </a:rPr>
              <a:t>assert property (@(</a:t>
            </a:r>
            <a:r>
              <a:rPr lang="en-US" b="0" i="0" dirty="0" err="1">
                <a:solidFill>
                  <a:srgbClr val="212121"/>
                </a:solidFill>
                <a:effectLst/>
                <a:latin typeface="Roboto" panose="020F0502020204030204" pitchFamily="34" charset="0"/>
              </a:rPr>
              <a:t>posedge</a:t>
            </a:r>
            <a:r>
              <a:rPr lang="en-US" b="0" i="0" dirty="0">
                <a:solidFill>
                  <a:srgbClr val="212121"/>
                </a:solidFill>
                <a:effectLst/>
                <a:latin typeface="Roboto" panose="020F0502020204030204" pitchFamily="34" charset="0"/>
              </a:rPr>
              <a:t> </a:t>
            </a:r>
            <a:r>
              <a:rPr lang="en-US" b="0" i="0" dirty="0" err="1">
                <a:solidFill>
                  <a:srgbClr val="212121"/>
                </a:solidFill>
                <a:effectLst/>
                <a:latin typeface="Roboto" panose="020F0502020204030204" pitchFamily="34" charset="0"/>
              </a:rPr>
              <a:t>clk</a:t>
            </a:r>
            <a:r>
              <a:rPr lang="en-US" b="0" i="0" dirty="0">
                <a:solidFill>
                  <a:srgbClr val="212121"/>
                </a:solidFill>
                <a:effectLst/>
                <a:latin typeface="Roboto" panose="020F0502020204030204" pitchFamily="34" charset="0"/>
              </a:rPr>
              <a:t>) (signal == GREEN) |-&gt; ($past(signal) == RED));</a:t>
            </a:r>
            <a:endParaRPr lang="en-US" dirty="0"/>
          </a:p>
        </p:txBody>
      </p:sp>
      <p:sp>
        <p:nvSpPr>
          <p:cNvPr id="4" name="Slide Number Placeholder 3"/>
          <p:cNvSpPr>
            <a:spLocks noGrp="1"/>
          </p:cNvSpPr>
          <p:nvPr>
            <p:ph type="sldNum" sz="quarter" idx="5"/>
          </p:nvPr>
        </p:nvSpPr>
        <p:spPr/>
        <p:txBody>
          <a:bodyPr/>
          <a:lstStyle/>
          <a:p>
            <a:fld id="{FC71E3E1-98A9-4936-9FD2-885738A576DD}" type="slidenum">
              <a:rPr lang="en-US" smtClean="0"/>
              <a:t>14</a:t>
            </a:fld>
            <a:endParaRPr lang="en-US"/>
          </a:p>
        </p:txBody>
      </p:sp>
    </p:spTree>
    <p:extLst>
      <p:ext uri="{BB962C8B-B14F-4D97-AF65-F5344CB8AC3E}">
        <p14:creationId xmlns:p14="http://schemas.microsoft.com/office/powerpoint/2010/main" val="403540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assertions can be defined as statements about a circuits design, or intended functionality, that are always expected to be true.</a:t>
            </a:r>
          </a:p>
          <a:p>
            <a:r>
              <a:rPr lang="en-US" dirty="0"/>
              <a:t>These statements can be utilized in programming languages for hardware design at the register level, such as </a:t>
            </a:r>
            <a:r>
              <a:rPr lang="en-US" dirty="0" err="1"/>
              <a:t>SystemVerilog</a:t>
            </a:r>
            <a:r>
              <a:rPr lang="en-US" dirty="0"/>
              <a:t> assertions.</a:t>
            </a:r>
          </a:p>
          <a:p>
            <a:endParaRPr lang="en-US" dirty="0"/>
          </a:p>
          <a:p>
            <a:r>
              <a:rPr lang="en-US" dirty="0"/>
              <a:t>These statements are meant to verify critical components with hardware </a:t>
            </a:r>
            <a:r>
              <a:rPr lang="en-US" dirty="0" err="1"/>
              <a:t>verificatio</a:t>
            </a:r>
            <a:r>
              <a:rPr lang="en-US" dirty="0"/>
              <a:t>, including individual functions and critical logic in the </a:t>
            </a:r>
            <a:r>
              <a:rPr lang="en-US" dirty="0" err="1"/>
              <a:t>desing</a:t>
            </a:r>
            <a:r>
              <a:rPr lang="en-US" dirty="0"/>
              <a:t>.</a:t>
            </a:r>
          </a:p>
          <a:p>
            <a:r>
              <a:rPr lang="en-US" dirty="0"/>
              <a:t>Through these </a:t>
            </a:r>
            <a:r>
              <a:rPr lang="en-US" dirty="0" err="1"/>
              <a:t>statemetns</a:t>
            </a:r>
            <a:r>
              <a:rPr lang="en-US" dirty="0"/>
              <a:t>, we are able to detect vulnerabilities early in the design process, enabling engineers to address them before manufacture.</a:t>
            </a:r>
          </a:p>
          <a:p>
            <a:endParaRPr lang="en-US" dirty="0"/>
          </a:p>
          <a:p>
            <a:r>
              <a:rPr lang="en-US" dirty="0"/>
              <a:t>When considering hardware assertions, there are two main types that are utilized, including </a:t>
            </a:r>
            <a:r>
              <a:rPr lang="en-US" dirty="0" err="1"/>
              <a:t>immeadiate</a:t>
            </a:r>
            <a:r>
              <a:rPr lang="en-US" dirty="0"/>
              <a:t> and concurrent </a:t>
            </a:r>
            <a:r>
              <a:rPr lang="en-US" dirty="0" err="1"/>
              <a:t>verificaitons</a:t>
            </a:r>
            <a:r>
              <a:rPr lang="en-US" dirty="0"/>
              <a:t>.</a:t>
            </a:r>
          </a:p>
        </p:txBody>
      </p:sp>
      <p:sp>
        <p:nvSpPr>
          <p:cNvPr id="4" name="Slide Number Placeholder 3"/>
          <p:cNvSpPr>
            <a:spLocks noGrp="1"/>
          </p:cNvSpPr>
          <p:nvPr>
            <p:ph type="sldNum" sz="quarter" idx="5"/>
          </p:nvPr>
        </p:nvSpPr>
        <p:spPr/>
        <p:txBody>
          <a:bodyPr/>
          <a:lstStyle/>
          <a:p>
            <a:fld id="{FC71E3E1-98A9-4936-9FD2-885738A576DD}" type="slidenum">
              <a:rPr lang="en-US" smtClean="0"/>
              <a:t>3</a:t>
            </a:fld>
            <a:endParaRPr lang="en-US"/>
          </a:p>
        </p:txBody>
      </p:sp>
    </p:spTree>
    <p:extLst>
      <p:ext uri="{BB962C8B-B14F-4D97-AF65-F5344CB8AC3E}">
        <p14:creationId xmlns:p14="http://schemas.microsoft.com/office/powerpoint/2010/main" val="277901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Immeadate</a:t>
            </a:r>
            <a:r>
              <a:rPr lang="en-US" dirty="0"/>
              <a:t> assertions can be thought of as simple if-statements as in programming, as these assertions are not dependent on clock or reset signals.</a:t>
            </a:r>
          </a:p>
          <a:p>
            <a:r>
              <a:rPr lang="en-US" dirty="0"/>
              <a:t>An example of this is shown above in which a designs state should never be qual to 0.</a:t>
            </a:r>
          </a:p>
          <a:p>
            <a:r>
              <a:rPr lang="en-US" dirty="0"/>
              <a:t>In this case we can create an </a:t>
            </a:r>
            <a:r>
              <a:rPr lang="en-US" dirty="0" err="1"/>
              <a:t>dassertions</a:t>
            </a:r>
            <a:r>
              <a:rPr lang="en-US" dirty="0"/>
              <a:t> that checks if the state is 0, and throws an error if the state is true.</a:t>
            </a:r>
          </a:p>
        </p:txBody>
      </p:sp>
      <p:sp>
        <p:nvSpPr>
          <p:cNvPr id="4" name="Slide Number Placeholder 3"/>
          <p:cNvSpPr>
            <a:spLocks noGrp="1"/>
          </p:cNvSpPr>
          <p:nvPr>
            <p:ph type="sldNum" sz="quarter" idx="5"/>
          </p:nvPr>
        </p:nvSpPr>
        <p:spPr/>
        <p:txBody>
          <a:bodyPr/>
          <a:lstStyle/>
          <a:p>
            <a:fld id="{FC71E3E1-98A9-4936-9FD2-885738A576DD}" type="slidenum">
              <a:rPr lang="en-US" smtClean="0"/>
              <a:t>4</a:t>
            </a:fld>
            <a:endParaRPr lang="en-US"/>
          </a:p>
        </p:txBody>
      </p:sp>
    </p:spTree>
    <p:extLst>
      <p:ext uri="{BB962C8B-B14F-4D97-AF65-F5344CB8AC3E}">
        <p14:creationId xmlns:p14="http://schemas.microsoft.com/office/powerpoint/2010/main" val="77049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71E3E1-98A9-4936-9FD2-885738A576DD}" type="slidenum">
              <a:rPr lang="en-US" smtClean="0"/>
              <a:t>6</a:t>
            </a:fld>
            <a:endParaRPr lang="en-US"/>
          </a:p>
        </p:txBody>
      </p:sp>
    </p:spTree>
    <p:extLst>
      <p:ext uri="{BB962C8B-B14F-4D97-AF65-F5344CB8AC3E}">
        <p14:creationId xmlns:p14="http://schemas.microsoft.com/office/powerpoint/2010/main" val="367512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71E3E1-98A9-4936-9FD2-885738A576DD}" type="slidenum">
              <a:rPr lang="en-US" smtClean="0"/>
              <a:t>7</a:t>
            </a:fld>
            <a:endParaRPr lang="en-US"/>
          </a:p>
        </p:txBody>
      </p:sp>
    </p:spTree>
    <p:extLst>
      <p:ext uri="{BB962C8B-B14F-4D97-AF65-F5344CB8AC3E}">
        <p14:creationId xmlns:p14="http://schemas.microsoft.com/office/powerpoint/2010/main" val="304426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1E3E1-98A9-4936-9FD2-885738A576DD}" type="slidenum">
              <a:rPr lang="en-US" smtClean="0"/>
              <a:t>8</a:t>
            </a:fld>
            <a:endParaRPr lang="en-US"/>
          </a:p>
        </p:txBody>
      </p:sp>
    </p:spTree>
    <p:extLst>
      <p:ext uri="{BB962C8B-B14F-4D97-AF65-F5344CB8AC3E}">
        <p14:creationId xmlns:p14="http://schemas.microsoft.com/office/powerpoint/2010/main" val="4117280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Prompts with varying level of detail and complexity automatically generated based on various codes and clues for the assertion/</a:t>
            </a:r>
          </a:p>
          <a:p>
            <a:r>
              <a:rPr lang="en-US" dirty="0"/>
              <a:t>From here the assertion file for a myriad of circuit designs is processed and altered through syntax correction tools, and simulated.</a:t>
            </a:r>
          </a:p>
          <a:p>
            <a:endParaRPr lang="en-US" dirty="0"/>
          </a:p>
        </p:txBody>
      </p:sp>
      <p:sp>
        <p:nvSpPr>
          <p:cNvPr id="4" name="Slide Number Placeholder 3"/>
          <p:cNvSpPr>
            <a:spLocks noGrp="1"/>
          </p:cNvSpPr>
          <p:nvPr>
            <p:ph type="sldNum" sz="quarter" idx="5"/>
          </p:nvPr>
        </p:nvSpPr>
        <p:spPr/>
        <p:txBody>
          <a:bodyPr/>
          <a:lstStyle/>
          <a:p>
            <a:fld id="{FC71E3E1-98A9-4936-9FD2-885738A576DD}" type="slidenum">
              <a:rPr lang="en-US" smtClean="0"/>
              <a:t>10</a:t>
            </a:fld>
            <a:endParaRPr lang="en-US"/>
          </a:p>
        </p:txBody>
      </p:sp>
    </p:spTree>
    <p:extLst>
      <p:ext uri="{BB962C8B-B14F-4D97-AF65-F5344CB8AC3E}">
        <p14:creationId xmlns:p14="http://schemas.microsoft.com/office/powerpoint/2010/main" val="411868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 more success</a:t>
            </a:r>
          </a:p>
          <a:p>
            <a:r>
              <a:rPr lang="en-US" dirty="0"/>
              <a:t>- Still need an amount </a:t>
            </a:r>
            <a:r>
              <a:rPr lang="en-US" dirty="0" err="1"/>
              <a:t>fo</a:t>
            </a:r>
            <a:r>
              <a:rPr lang="en-US" dirty="0"/>
              <a:t> security expertise</a:t>
            </a:r>
          </a:p>
        </p:txBody>
      </p:sp>
      <p:sp>
        <p:nvSpPr>
          <p:cNvPr id="4" name="Slide Number Placeholder 3"/>
          <p:cNvSpPr>
            <a:spLocks noGrp="1"/>
          </p:cNvSpPr>
          <p:nvPr>
            <p:ph type="sldNum" sz="quarter" idx="5"/>
          </p:nvPr>
        </p:nvSpPr>
        <p:spPr/>
        <p:txBody>
          <a:bodyPr/>
          <a:lstStyle/>
          <a:p>
            <a:fld id="{FC71E3E1-98A9-4936-9FD2-885738A576DD}" type="slidenum">
              <a:rPr lang="en-US" smtClean="0"/>
              <a:t>11</a:t>
            </a:fld>
            <a:endParaRPr lang="en-US"/>
          </a:p>
        </p:txBody>
      </p:sp>
    </p:spTree>
    <p:extLst>
      <p:ext uri="{BB962C8B-B14F-4D97-AF65-F5344CB8AC3E}">
        <p14:creationId xmlns:p14="http://schemas.microsoft.com/office/powerpoint/2010/main" val="52334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F0502020204030204" pitchFamily="34" charset="0"/>
              </a:rPr>
              <a:t>assert property (@(</a:t>
            </a:r>
            <a:r>
              <a:rPr lang="en-US" b="0" i="0" dirty="0" err="1">
                <a:solidFill>
                  <a:srgbClr val="212121"/>
                </a:solidFill>
                <a:effectLst/>
                <a:latin typeface="Roboto" panose="020F0502020204030204" pitchFamily="34" charset="0"/>
              </a:rPr>
              <a:t>posedge</a:t>
            </a:r>
            <a:r>
              <a:rPr lang="en-US" b="0" i="0" dirty="0">
                <a:solidFill>
                  <a:srgbClr val="212121"/>
                </a:solidFill>
                <a:effectLst/>
                <a:latin typeface="Roboto" panose="020F0502020204030204" pitchFamily="34" charset="0"/>
              </a:rPr>
              <a:t> </a:t>
            </a:r>
            <a:r>
              <a:rPr lang="en-US" b="0" i="0" dirty="0" err="1">
                <a:solidFill>
                  <a:srgbClr val="212121"/>
                </a:solidFill>
                <a:effectLst/>
                <a:latin typeface="Roboto" panose="020F0502020204030204" pitchFamily="34" charset="0"/>
              </a:rPr>
              <a:t>clk</a:t>
            </a:r>
            <a:r>
              <a:rPr lang="en-US" b="0" i="0" dirty="0">
                <a:solidFill>
                  <a:srgbClr val="212121"/>
                </a:solidFill>
                <a:effectLst/>
                <a:latin typeface="Roboto" panose="020F0502020204030204" pitchFamily="34" charset="0"/>
              </a:rPr>
              <a:t>) (signal == GREEN) |-&gt; ($past(signal) == RED));</a:t>
            </a:r>
            <a:endParaRPr lang="en-US" dirty="0"/>
          </a:p>
        </p:txBody>
      </p:sp>
      <p:sp>
        <p:nvSpPr>
          <p:cNvPr id="4" name="Slide Number Placeholder 3"/>
          <p:cNvSpPr>
            <a:spLocks noGrp="1"/>
          </p:cNvSpPr>
          <p:nvPr>
            <p:ph type="sldNum" sz="quarter" idx="5"/>
          </p:nvPr>
        </p:nvSpPr>
        <p:spPr/>
        <p:txBody>
          <a:bodyPr/>
          <a:lstStyle/>
          <a:p>
            <a:fld id="{FC71E3E1-98A9-4936-9FD2-885738A576DD}" type="slidenum">
              <a:rPr lang="en-US" smtClean="0"/>
              <a:t>12</a:t>
            </a:fld>
            <a:endParaRPr lang="en-US"/>
          </a:p>
        </p:txBody>
      </p:sp>
    </p:spTree>
    <p:extLst>
      <p:ext uri="{BB962C8B-B14F-4D97-AF65-F5344CB8AC3E}">
        <p14:creationId xmlns:p14="http://schemas.microsoft.com/office/powerpoint/2010/main" val="179060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1_Titelfolie">
    <p:spTree>
      <p:nvGrpSpPr>
        <p:cNvPr id="1" name=""/>
        <p:cNvGrpSpPr/>
        <p:nvPr/>
      </p:nvGrpSpPr>
      <p:grpSpPr>
        <a:xfrm>
          <a:off x="0" y="0"/>
          <a:ext cx="0" cy="0"/>
          <a:chOff x="0" y="0"/>
          <a:chExt cx="0" cy="0"/>
        </a:xfrm>
      </p:grpSpPr>
      <p:sp>
        <p:nvSpPr>
          <p:cNvPr id="4" name="Line 1031"/>
          <p:cNvSpPr>
            <a:spLocks noChangeShapeType="1"/>
          </p:cNvSpPr>
          <p:nvPr/>
        </p:nvSpPr>
        <p:spPr bwMode="auto">
          <a:xfrm>
            <a:off x="-16933" y="1168400"/>
            <a:ext cx="12192000" cy="0"/>
          </a:xfrm>
          <a:prstGeom prst="line">
            <a:avLst/>
          </a:prstGeom>
          <a:noFill/>
          <a:ln w="6350">
            <a:solidFill>
              <a:schemeClr val="tx2">
                <a:lumMod val="75000"/>
              </a:schemeClr>
            </a:solidFill>
            <a:round/>
            <a:headEnd/>
            <a:tailEnd/>
          </a:ln>
          <a:effectLst/>
        </p:spPr>
        <p:txBody>
          <a:bodyPr/>
          <a:lstStyle/>
          <a:p>
            <a:pPr>
              <a:defRPr/>
            </a:pPr>
            <a:endParaRPr lang="en-US" sz="2400">
              <a:ln>
                <a:solidFill>
                  <a:schemeClr val="tx2">
                    <a:lumMod val="75000"/>
                  </a:schemeClr>
                </a:solidFill>
              </a:ln>
            </a:endParaRPr>
          </a:p>
        </p:txBody>
      </p:sp>
      <p:sp>
        <p:nvSpPr>
          <p:cNvPr id="5" name="Line 1032"/>
          <p:cNvSpPr>
            <a:spLocks noChangeShapeType="1"/>
          </p:cNvSpPr>
          <p:nvPr/>
        </p:nvSpPr>
        <p:spPr bwMode="auto">
          <a:xfrm>
            <a:off x="0" y="1412776"/>
            <a:ext cx="12192000" cy="0"/>
          </a:xfrm>
          <a:prstGeom prst="line">
            <a:avLst/>
          </a:prstGeom>
          <a:noFill/>
          <a:ln w="6350">
            <a:solidFill>
              <a:schemeClr val="tx2">
                <a:lumMod val="75000"/>
              </a:schemeClr>
            </a:solidFill>
            <a:round/>
            <a:headEnd/>
            <a:tailEnd/>
          </a:ln>
          <a:effectLst/>
        </p:spPr>
        <p:txBody>
          <a:bodyPr/>
          <a:lstStyle/>
          <a:p>
            <a:pPr>
              <a:defRPr/>
            </a:pPr>
            <a:endParaRPr lang="en-US" sz="2400">
              <a:ln>
                <a:solidFill>
                  <a:schemeClr val="tx2">
                    <a:lumMod val="75000"/>
                  </a:schemeClr>
                </a:solidFill>
              </a:ln>
            </a:endParaRPr>
          </a:p>
        </p:txBody>
      </p:sp>
      <p:sp>
        <p:nvSpPr>
          <p:cNvPr id="5122" name="Rectangle 1026"/>
          <p:cNvSpPr>
            <a:spLocks noGrp="1" noChangeArrowheads="1"/>
          </p:cNvSpPr>
          <p:nvPr>
            <p:ph type="ctrTitle"/>
          </p:nvPr>
        </p:nvSpPr>
        <p:spPr>
          <a:xfrm>
            <a:off x="1093259" y="2703513"/>
            <a:ext cx="10005483" cy="1143000"/>
          </a:xfrm>
        </p:spPr>
        <p:txBody>
          <a:bodyPr tIns="0"/>
          <a:lstStyle>
            <a:lvl1pPr>
              <a:defRPr sz="4267" b="1">
                <a:solidFill>
                  <a:schemeClr val="tx2">
                    <a:lumMod val="75000"/>
                  </a:schemeClr>
                </a:solidFill>
                <a:latin typeface="+mj-lt"/>
              </a:defRPr>
            </a:lvl1pPr>
          </a:lstStyle>
          <a:p>
            <a:r>
              <a:rPr lang="de-DE"/>
              <a:t>Klicken Sie, um das Titelformat zu bearbeiten</a:t>
            </a:r>
          </a:p>
        </p:txBody>
      </p:sp>
      <p:sp>
        <p:nvSpPr>
          <p:cNvPr id="5123" name="Rectangle 1027"/>
          <p:cNvSpPr>
            <a:spLocks noGrp="1" noChangeArrowheads="1"/>
          </p:cNvSpPr>
          <p:nvPr>
            <p:ph type="subTitle" idx="1"/>
          </p:nvPr>
        </p:nvSpPr>
        <p:spPr>
          <a:xfrm>
            <a:off x="1117600" y="5638800"/>
            <a:ext cx="9956800" cy="685800"/>
          </a:xfrm>
        </p:spPr>
        <p:txBody>
          <a:bodyPr tIns="0" anchor="ctr"/>
          <a:lstStyle>
            <a:lvl1pPr marL="0" indent="0" algn="ctr">
              <a:spcBef>
                <a:spcPct val="0"/>
              </a:spcBef>
              <a:buNone/>
              <a:defRPr sz="3200" baseline="0">
                <a:solidFill>
                  <a:schemeClr val="tx2">
                    <a:lumMod val="75000"/>
                  </a:schemeClr>
                </a:solidFill>
                <a:latin typeface="+mj-lt"/>
              </a:defRPr>
            </a:lvl1pPr>
          </a:lstStyle>
          <a:p>
            <a:endParaRPr lang="de-DE"/>
          </a:p>
        </p:txBody>
      </p:sp>
    </p:spTree>
    <p:extLst>
      <p:ext uri="{BB962C8B-B14F-4D97-AF65-F5344CB8AC3E}">
        <p14:creationId xmlns:p14="http://schemas.microsoft.com/office/powerpoint/2010/main" val="207274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3" y="273049"/>
            <a:ext cx="4011084" cy="1162051"/>
          </a:xfrm>
        </p:spPr>
        <p:txBody>
          <a:bodyPr anchor="b"/>
          <a:lstStyle>
            <a:lvl1pPr algn="l">
              <a:defRPr sz="2667" b="1"/>
            </a:lvl1pPr>
          </a:lstStyle>
          <a:p>
            <a:r>
              <a:rPr lang="de-DE"/>
              <a:t>Titelmasterformat durch Klicken bearbeiten</a:t>
            </a:r>
            <a:endParaRPr lang="en-US"/>
          </a:p>
        </p:txBody>
      </p:sp>
      <p:sp>
        <p:nvSpPr>
          <p:cNvPr id="3" name="Inhaltsplatzhalter 2"/>
          <p:cNvSpPr>
            <a:spLocks noGrp="1"/>
          </p:cNvSpPr>
          <p:nvPr>
            <p:ph idx="1"/>
          </p:nvPr>
        </p:nvSpPr>
        <p:spPr>
          <a:xfrm>
            <a:off x="4766734" y="273054"/>
            <a:ext cx="6815668"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609603" y="1435104"/>
            <a:ext cx="4011084" cy="4691063"/>
          </a:xfrm>
        </p:spPr>
        <p:txBody>
          <a:bodyPr/>
          <a:lstStyle>
            <a:lvl1pPr marL="0" indent="0">
              <a:buNone/>
              <a:defRPr sz="1867"/>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de-DE"/>
              <a:t>Textmasterformat bearbeiten</a:t>
            </a:r>
          </a:p>
        </p:txBody>
      </p:sp>
      <p:sp>
        <p:nvSpPr>
          <p:cNvPr id="5" name="Datumsplatzhalter 4"/>
          <p:cNvSpPr>
            <a:spLocks noGrp="1"/>
          </p:cNvSpPr>
          <p:nvPr>
            <p:ph type="dt" sz="half" idx="10"/>
          </p:nvPr>
        </p:nvSpPr>
        <p:spPr/>
        <p:txBody>
          <a:bodyPr/>
          <a:lstStyle/>
          <a:p>
            <a:fld id="{D49A1880-FA90-40B3-9E5A-22930077FECB}" type="datetimeFigureOut">
              <a:rPr lang="en-US" smtClean="0"/>
              <a:t>8/23/25</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157470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9"/>
          </a:xfrm>
        </p:spPr>
        <p:txBody>
          <a:bodyPr anchor="b"/>
          <a:lstStyle>
            <a:lvl1pPr algn="l">
              <a:defRPr sz="2667" b="1"/>
            </a:lvl1pPr>
          </a:lstStyle>
          <a:p>
            <a:r>
              <a:rPr lang="de-DE"/>
              <a:t>Titelmasterformat durch Klicken bearbeiten</a:t>
            </a:r>
            <a:endParaRPr lang="en-US"/>
          </a:p>
        </p:txBody>
      </p:sp>
      <p:sp>
        <p:nvSpPr>
          <p:cNvPr id="3" name="Bildplatzhalter 2"/>
          <p:cNvSpPr>
            <a:spLocks noGrp="1"/>
          </p:cNvSpPr>
          <p:nvPr>
            <p:ph type="pic" idx="1"/>
          </p:nvPr>
        </p:nvSpPr>
        <p:spPr>
          <a:xfrm>
            <a:off x="2389717" y="612775"/>
            <a:ext cx="7315200" cy="4114800"/>
          </a:xfrm>
        </p:spPr>
        <p:txBody>
          <a:bodyPr/>
          <a:lstStyle>
            <a:lvl1pPr marL="0" indent="0">
              <a:buNone/>
              <a:defRPr sz="4267"/>
            </a:lvl1pPr>
            <a:lvl2pPr marL="609570" indent="0">
              <a:buNone/>
              <a:defRPr sz="3733"/>
            </a:lvl2pPr>
            <a:lvl3pPr marL="1219139" indent="0">
              <a:buNone/>
              <a:defRPr sz="3200"/>
            </a:lvl3pPr>
            <a:lvl4pPr marL="1828709" indent="0">
              <a:buNone/>
              <a:defRPr sz="2667"/>
            </a:lvl4pPr>
            <a:lvl5pPr marL="2438278" indent="0">
              <a:buNone/>
              <a:defRPr sz="2667"/>
            </a:lvl5pPr>
            <a:lvl6pPr marL="3047848" indent="0">
              <a:buNone/>
              <a:defRPr sz="2667"/>
            </a:lvl6pPr>
            <a:lvl7pPr marL="3657417" indent="0">
              <a:buNone/>
              <a:defRPr sz="2667"/>
            </a:lvl7pPr>
            <a:lvl8pPr marL="4266987" indent="0">
              <a:buNone/>
              <a:defRPr sz="2667"/>
            </a:lvl8pPr>
            <a:lvl9pPr marL="4876557" indent="0">
              <a:buNone/>
              <a:defRPr sz="2667"/>
            </a:lvl9pPr>
          </a:lstStyle>
          <a:p>
            <a:endParaRPr lang="en-US"/>
          </a:p>
        </p:txBody>
      </p:sp>
      <p:sp>
        <p:nvSpPr>
          <p:cNvPr id="4" name="Textplatzhalter 3"/>
          <p:cNvSpPr>
            <a:spLocks noGrp="1"/>
          </p:cNvSpPr>
          <p:nvPr>
            <p:ph type="body" sz="half" idx="2"/>
          </p:nvPr>
        </p:nvSpPr>
        <p:spPr>
          <a:xfrm>
            <a:off x="2389717" y="5367341"/>
            <a:ext cx="7315200" cy="804863"/>
          </a:xfrm>
        </p:spPr>
        <p:txBody>
          <a:bodyPr/>
          <a:lstStyle>
            <a:lvl1pPr marL="0" indent="0">
              <a:buNone/>
              <a:defRPr sz="1867"/>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de-DE"/>
              <a:t>Textmasterformat bearbeiten</a:t>
            </a:r>
          </a:p>
        </p:txBody>
      </p:sp>
      <p:sp>
        <p:nvSpPr>
          <p:cNvPr id="5" name="Datumsplatzhalter 4"/>
          <p:cNvSpPr>
            <a:spLocks noGrp="1"/>
          </p:cNvSpPr>
          <p:nvPr>
            <p:ph type="dt" sz="half" idx="10"/>
          </p:nvPr>
        </p:nvSpPr>
        <p:spPr/>
        <p:txBody>
          <a:bodyPr/>
          <a:lstStyle/>
          <a:p>
            <a:fld id="{D49A1880-FA90-40B3-9E5A-22930077FECB}" type="datetimeFigureOut">
              <a:rPr lang="en-US" smtClean="0"/>
              <a:t>8/23/25</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3330572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49A1880-FA90-40B3-9E5A-22930077FECB}" type="datetimeFigureOut">
              <a:rPr lang="en-US" smtClean="0"/>
              <a:t>8/23/25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89899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49A1880-FA90-40B3-9E5A-22930077FECB}" type="datetimeFigureOut">
              <a:rPr lang="en-US" smtClean="0"/>
              <a:t>8/23/25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210170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und Inhalt">
    <p:bg>
      <p:bgRef idx="1001">
        <a:schemeClr val="bg1"/>
      </p:bgRef>
    </p:bg>
    <p:spTree>
      <p:nvGrpSpPr>
        <p:cNvPr id="1" name=""/>
        <p:cNvGrpSpPr/>
        <p:nvPr/>
      </p:nvGrpSpPr>
      <p:grpSpPr>
        <a:xfrm>
          <a:off x="0" y="0"/>
          <a:ext cx="0" cy="0"/>
          <a:chOff x="0" y="0"/>
          <a:chExt cx="0" cy="0"/>
        </a:xfrm>
      </p:grpSpPr>
      <p:sp>
        <p:nvSpPr>
          <p:cNvPr id="4" name="Line 8"/>
          <p:cNvSpPr>
            <a:spLocks noChangeShapeType="1"/>
          </p:cNvSpPr>
          <p:nvPr/>
        </p:nvSpPr>
        <p:spPr bwMode="auto">
          <a:xfrm>
            <a:off x="0" y="356659"/>
            <a:ext cx="12192000" cy="0"/>
          </a:xfrm>
          <a:prstGeom prst="line">
            <a:avLst/>
          </a:prstGeom>
          <a:noFill/>
          <a:ln w="6350">
            <a:solidFill>
              <a:schemeClr val="tx2">
                <a:lumMod val="75000"/>
              </a:schemeClr>
            </a:solidFill>
            <a:round/>
            <a:headEnd/>
            <a:tailEnd/>
          </a:ln>
          <a:effectLst/>
        </p:spPr>
        <p:txBody>
          <a:bodyPr/>
          <a:lstStyle/>
          <a:p>
            <a:pPr>
              <a:defRPr/>
            </a:pPr>
            <a:endParaRPr lang="en-US" sz="2400"/>
          </a:p>
        </p:txBody>
      </p:sp>
      <p:sp>
        <p:nvSpPr>
          <p:cNvPr id="5" name="Line 9"/>
          <p:cNvSpPr>
            <a:spLocks noChangeShapeType="1"/>
          </p:cNvSpPr>
          <p:nvPr/>
        </p:nvSpPr>
        <p:spPr bwMode="auto">
          <a:xfrm>
            <a:off x="0" y="131763"/>
            <a:ext cx="12192000" cy="0"/>
          </a:xfrm>
          <a:prstGeom prst="line">
            <a:avLst/>
          </a:prstGeom>
          <a:noFill/>
          <a:ln w="6350">
            <a:solidFill>
              <a:schemeClr val="tx2">
                <a:lumMod val="75000"/>
              </a:schemeClr>
            </a:solidFill>
            <a:round/>
            <a:headEnd/>
            <a:tailEnd/>
          </a:ln>
          <a:effectLst/>
        </p:spPr>
        <p:txBody>
          <a:bodyPr/>
          <a:lstStyle/>
          <a:p>
            <a:pPr>
              <a:defRPr/>
            </a:pPr>
            <a:endParaRPr lang="en-US" sz="2400"/>
          </a:p>
        </p:txBody>
      </p:sp>
      <p:sp>
        <p:nvSpPr>
          <p:cNvPr id="2" name="Titel 1"/>
          <p:cNvSpPr>
            <a:spLocks noGrp="1"/>
          </p:cNvSpPr>
          <p:nvPr>
            <p:ph type="title"/>
          </p:nvPr>
        </p:nvSpPr>
        <p:spPr>
          <a:xfrm>
            <a:off x="373247" y="548680"/>
            <a:ext cx="11445509" cy="381000"/>
          </a:xfrm>
          <a:solidFill>
            <a:schemeClr val="bg1"/>
          </a:solidFill>
        </p:spPr>
        <p:txBody>
          <a:bodyPr/>
          <a:lstStyle>
            <a:lvl1pPr algn="l">
              <a:defRPr sz="3200">
                <a:solidFill>
                  <a:schemeClr val="tx2">
                    <a:lumMod val="75000"/>
                  </a:schemeClr>
                </a:solidFill>
                <a:latin typeface="+mj-lt"/>
              </a:defRPr>
            </a:lvl1pPr>
          </a:lstStyle>
          <a:p>
            <a:r>
              <a:rPr lang="de-DE"/>
              <a:t>Titelmasterformat durch Klicken bearbeiten</a:t>
            </a:r>
            <a:endParaRPr lang="en-US"/>
          </a:p>
        </p:txBody>
      </p:sp>
      <p:sp>
        <p:nvSpPr>
          <p:cNvPr id="3" name="Inhaltsplatzhalter 2"/>
          <p:cNvSpPr>
            <a:spLocks noGrp="1"/>
          </p:cNvSpPr>
          <p:nvPr>
            <p:ph idx="1" hasCustomPrompt="1"/>
          </p:nvPr>
        </p:nvSpPr>
        <p:spPr>
          <a:xfrm>
            <a:off x="349583" y="1066800"/>
            <a:ext cx="11492837" cy="5242520"/>
          </a:xfrm>
        </p:spPr>
        <p:txBody>
          <a:bodyPr/>
          <a:lstStyle>
            <a:lvl1pPr marL="457177" indent="-457177">
              <a:buFont typeface="Wingdings" pitchFamily="2" charset="2"/>
              <a:buChar char="q"/>
              <a:defRPr sz="2267">
                <a:solidFill>
                  <a:schemeClr val="tx2">
                    <a:lumMod val="75000"/>
                  </a:schemeClr>
                </a:solidFill>
                <a:latin typeface="+mj-lt"/>
              </a:defRPr>
            </a:lvl1pPr>
            <a:lvl2pPr marL="990551" indent="-380982">
              <a:buFont typeface="Wingdings" pitchFamily="2" charset="2"/>
              <a:buChar char="v"/>
              <a:defRPr sz="2000">
                <a:solidFill>
                  <a:schemeClr val="tx2">
                    <a:lumMod val="75000"/>
                  </a:schemeClr>
                </a:solidFill>
                <a:latin typeface="+mj-lt"/>
              </a:defRPr>
            </a:lvl2pPr>
            <a:lvl3pPr>
              <a:defRPr sz="1867">
                <a:solidFill>
                  <a:schemeClr val="tx2">
                    <a:lumMod val="75000"/>
                  </a:schemeClr>
                </a:solidFill>
                <a:latin typeface="+mj-lt"/>
              </a:defRPr>
            </a:lvl3pPr>
            <a:lvl4pPr>
              <a:defRPr sz="1867">
                <a:solidFill>
                  <a:schemeClr val="tx2">
                    <a:lumMod val="75000"/>
                  </a:schemeClr>
                </a:solidFill>
                <a:latin typeface="+mj-lt"/>
              </a:defRPr>
            </a:lvl4pPr>
            <a:lvl5pPr>
              <a:defRPr sz="2133">
                <a:solidFill>
                  <a:schemeClr val="tx2">
                    <a:lumMod val="75000"/>
                  </a:schemeClr>
                </a:solidFill>
                <a:latin typeface="+mj-lt"/>
              </a:defRPr>
            </a:lvl5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12" name="Datumsplatzhalter 11"/>
          <p:cNvSpPr>
            <a:spLocks noGrp="1"/>
          </p:cNvSpPr>
          <p:nvPr>
            <p:ph type="dt" sz="half" idx="10"/>
          </p:nvPr>
        </p:nvSpPr>
        <p:spPr/>
        <p:txBody>
          <a:bodyPr/>
          <a:lstStyle/>
          <a:p>
            <a:fld id="{D49A1880-FA90-40B3-9E5A-22930077FECB}" type="datetimeFigureOut">
              <a:rPr lang="en-US" smtClean="0"/>
              <a:t>8/23/25</a:t>
            </a:fld>
            <a:endParaRPr lang="en-US"/>
          </a:p>
        </p:txBody>
      </p:sp>
      <p:sp>
        <p:nvSpPr>
          <p:cNvPr id="13" name="Fußzeilenplatzhalter 12"/>
          <p:cNvSpPr>
            <a:spLocks noGrp="1"/>
          </p:cNvSpPr>
          <p:nvPr>
            <p:ph type="ftr" sz="quarter" idx="11"/>
          </p:nvPr>
        </p:nvSpPr>
        <p:spPr/>
        <p:txBody>
          <a:bodyPr/>
          <a:lstStyle/>
          <a:p>
            <a:endParaRPr lang="en-US"/>
          </a:p>
        </p:txBody>
      </p:sp>
      <p:sp>
        <p:nvSpPr>
          <p:cNvPr id="9" name="Foliennummernplatzhalter 13"/>
          <p:cNvSpPr txBox="1">
            <a:spLocks/>
          </p:cNvSpPr>
          <p:nvPr userDrawn="1"/>
        </p:nvSpPr>
        <p:spPr>
          <a:xfrm>
            <a:off x="11154320" y="6425099"/>
            <a:ext cx="828576"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612763-84BC-4FF5-B6E8-685A24A7851B}" type="slidenum">
              <a:rPr lang="en-US" sz="1333" smtClean="0">
                <a:solidFill>
                  <a:schemeClr val="bg1">
                    <a:lumMod val="75000"/>
                  </a:schemeClr>
                </a:solidFill>
              </a:rPr>
              <a:pPr/>
              <a:t>‹#›</a:t>
            </a:fld>
            <a:r>
              <a:rPr lang="en-US" sz="1333" dirty="0">
                <a:solidFill>
                  <a:schemeClr val="bg1">
                    <a:lumMod val="75000"/>
                  </a:schemeClr>
                </a:solidFill>
              </a:rPr>
              <a:t>/11</a:t>
            </a:r>
          </a:p>
        </p:txBody>
      </p:sp>
    </p:spTree>
    <p:extLst>
      <p:ext uri="{BB962C8B-B14F-4D97-AF65-F5344CB8AC3E}">
        <p14:creationId xmlns:p14="http://schemas.microsoft.com/office/powerpoint/2010/main" val="11199905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9"/>
            <a:ext cx="103632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70" indent="0" algn="ctr">
              <a:buNone/>
              <a:defRPr>
                <a:solidFill>
                  <a:schemeClr val="tx1">
                    <a:tint val="75000"/>
                  </a:schemeClr>
                </a:solidFill>
              </a:defRPr>
            </a:lvl2pPr>
            <a:lvl3pPr marL="1219139"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7"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D49A1880-FA90-40B3-9E5A-22930077FECB}" type="datetimeFigureOut">
              <a:rPr lang="en-US" smtClean="0"/>
              <a:t>8/23/25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185719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49A1880-FA90-40B3-9E5A-22930077FECB}" type="datetimeFigureOut">
              <a:rPr lang="en-US" smtClean="0"/>
              <a:t>8/23/25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26414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5333" b="1" cap="all"/>
            </a:lvl1pPr>
          </a:lstStyle>
          <a:p>
            <a:r>
              <a:rPr lang="de-DE"/>
              <a:t>Titelmasterformat durch Klicken bearbeiten</a:t>
            </a:r>
            <a:endParaRPr lang="en-US"/>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70" indent="0">
              <a:buNone/>
              <a:defRPr sz="2400">
                <a:solidFill>
                  <a:schemeClr val="tx1">
                    <a:tint val="75000"/>
                  </a:schemeClr>
                </a:solidFill>
              </a:defRPr>
            </a:lvl2pPr>
            <a:lvl3pPr marL="1219139" indent="0">
              <a:buNone/>
              <a:defRPr sz="2133">
                <a:solidFill>
                  <a:schemeClr val="tx1">
                    <a:tint val="75000"/>
                  </a:schemeClr>
                </a:solidFill>
              </a:defRPr>
            </a:lvl3pPr>
            <a:lvl4pPr marL="1828709" indent="0">
              <a:buNone/>
              <a:defRPr sz="1867">
                <a:solidFill>
                  <a:schemeClr val="tx1">
                    <a:tint val="75000"/>
                  </a:schemeClr>
                </a:solidFill>
              </a:defRPr>
            </a:lvl4pPr>
            <a:lvl5pPr marL="2438278" indent="0">
              <a:buNone/>
              <a:defRPr sz="1867">
                <a:solidFill>
                  <a:schemeClr val="tx1">
                    <a:tint val="75000"/>
                  </a:schemeClr>
                </a:solidFill>
              </a:defRPr>
            </a:lvl5pPr>
            <a:lvl6pPr marL="3047848" indent="0">
              <a:buNone/>
              <a:defRPr sz="1867">
                <a:solidFill>
                  <a:schemeClr val="tx1">
                    <a:tint val="75000"/>
                  </a:schemeClr>
                </a:solidFill>
              </a:defRPr>
            </a:lvl6pPr>
            <a:lvl7pPr marL="3657417" indent="0">
              <a:buNone/>
              <a:defRPr sz="1867">
                <a:solidFill>
                  <a:schemeClr val="tx1">
                    <a:tint val="75000"/>
                  </a:schemeClr>
                </a:solidFill>
              </a:defRPr>
            </a:lvl7pPr>
            <a:lvl8pPr marL="4266987" indent="0">
              <a:buNone/>
              <a:defRPr sz="1867">
                <a:solidFill>
                  <a:schemeClr val="tx1">
                    <a:tint val="75000"/>
                  </a:schemeClr>
                </a:solidFill>
              </a:defRPr>
            </a:lvl8pPr>
            <a:lvl9pPr marL="4876557" indent="0">
              <a:buNone/>
              <a:defRPr sz="1867">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49A1880-FA90-40B3-9E5A-22930077FECB}" type="datetimeFigureOut">
              <a:rPr lang="en-US" smtClean="0"/>
              <a:t>8/23/25</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369925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D49A1880-FA90-40B3-9E5A-22930077FECB}" type="datetimeFigureOut">
              <a:rPr lang="en-US" smtClean="0"/>
              <a:t>8/23/25</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387809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609602" y="1535113"/>
            <a:ext cx="5386917" cy="639763"/>
          </a:xfrm>
        </p:spPr>
        <p:txBody>
          <a:bodyPr anchor="b"/>
          <a:lstStyle>
            <a:lvl1pPr marL="0" indent="0">
              <a:buNone/>
              <a:defRPr sz="3200" b="1"/>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de-DE"/>
              <a:t>Textmasterformat bearbeiten</a:t>
            </a:r>
          </a:p>
        </p:txBody>
      </p:sp>
      <p:sp>
        <p:nvSpPr>
          <p:cNvPr id="4" name="Inhaltsplatzhalter 3"/>
          <p:cNvSpPr>
            <a:spLocks noGrp="1"/>
          </p:cNvSpPr>
          <p:nvPr>
            <p:ph sz="half" idx="2"/>
          </p:nvPr>
        </p:nvSpPr>
        <p:spPr>
          <a:xfrm>
            <a:off x="609602"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93370" y="1535113"/>
            <a:ext cx="5389033" cy="639763"/>
          </a:xfrm>
        </p:spPr>
        <p:txBody>
          <a:bodyPr anchor="b"/>
          <a:lstStyle>
            <a:lvl1pPr marL="0" indent="0">
              <a:buNone/>
              <a:defRPr sz="3200" b="1"/>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de-DE"/>
              <a:t>Textmasterformat bearbeiten</a:t>
            </a:r>
          </a:p>
        </p:txBody>
      </p:sp>
      <p:sp>
        <p:nvSpPr>
          <p:cNvPr id="6" name="Inhaltsplatzhalter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D49A1880-FA90-40B3-9E5A-22930077FECB}" type="datetimeFigureOut">
              <a:rPr lang="en-US" smtClean="0"/>
              <a:t>8/23/25</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238098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D49A1880-FA90-40B3-9E5A-22930077FECB}" type="datetimeFigureOut">
              <a:rPr lang="en-US" smtClean="0"/>
              <a:t>8/23/25</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215043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49A1880-FA90-40B3-9E5A-22930077FECB}" type="datetimeFigureOut">
              <a:rPr lang="en-US" smtClean="0"/>
              <a:t>8/23/25</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54612763-84BC-4FF5-B6E8-685A24A7851B}" type="slidenum">
              <a:rPr lang="en-US" smtClean="0"/>
              <a:t>‹#›</a:t>
            </a:fld>
            <a:endParaRPr lang="en-US"/>
          </a:p>
        </p:txBody>
      </p:sp>
    </p:spTree>
    <p:extLst>
      <p:ext uri="{BB962C8B-B14F-4D97-AF65-F5344CB8AC3E}">
        <p14:creationId xmlns:p14="http://schemas.microsoft.com/office/powerpoint/2010/main" val="214166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49A1880-FA90-40B3-9E5A-22930077FECB}" type="datetimeFigureOut">
              <a:rPr lang="en-US" smtClean="0"/>
              <a:t>8/23/25</a:t>
            </a:fld>
            <a:endParaRPr lang="en-US"/>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4612763-84BC-4FF5-B6E8-685A24A7851B}" type="slidenum">
              <a:rPr lang="en-US" smtClean="0"/>
              <a:t>‹#›</a:t>
            </a:fld>
            <a:endParaRPr lang="en-US"/>
          </a:p>
        </p:txBody>
      </p:sp>
    </p:spTree>
    <p:extLst>
      <p:ext uri="{BB962C8B-B14F-4D97-AF65-F5344CB8AC3E}">
        <p14:creationId xmlns:p14="http://schemas.microsoft.com/office/powerpoint/2010/main" val="35630867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ctr" defTabSz="1219139" rtl="0" eaLnBrk="1" latinLnBrk="0" hangingPunct="1">
        <a:spcBef>
          <a:spcPct val="0"/>
        </a:spcBef>
        <a:buNone/>
        <a:defRPr sz="5867"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eth.engr.tamu.ed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hyperlink" Target="https://tamucs-my.sharepoint.com/:p:/g/personal/gohil_vasudev_tamu_edu/EZLbyLfKxoZGk7YHE5QNPrUB_TlHbohVJ_FvL_GI__oLmw?e=Rpv4Wz" TargetMode="External"/><Relationship Id="rId3" Type="http://schemas.openxmlformats.org/officeDocument/2006/relationships/hyperlink" Target="https://colab.research.google.com/drive/1Va3Jp5zwr4RW-zrCHIHQvJ8pmhN-EFpD?usp=sharing" TargetMode="External"/><Relationship Id="rId7" Type="http://schemas.openxmlformats.org/officeDocument/2006/relationships/hyperlink" Target="https://colab.research.google.com/drive/1NJKfDE5GxWru92vUK4k-kVncMK3Znufx?usp=sharing" TargetMode="External"/><Relationship Id="rId2" Type="http://schemas.openxmlformats.org/officeDocument/2006/relationships/hyperlink" Target="https://github.com/JBlocklove/LLMs-for-EDA-Tutorial/tree/main" TargetMode="External"/><Relationship Id="rId1" Type="http://schemas.openxmlformats.org/officeDocument/2006/relationships/slideLayout" Target="../slideLayouts/slideLayout2.xml"/><Relationship Id="rId6" Type="http://schemas.openxmlformats.org/officeDocument/2006/relationships/hyperlink" Target="https://docs.google.com/presentation/d/1YkYKaaPcDMpd8W5t-eU0Ay_4NxClxU_J5_VSo-iDZ10/edit?usp=sharing" TargetMode="External"/><Relationship Id="rId5" Type="http://schemas.openxmlformats.org/officeDocument/2006/relationships/hyperlink" Target="https://colab.research.google.com/drive/1ej8KTGtwqz3k4ZKDTeprmhELZinbEIdQ?usp=sharing" TargetMode="External"/><Relationship Id="rId4" Type="http://schemas.openxmlformats.org/officeDocument/2006/relationships/hyperlink" Target="https://docs.google.com/presentation/d/11LRoS_cXT9edCsGC3phwMg8PaxwQasIfkjv0TKSbjOY/edit?usp=shar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2166E-63E7-1B34-5E69-59DD2181DE3F}"/>
              </a:ext>
            </a:extLst>
          </p:cNvPr>
          <p:cNvSpPr>
            <a:spLocks noGrp="1"/>
          </p:cNvSpPr>
          <p:nvPr>
            <p:ph type="ctrTitle"/>
          </p:nvPr>
        </p:nvSpPr>
        <p:spPr>
          <a:xfrm>
            <a:off x="982253" y="1492714"/>
            <a:ext cx="10227272" cy="1420965"/>
          </a:xfrm>
        </p:spPr>
        <p:txBody>
          <a:bodyPr>
            <a:noAutofit/>
          </a:bodyPr>
          <a:lstStyle/>
          <a:p>
            <a:r>
              <a:rPr lang="en-US" sz="4000" dirty="0"/>
              <a:t>LLMs for Bug Detection – Security Assertions</a:t>
            </a:r>
          </a:p>
        </p:txBody>
      </p:sp>
      <p:sp>
        <p:nvSpPr>
          <p:cNvPr id="5" name="Subtitle 4">
            <a:extLst>
              <a:ext uri="{FF2B5EF4-FFF2-40B4-BE49-F238E27FC236}">
                <a16:creationId xmlns:a16="http://schemas.microsoft.com/office/drawing/2014/main" id="{57135A97-7A29-E3C6-9D12-0FED755E40A3}"/>
              </a:ext>
            </a:extLst>
          </p:cNvPr>
          <p:cNvSpPr>
            <a:spLocks noGrp="1"/>
          </p:cNvSpPr>
          <p:nvPr>
            <p:ph type="subTitle" idx="1"/>
          </p:nvPr>
        </p:nvSpPr>
        <p:spPr>
          <a:xfrm>
            <a:off x="1117489" y="2707811"/>
            <a:ext cx="9956800" cy="2670104"/>
          </a:xfrm>
        </p:spPr>
        <p:txBody>
          <a:bodyPr vert="horz" lIns="91440" tIns="0" rIns="91440" bIns="45720" rtlCol="0" anchor="ctr">
            <a:noAutofit/>
          </a:bodyPr>
          <a:lstStyle/>
          <a:p>
            <a:pPr>
              <a:lnSpc>
                <a:spcPct val="120000"/>
              </a:lnSpc>
            </a:pPr>
            <a:endParaRPr lang="en-US" sz="2400" dirty="0">
              <a:cs typeface="Calibri"/>
            </a:endParaRPr>
          </a:p>
          <a:p>
            <a:pPr>
              <a:lnSpc>
                <a:spcPct val="120000"/>
              </a:lnSpc>
            </a:pPr>
            <a:r>
              <a:rPr lang="en-US" sz="2400" dirty="0"/>
              <a:t>Rahul Kande, Vasudev Gohil, Matthew DeLorenzo</a:t>
            </a:r>
            <a:endParaRPr lang="en-US" sz="2400" dirty="0">
              <a:cs typeface="Calibri"/>
            </a:endParaRPr>
          </a:p>
          <a:p>
            <a:pPr>
              <a:lnSpc>
                <a:spcPct val="120000"/>
              </a:lnSpc>
            </a:pPr>
            <a:r>
              <a:rPr lang="en-US" sz="2400" dirty="0"/>
              <a:t>Advisor: Prof. JV Rajendran</a:t>
            </a:r>
            <a:endParaRPr lang="en-US" sz="2400" dirty="0">
              <a:cs typeface="Calibri"/>
            </a:endParaRPr>
          </a:p>
          <a:p>
            <a:pPr>
              <a:lnSpc>
                <a:spcPct val="120000"/>
              </a:lnSpc>
            </a:pPr>
            <a:r>
              <a:rPr lang="en-US" sz="2400" dirty="0"/>
              <a:t>Texas A&amp;M University</a:t>
            </a:r>
            <a:endParaRPr lang="en-US" sz="2400" dirty="0">
              <a:cs typeface="Calibri"/>
            </a:endParaRPr>
          </a:p>
        </p:txBody>
      </p:sp>
      <p:pic>
        <p:nvPicPr>
          <p:cNvPr id="6" name="Picture 4" descr="A picture containing logo&#10;&#10;Description automatically generated">
            <a:extLst>
              <a:ext uri="{FF2B5EF4-FFF2-40B4-BE49-F238E27FC236}">
                <a16:creationId xmlns:a16="http://schemas.microsoft.com/office/drawing/2014/main" id="{603DB070-B9AD-7D4A-18AD-72CEF7ED848C}"/>
              </a:ext>
            </a:extLst>
          </p:cNvPr>
          <p:cNvPicPr>
            <a:picLocks noChangeAspect="1"/>
          </p:cNvPicPr>
          <p:nvPr/>
        </p:nvPicPr>
        <p:blipFill>
          <a:blip r:embed="rId2"/>
          <a:stretch>
            <a:fillRect/>
          </a:stretch>
        </p:blipFill>
        <p:spPr>
          <a:xfrm>
            <a:off x="4724289" y="5865103"/>
            <a:ext cx="2743200" cy="702945"/>
          </a:xfrm>
          <a:prstGeom prst="rect">
            <a:avLst/>
          </a:prstGeom>
        </p:spPr>
      </p:pic>
    </p:spTree>
    <p:extLst>
      <p:ext uri="{BB962C8B-B14F-4D97-AF65-F5344CB8AC3E}">
        <p14:creationId xmlns:p14="http://schemas.microsoft.com/office/powerpoint/2010/main" val="216113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F101-98D5-CBC1-9D0A-2C31860929EC}"/>
              </a:ext>
            </a:extLst>
          </p:cNvPr>
          <p:cNvSpPr>
            <a:spLocks noGrp="1"/>
          </p:cNvSpPr>
          <p:nvPr>
            <p:ph type="title"/>
          </p:nvPr>
        </p:nvSpPr>
        <p:spPr/>
        <p:txBody>
          <a:bodyPr>
            <a:normAutofit fontScale="90000"/>
          </a:bodyPr>
          <a:lstStyle/>
          <a:p>
            <a:r>
              <a:rPr lang="en-US" b="1" dirty="0"/>
              <a:t>(Security) Assertions by Large Language Models</a:t>
            </a:r>
          </a:p>
        </p:txBody>
      </p:sp>
      <p:pic>
        <p:nvPicPr>
          <p:cNvPr id="5" name="Picture 4">
            <a:extLst>
              <a:ext uri="{FF2B5EF4-FFF2-40B4-BE49-F238E27FC236}">
                <a16:creationId xmlns:a16="http://schemas.microsoft.com/office/drawing/2014/main" id="{EC14F26A-329A-DEF7-90ED-7F76ED58D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583" y="1265338"/>
            <a:ext cx="5566834" cy="5043982"/>
          </a:xfrm>
          <a:prstGeom prst="rect">
            <a:avLst/>
          </a:prstGeom>
        </p:spPr>
      </p:pic>
      <p:sp>
        <p:nvSpPr>
          <p:cNvPr id="4" name="TextBox 3">
            <a:extLst>
              <a:ext uri="{FF2B5EF4-FFF2-40B4-BE49-F238E27FC236}">
                <a16:creationId xmlns:a16="http://schemas.microsoft.com/office/drawing/2014/main" id="{BED4FCD2-F606-6019-0813-CF5BA5CF2BC6}"/>
              </a:ext>
            </a:extLst>
          </p:cNvPr>
          <p:cNvSpPr txBox="1"/>
          <p:nvPr/>
        </p:nvSpPr>
        <p:spPr>
          <a:xfrm>
            <a:off x="8233352" y="5590421"/>
            <a:ext cx="3585404" cy="830997"/>
          </a:xfrm>
          <a:prstGeom prst="rect">
            <a:avLst/>
          </a:prstGeom>
          <a:noFill/>
        </p:spPr>
        <p:txBody>
          <a:bodyPr wrap="none" lIns="91440" tIns="45720" rIns="91440" bIns="45720" rtlCol="0" anchor="t">
            <a:spAutoFit/>
          </a:bodyPr>
          <a:lstStyle/>
          <a:p>
            <a:pPr algn="ctr"/>
            <a:r>
              <a:rPr lang="en-US" sz="2400" dirty="0">
                <a:solidFill>
                  <a:schemeClr val="tx2">
                    <a:lumMod val="75000"/>
                  </a:schemeClr>
                </a:solidFill>
                <a:latin typeface="+mj-lt"/>
              </a:rPr>
              <a:t>R. </a:t>
            </a:r>
            <a:r>
              <a:rPr lang="en-US" sz="2400" dirty="0" err="1">
                <a:solidFill>
                  <a:schemeClr val="tx2">
                    <a:lumMod val="75000"/>
                  </a:schemeClr>
                </a:solidFill>
                <a:latin typeface="+mj-lt"/>
              </a:rPr>
              <a:t>Kande</a:t>
            </a:r>
            <a:r>
              <a:rPr lang="en-US" sz="2400" dirty="0">
                <a:solidFill>
                  <a:schemeClr val="tx2">
                    <a:lumMod val="75000"/>
                  </a:schemeClr>
                </a:solidFill>
                <a:latin typeface="+mj-lt"/>
              </a:rPr>
              <a:t> et al.</a:t>
            </a:r>
          </a:p>
          <a:p>
            <a:pPr algn="ctr"/>
            <a:r>
              <a:rPr lang="en-US" sz="2400" dirty="0">
                <a:solidFill>
                  <a:schemeClr val="tx2">
                    <a:lumMod val="75000"/>
                  </a:schemeClr>
                </a:solidFill>
                <a:latin typeface="+mj-lt"/>
              </a:rPr>
              <a:t>Published at IEEE TIFS 2024</a:t>
            </a:r>
            <a:endParaRPr lang="en-US" sz="2400" dirty="0">
              <a:solidFill>
                <a:schemeClr val="tx2">
                  <a:lumMod val="75000"/>
                </a:schemeClr>
              </a:solidFill>
              <a:latin typeface="+mj-lt"/>
              <a:ea typeface="Calibri"/>
              <a:cs typeface="Calibri"/>
            </a:endParaRPr>
          </a:p>
        </p:txBody>
      </p:sp>
    </p:spTree>
    <p:extLst>
      <p:ext uri="{BB962C8B-B14F-4D97-AF65-F5344CB8AC3E}">
        <p14:creationId xmlns:p14="http://schemas.microsoft.com/office/powerpoint/2010/main" val="123355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3ED-0903-8B59-75B9-40EEC4A70598}"/>
              </a:ext>
            </a:extLst>
          </p:cNvPr>
          <p:cNvSpPr>
            <a:spLocks noGrp="1"/>
          </p:cNvSpPr>
          <p:nvPr>
            <p:ph type="title"/>
          </p:nvPr>
        </p:nvSpPr>
        <p:spPr/>
        <p:txBody>
          <a:bodyPr>
            <a:normAutofit fontScale="90000"/>
          </a:bodyPr>
          <a:lstStyle/>
          <a:p>
            <a:r>
              <a:rPr lang="en-US" b="1" dirty="0"/>
              <a:t>LLMs for </a:t>
            </a:r>
            <a:r>
              <a:rPr lang="en-US" b="1" dirty="0">
                <a:solidFill>
                  <a:schemeClr val="accent1">
                    <a:lumMod val="50000"/>
                  </a:schemeClr>
                </a:solidFill>
              </a:rPr>
              <a:t>Hardware</a:t>
            </a:r>
            <a:r>
              <a:rPr lang="en-US" b="1" dirty="0"/>
              <a:t> Vulnerability Detection</a:t>
            </a:r>
          </a:p>
        </p:txBody>
      </p:sp>
      <p:sp>
        <p:nvSpPr>
          <p:cNvPr id="4" name="Rectangle 3">
            <a:extLst>
              <a:ext uri="{FF2B5EF4-FFF2-40B4-BE49-F238E27FC236}">
                <a16:creationId xmlns:a16="http://schemas.microsoft.com/office/drawing/2014/main" id="{92A7D014-4D28-534A-7A10-6D5A31007B80}"/>
              </a:ext>
            </a:extLst>
          </p:cNvPr>
          <p:cNvSpPr/>
          <p:nvPr/>
        </p:nvSpPr>
        <p:spPr>
          <a:xfrm>
            <a:off x="515007" y="1205682"/>
            <a:ext cx="10858499" cy="3567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i="1" dirty="0">
                <a:solidFill>
                  <a:srgbClr val="BD5F5F"/>
                </a:solidFill>
                <a:cs typeface="Leelawadee UI Semilight" panose="020B0402040204020203" pitchFamily="34" charset="-34"/>
              </a:rPr>
              <a:t>(Security) Assertions by Large Language Models</a:t>
            </a:r>
            <a:r>
              <a:rPr lang="en-US" sz="2800" dirty="0">
                <a:solidFill>
                  <a:srgbClr val="BD5F5F"/>
                </a:solidFill>
                <a:cs typeface="Leelawadee UI Semilight" panose="020B0402040204020203" pitchFamily="34" charset="-34"/>
              </a:rPr>
              <a:t>, TIFS 2024</a:t>
            </a:r>
          </a:p>
        </p:txBody>
      </p:sp>
      <p:sp>
        <p:nvSpPr>
          <p:cNvPr id="5" name="Rectangle 4">
            <a:extLst>
              <a:ext uri="{FF2B5EF4-FFF2-40B4-BE49-F238E27FC236}">
                <a16:creationId xmlns:a16="http://schemas.microsoft.com/office/drawing/2014/main" id="{993BAFBC-64F5-0B05-5F54-28F997A331DE}"/>
              </a:ext>
            </a:extLst>
          </p:cNvPr>
          <p:cNvSpPr/>
          <p:nvPr/>
        </p:nvSpPr>
        <p:spPr>
          <a:xfrm>
            <a:off x="457200" y="2638393"/>
            <a:ext cx="5638800" cy="3567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accent1">
                    <a:lumMod val="50000"/>
                  </a:schemeClr>
                </a:solidFill>
                <a:cs typeface="Courier New" panose="02070309020205020404" pitchFamily="49" charset="0"/>
              </a:rPr>
              <a:t>LLM evaluation framework</a:t>
            </a:r>
          </a:p>
        </p:txBody>
      </p:sp>
      <p:grpSp>
        <p:nvGrpSpPr>
          <p:cNvPr id="304" name="Group 303">
            <a:extLst>
              <a:ext uri="{FF2B5EF4-FFF2-40B4-BE49-F238E27FC236}">
                <a16:creationId xmlns:a16="http://schemas.microsoft.com/office/drawing/2014/main" id="{C3178AAB-6C22-049E-19C3-30DDF7AADEAC}"/>
              </a:ext>
            </a:extLst>
          </p:cNvPr>
          <p:cNvGrpSpPr/>
          <p:nvPr/>
        </p:nvGrpSpPr>
        <p:grpSpPr>
          <a:xfrm>
            <a:off x="457200" y="3023930"/>
            <a:ext cx="5638800" cy="1790152"/>
            <a:chOff x="457200" y="3023930"/>
            <a:chExt cx="5638800" cy="1790152"/>
          </a:xfrm>
        </p:grpSpPr>
        <p:sp>
          <p:nvSpPr>
            <p:cNvPr id="9" name="Rectangle 8">
              <a:extLst>
                <a:ext uri="{FF2B5EF4-FFF2-40B4-BE49-F238E27FC236}">
                  <a16:creationId xmlns:a16="http://schemas.microsoft.com/office/drawing/2014/main" id="{F1EC0742-2F92-BFA6-D29C-470BA89B92BF}"/>
                </a:ext>
              </a:extLst>
            </p:cNvPr>
            <p:cNvSpPr/>
            <p:nvPr/>
          </p:nvSpPr>
          <p:spPr>
            <a:xfrm>
              <a:off x="457200" y="3023930"/>
              <a:ext cx="5638800" cy="1790152"/>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BD5F5F"/>
                  </a:solidFill>
                </a:rPr>
                <a:t>10</a:t>
              </a:r>
              <a:r>
                <a:rPr lang="en-US" sz="2800" dirty="0">
                  <a:solidFill>
                    <a:schemeClr val="tx1"/>
                  </a:solidFill>
                </a:rPr>
                <a:t> </a:t>
              </a:r>
              <a:r>
                <a:rPr lang="en-US" sz="2800" dirty="0">
                  <a:solidFill>
                    <a:schemeClr val="accent1">
                      <a:lumMod val="50000"/>
                    </a:schemeClr>
                  </a:solidFill>
                </a:rPr>
                <a:t>Benchmarks </a:t>
              </a:r>
              <a:r>
                <a:rPr lang="en-US" sz="2800" dirty="0">
                  <a:solidFill>
                    <a:schemeClr val="accent1">
                      <a:lumMod val="50000"/>
                    </a:schemeClr>
                  </a:solidFill>
                  <a:sym typeface="Wingdings" pitchFamily="2" charset="2"/>
                </a:rPr>
                <a:t>        HW CWEs</a:t>
              </a:r>
            </a:p>
            <a:p>
              <a:pPr algn="ctr"/>
              <a:r>
                <a:rPr lang="en-US" sz="2800" b="1" dirty="0">
                  <a:solidFill>
                    <a:srgbClr val="BD5F5F"/>
                  </a:solidFill>
                  <a:sym typeface="Wingdings" pitchFamily="2" charset="2"/>
                </a:rPr>
                <a:t>7</a:t>
              </a:r>
              <a:r>
                <a:rPr lang="en-US" sz="2800" dirty="0">
                  <a:solidFill>
                    <a:schemeClr val="tx1"/>
                  </a:solidFill>
                  <a:sym typeface="Wingdings" pitchFamily="2" charset="2"/>
                </a:rPr>
                <a:t> </a:t>
              </a:r>
              <a:r>
                <a:rPr lang="en-US" sz="2800" dirty="0">
                  <a:solidFill>
                    <a:schemeClr val="accent1">
                      <a:lumMod val="50000"/>
                    </a:schemeClr>
                  </a:solidFill>
                  <a:sym typeface="Wingdings" pitchFamily="2" charset="2"/>
                </a:rPr>
                <a:t>Prompt Evaluation Metrics</a:t>
              </a:r>
            </a:p>
            <a:p>
              <a:pPr algn="ctr"/>
              <a:r>
                <a:rPr lang="en-US" sz="2800" b="1" dirty="0">
                  <a:solidFill>
                    <a:srgbClr val="BD5F5F"/>
                  </a:solidFill>
                  <a:sym typeface="Wingdings" pitchFamily="2" charset="2"/>
                </a:rPr>
                <a:t>2K+</a:t>
              </a:r>
              <a:r>
                <a:rPr lang="en-US" sz="2800" dirty="0">
                  <a:solidFill>
                    <a:schemeClr val="tx1"/>
                  </a:solidFill>
                  <a:sym typeface="Wingdings" pitchFamily="2" charset="2"/>
                </a:rPr>
                <a:t> </a:t>
              </a:r>
              <a:r>
                <a:rPr lang="en-US" sz="2800" dirty="0">
                  <a:solidFill>
                    <a:schemeClr val="accent1">
                      <a:lumMod val="50000"/>
                    </a:schemeClr>
                  </a:solidFill>
                  <a:sym typeface="Wingdings" pitchFamily="2" charset="2"/>
                </a:rPr>
                <a:t>Prompt Configurations</a:t>
              </a:r>
            </a:p>
            <a:p>
              <a:pPr algn="ctr"/>
              <a:r>
                <a:rPr lang="en-US" sz="2800" b="1" dirty="0">
                  <a:solidFill>
                    <a:srgbClr val="BD5F5F"/>
                  </a:solidFill>
                </a:rPr>
                <a:t>200K+</a:t>
              </a:r>
              <a:r>
                <a:rPr lang="en-US" sz="2800" dirty="0">
                  <a:solidFill>
                    <a:schemeClr val="tx1"/>
                  </a:solidFill>
                </a:rPr>
                <a:t> </a:t>
              </a:r>
              <a:r>
                <a:rPr lang="en-US" sz="2800" dirty="0">
                  <a:solidFill>
                    <a:schemeClr val="accent1">
                      <a:lumMod val="50000"/>
                    </a:schemeClr>
                  </a:solidFill>
                </a:rPr>
                <a:t>Assertions Generated</a:t>
              </a:r>
            </a:p>
          </p:txBody>
        </p:sp>
        <p:cxnSp>
          <p:nvCxnSpPr>
            <p:cNvPr id="11" name="Straight Connector 10">
              <a:extLst>
                <a:ext uri="{FF2B5EF4-FFF2-40B4-BE49-F238E27FC236}">
                  <a16:creationId xmlns:a16="http://schemas.microsoft.com/office/drawing/2014/main" id="{26C7899E-E2FC-1D41-1E10-CEA6D8EFAE86}"/>
                </a:ext>
              </a:extLst>
            </p:cNvPr>
            <p:cNvCxnSpPr>
              <a:cxnSpLocks/>
            </p:cNvCxnSpPr>
            <p:nvPr/>
          </p:nvCxnSpPr>
          <p:spPr>
            <a:xfrm>
              <a:off x="3341592" y="3301656"/>
              <a:ext cx="658906" cy="0"/>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aphicFrame>
        <p:nvGraphicFramePr>
          <p:cNvPr id="205" name="Chart 204">
            <a:extLst>
              <a:ext uri="{FF2B5EF4-FFF2-40B4-BE49-F238E27FC236}">
                <a16:creationId xmlns:a16="http://schemas.microsoft.com/office/drawing/2014/main" id="{31A8BDAC-61ED-4F84-F6DF-3E7A6A59986B}"/>
              </a:ext>
            </a:extLst>
          </p:cNvPr>
          <p:cNvGraphicFramePr/>
          <p:nvPr/>
        </p:nvGraphicFramePr>
        <p:xfrm>
          <a:off x="6145752" y="2228258"/>
          <a:ext cx="5669280" cy="3300984"/>
        </p:xfrm>
        <a:graphic>
          <a:graphicData uri="http://schemas.openxmlformats.org/drawingml/2006/chart">
            <c:chart xmlns:c="http://schemas.openxmlformats.org/drawingml/2006/chart" xmlns:r="http://schemas.openxmlformats.org/officeDocument/2006/relationships" r:id="rId3"/>
          </a:graphicData>
        </a:graphic>
      </p:graphicFrame>
      <p:sp>
        <p:nvSpPr>
          <p:cNvPr id="298" name="Graphic 92">
            <a:extLst>
              <a:ext uri="{FF2B5EF4-FFF2-40B4-BE49-F238E27FC236}">
                <a16:creationId xmlns:a16="http://schemas.microsoft.com/office/drawing/2014/main" id="{416B1669-3916-462E-ADB6-E5785A85849B}"/>
              </a:ext>
            </a:extLst>
          </p:cNvPr>
          <p:cNvSpPr/>
          <p:nvPr/>
        </p:nvSpPr>
        <p:spPr>
          <a:xfrm>
            <a:off x="6912826" y="2741897"/>
            <a:ext cx="4041775" cy="1927225"/>
          </a:xfrm>
          <a:custGeom>
            <a:avLst/>
            <a:gdLst/>
            <a:ahLst/>
            <a:cxnLst/>
            <a:rect l="l" t="t" r="r" b="b"/>
            <a:pathLst>
              <a:path w="4041775" h="1927225">
                <a:moveTo>
                  <a:pt x="0" y="0"/>
                </a:moveTo>
                <a:lnTo>
                  <a:pt x="1782" y="1442"/>
                </a:lnTo>
                <a:lnTo>
                  <a:pt x="5348" y="63245"/>
                </a:lnTo>
                <a:lnTo>
                  <a:pt x="8914" y="73133"/>
                </a:lnTo>
                <a:lnTo>
                  <a:pt x="10697" y="84052"/>
                </a:lnTo>
                <a:lnTo>
                  <a:pt x="12480" y="84052"/>
                </a:lnTo>
                <a:lnTo>
                  <a:pt x="16045" y="138232"/>
                </a:lnTo>
                <a:lnTo>
                  <a:pt x="17828" y="141734"/>
                </a:lnTo>
                <a:lnTo>
                  <a:pt x="21394" y="161511"/>
                </a:lnTo>
                <a:lnTo>
                  <a:pt x="23177" y="161511"/>
                </a:lnTo>
                <a:lnTo>
                  <a:pt x="26743" y="180670"/>
                </a:lnTo>
                <a:lnTo>
                  <a:pt x="30308" y="187675"/>
                </a:lnTo>
                <a:lnTo>
                  <a:pt x="37440" y="217752"/>
                </a:lnTo>
                <a:lnTo>
                  <a:pt x="41006" y="220224"/>
                </a:lnTo>
                <a:lnTo>
                  <a:pt x="44571" y="235057"/>
                </a:lnTo>
                <a:lnTo>
                  <a:pt x="46354" y="236087"/>
                </a:lnTo>
                <a:lnTo>
                  <a:pt x="48137" y="241649"/>
                </a:lnTo>
                <a:lnTo>
                  <a:pt x="49920" y="241649"/>
                </a:lnTo>
                <a:lnTo>
                  <a:pt x="53486" y="250302"/>
                </a:lnTo>
                <a:lnTo>
                  <a:pt x="57051" y="253392"/>
                </a:lnTo>
                <a:lnTo>
                  <a:pt x="62400" y="270284"/>
                </a:lnTo>
                <a:lnTo>
                  <a:pt x="65966" y="271727"/>
                </a:lnTo>
                <a:lnTo>
                  <a:pt x="67749" y="279143"/>
                </a:lnTo>
                <a:lnTo>
                  <a:pt x="76663" y="279143"/>
                </a:lnTo>
                <a:lnTo>
                  <a:pt x="80229" y="299126"/>
                </a:lnTo>
                <a:lnTo>
                  <a:pt x="83795" y="302834"/>
                </a:lnTo>
                <a:lnTo>
                  <a:pt x="85577" y="308602"/>
                </a:lnTo>
                <a:lnTo>
                  <a:pt x="87360" y="308602"/>
                </a:lnTo>
                <a:lnTo>
                  <a:pt x="89143" y="310456"/>
                </a:lnTo>
                <a:lnTo>
                  <a:pt x="90926" y="314989"/>
                </a:lnTo>
                <a:lnTo>
                  <a:pt x="92709" y="324877"/>
                </a:lnTo>
                <a:lnTo>
                  <a:pt x="94492" y="324877"/>
                </a:lnTo>
                <a:lnTo>
                  <a:pt x="98058" y="332293"/>
                </a:lnTo>
                <a:lnTo>
                  <a:pt x="110538" y="338062"/>
                </a:lnTo>
                <a:lnTo>
                  <a:pt x="114103" y="346920"/>
                </a:lnTo>
                <a:lnTo>
                  <a:pt x="119452" y="349186"/>
                </a:lnTo>
                <a:lnTo>
                  <a:pt x="123018" y="355985"/>
                </a:lnTo>
                <a:lnTo>
                  <a:pt x="124801" y="364431"/>
                </a:lnTo>
                <a:lnTo>
                  <a:pt x="126584" y="364431"/>
                </a:lnTo>
                <a:lnTo>
                  <a:pt x="130149" y="370611"/>
                </a:lnTo>
                <a:lnTo>
                  <a:pt x="131932" y="370611"/>
                </a:lnTo>
                <a:lnTo>
                  <a:pt x="135498" y="375556"/>
                </a:lnTo>
                <a:lnTo>
                  <a:pt x="137281" y="382148"/>
                </a:lnTo>
                <a:lnTo>
                  <a:pt x="146195" y="382148"/>
                </a:lnTo>
                <a:lnTo>
                  <a:pt x="147978" y="388946"/>
                </a:lnTo>
                <a:lnTo>
                  <a:pt x="149761" y="389358"/>
                </a:lnTo>
                <a:lnTo>
                  <a:pt x="155110" y="396157"/>
                </a:lnTo>
                <a:lnTo>
                  <a:pt x="156892" y="396775"/>
                </a:lnTo>
                <a:lnTo>
                  <a:pt x="162241" y="405839"/>
                </a:lnTo>
                <a:lnTo>
                  <a:pt x="171155" y="409341"/>
                </a:lnTo>
                <a:lnTo>
                  <a:pt x="178287" y="421702"/>
                </a:lnTo>
                <a:lnTo>
                  <a:pt x="180070" y="431178"/>
                </a:lnTo>
                <a:lnTo>
                  <a:pt x="181853" y="431590"/>
                </a:lnTo>
                <a:lnTo>
                  <a:pt x="185418" y="435504"/>
                </a:lnTo>
                <a:lnTo>
                  <a:pt x="194333" y="439419"/>
                </a:lnTo>
                <a:lnTo>
                  <a:pt x="197898" y="442715"/>
                </a:lnTo>
                <a:lnTo>
                  <a:pt x="201464" y="443951"/>
                </a:lnTo>
                <a:lnTo>
                  <a:pt x="205030" y="446423"/>
                </a:lnTo>
                <a:lnTo>
                  <a:pt x="210379" y="447453"/>
                </a:lnTo>
                <a:lnTo>
                  <a:pt x="215727" y="450131"/>
                </a:lnTo>
                <a:lnTo>
                  <a:pt x="217510" y="455693"/>
                </a:lnTo>
                <a:lnTo>
                  <a:pt x="228207" y="455693"/>
                </a:lnTo>
                <a:lnTo>
                  <a:pt x="235339" y="468054"/>
                </a:lnTo>
                <a:lnTo>
                  <a:pt x="240687" y="469290"/>
                </a:lnTo>
                <a:lnTo>
                  <a:pt x="251385" y="475058"/>
                </a:lnTo>
                <a:lnTo>
                  <a:pt x="254950" y="479591"/>
                </a:lnTo>
                <a:lnTo>
                  <a:pt x="258516" y="485153"/>
                </a:lnTo>
                <a:lnTo>
                  <a:pt x="260299" y="485153"/>
                </a:lnTo>
                <a:lnTo>
                  <a:pt x="263865" y="491333"/>
                </a:lnTo>
                <a:lnTo>
                  <a:pt x="272779" y="496689"/>
                </a:lnTo>
                <a:lnTo>
                  <a:pt x="274562" y="496689"/>
                </a:lnTo>
                <a:lnTo>
                  <a:pt x="283476" y="507402"/>
                </a:lnTo>
                <a:lnTo>
                  <a:pt x="285259" y="507402"/>
                </a:lnTo>
                <a:lnTo>
                  <a:pt x="287042" y="510904"/>
                </a:lnTo>
                <a:lnTo>
                  <a:pt x="288825" y="510904"/>
                </a:lnTo>
                <a:lnTo>
                  <a:pt x="290608" y="517702"/>
                </a:lnTo>
                <a:lnTo>
                  <a:pt x="292391" y="517702"/>
                </a:lnTo>
                <a:lnTo>
                  <a:pt x="303088" y="527385"/>
                </a:lnTo>
                <a:lnTo>
                  <a:pt x="304871" y="527385"/>
                </a:lnTo>
                <a:lnTo>
                  <a:pt x="306654" y="531711"/>
                </a:lnTo>
                <a:lnTo>
                  <a:pt x="308437" y="531711"/>
                </a:lnTo>
                <a:lnTo>
                  <a:pt x="310220" y="535213"/>
                </a:lnTo>
                <a:lnTo>
                  <a:pt x="313785" y="544072"/>
                </a:lnTo>
                <a:lnTo>
                  <a:pt x="317351" y="544690"/>
                </a:lnTo>
                <a:lnTo>
                  <a:pt x="319134" y="553754"/>
                </a:lnTo>
                <a:lnTo>
                  <a:pt x="324483" y="553754"/>
                </a:lnTo>
                <a:lnTo>
                  <a:pt x="328048" y="565497"/>
                </a:lnTo>
                <a:lnTo>
                  <a:pt x="331614" y="566733"/>
                </a:lnTo>
                <a:lnTo>
                  <a:pt x="340528" y="579299"/>
                </a:lnTo>
                <a:lnTo>
                  <a:pt x="344094" y="588158"/>
                </a:lnTo>
                <a:lnTo>
                  <a:pt x="345877" y="588158"/>
                </a:lnTo>
                <a:lnTo>
                  <a:pt x="351226" y="595986"/>
                </a:lnTo>
                <a:lnTo>
                  <a:pt x="358357" y="599694"/>
                </a:lnTo>
                <a:lnTo>
                  <a:pt x="360140" y="602784"/>
                </a:lnTo>
                <a:lnTo>
                  <a:pt x="361923" y="602784"/>
                </a:lnTo>
                <a:lnTo>
                  <a:pt x="365489" y="606699"/>
                </a:lnTo>
                <a:lnTo>
                  <a:pt x="367272" y="606699"/>
                </a:lnTo>
                <a:lnTo>
                  <a:pt x="381535" y="621531"/>
                </a:lnTo>
                <a:lnTo>
                  <a:pt x="388666" y="622561"/>
                </a:lnTo>
                <a:lnTo>
                  <a:pt x="397580" y="639660"/>
                </a:lnTo>
                <a:lnTo>
                  <a:pt x="399363" y="652021"/>
                </a:lnTo>
                <a:lnTo>
                  <a:pt x="402929" y="653257"/>
                </a:lnTo>
                <a:lnTo>
                  <a:pt x="408278" y="668296"/>
                </a:lnTo>
                <a:lnTo>
                  <a:pt x="411843" y="668296"/>
                </a:lnTo>
                <a:lnTo>
                  <a:pt x="420758" y="683334"/>
                </a:lnTo>
                <a:lnTo>
                  <a:pt x="422541" y="698373"/>
                </a:lnTo>
                <a:lnTo>
                  <a:pt x="427889" y="703935"/>
                </a:lnTo>
                <a:lnTo>
                  <a:pt x="429672" y="706407"/>
                </a:lnTo>
                <a:lnTo>
                  <a:pt x="431455" y="706407"/>
                </a:lnTo>
                <a:lnTo>
                  <a:pt x="433238" y="715472"/>
                </a:lnTo>
                <a:lnTo>
                  <a:pt x="436804" y="715472"/>
                </a:lnTo>
                <a:lnTo>
                  <a:pt x="438586" y="719592"/>
                </a:lnTo>
                <a:lnTo>
                  <a:pt x="442152" y="734631"/>
                </a:lnTo>
                <a:lnTo>
                  <a:pt x="443935" y="734631"/>
                </a:lnTo>
                <a:lnTo>
                  <a:pt x="445718" y="738751"/>
                </a:lnTo>
                <a:lnTo>
                  <a:pt x="447501" y="738751"/>
                </a:lnTo>
                <a:lnTo>
                  <a:pt x="449284" y="743695"/>
                </a:lnTo>
                <a:lnTo>
                  <a:pt x="451067" y="743695"/>
                </a:lnTo>
                <a:lnTo>
                  <a:pt x="452849" y="750082"/>
                </a:lnTo>
                <a:lnTo>
                  <a:pt x="467112" y="750082"/>
                </a:lnTo>
                <a:lnTo>
                  <a:pt x="470678" y="759764"/>
                </a:lnTo>
                <a:lnTo>
                  <a:pt x="472461" y="759764"/>
                </a:lnTo>
                <a:lnTo>
                  <a:pt x="476027" y="762854"/>
                </a:lnTo>
                <a:lnTo>
                  <a:pt x="484941" y="794168"/>
                </a:lnTo>
                <a:lnTo>
                  <a:pt x="490290" y="828571"/>
                </a:lnTo>
                <a:lnTo>
                  <a:pt x="495638" y="897173"/>
                </a:lnTo>
                <a:lnTo>
                  <a:pt x="517033" y="897173"/>
                </a:lnTo>
                <a:lnTo>
                  <a:pt x="518816" y="918186"/>
                </a:lnTo>
                <a:lnTo>
                  <a:pt x="522382" y="924984"/>
                </a:lnTo>
                <a:lnTo>
                  <a:pt x="529513" y="932606"/>
                </a:lnTo>
                <a:lnTo>
                  <a:pt x="531296" y="935284"/>
                </a:lnTo>
                <a:lnTo>
                  <a:pt x="533079" y="935284"/>
                </a:lnTo>
                <a:lnTo>
                  <a:pt x="536645" y="951353"/>
                </a:lnTo>
                <a:lnTo>
                  <a:pt x="556256" y="983079"/>
                </a:lnTo>
                <a:lnTo>
                  <a:pt x="558039" y="983079"/>
                </a:lnTo>
                <a:lnTo>
                  <a:pt x="559822" y="985551"/>
                </a:lnTo>
                <a:lnTo>
                  <a:pt x="561605" y="990907"/>
                </a:lnTo>
                <a:lnTo>
                  <a:pt x="570519" y="990907"/>
                </a:lnTo>
                <a:lnTo>
                  <a:pt x="574085" y="1000177"/>
                </a:lnTo>
                <a:lnTo>
                  <a:pt x="579433" y="1000177"/>
                </a:lnTo>
                <a:lnTo>
                  <a:pt x="582999" y="1005534"/>
                </a:lnTo>
                <a:lnTo>
                  <a:pt x="584782" y="1005534"/>
                </a:lnTo>
                <a:lnTo>
                  <a:pt x="586565" y="1011714"/>
                </a:lnTo>
                <a:lnTo>
                  <a:pt x="591914" y="1011714"/>
                </a:lnTo>
                <a:lnTo>
                  <a:pt x="595479" y="1018306"/>
                </a:lnTo>
                <a:lnTo>
                  <a:pt x="597262" y="1020778"/>
                </a:lnTo>
                <a:lnTo>
                  <a:pt x="599045" y="1020778"/>
                </a:lnTo>
                <a:lnTo>
                  <a:pt x="606177" y="1029225"/>
                </a:lnTo>
                <a:lnTo>
                  <a:pt x="607959" y="1034581"/>
                </a:lnTo>
                <a:lnTo>
                  <a:pt x="613308" y="1034581"/>
                </a:lnTo>
                <a:lnTo>
                  <a:pt x="616874" y="1036435"/>
                </a:lnTo>
                <a:lnTo>
                  <a:pt x="620440" y="1039319"/>
                </a:lnTo>
                <a:lnTo>
                  <a:pt x="622222" y="1044264"/>
                </a:lnTo>
                <a:lnTo>
                  <a:pt x="636485" y="1044264"/>
                </a:lnTo>
                <a:lnTo>
                  <a:pt x="638268" y="1050650"/>
                </a:lnTo>
                <a:lnTo>
                  <a:pt x="645400" y="1051680"/>
                </a:lnTo>
                <a:lnTo>
                  <a:pt x="647183" y="1055594"/>
                </a:lnTo>
                <a:lnTo>
                  <a:pt x="656097" y="1055594"/>
                </a:lnTo>
                <a:lnTo>
                  <a:pt x="657880" y="1064865"/>
                </a:lnTo>
                <a:lnTo>
                  <a:pt x="661446" y="1065689"/>
                </a:lnTo>
                <a:lnTo>
                  <a:pt x="663229" y="1068779"/>
                </a:lnTo>
                <a:lnTo>
                  <a:pt x="668577" y="1068779"/>
                </a:lnTo>
                <a:lnTo>
                  <a:pt x="670360" y="1074753"/>
                </a:lnTo>
                <a:lnTo>
                  <a:pt x="675709" y="1074753"/>
                </a:lnTo>
                <a:lnTo>
                  <a:pt x="677492" y="1078873"/>
                </a:lnTo>
                <a:lnTo>
                  <a:pt x="681057" y="1078873"/>
                </a:lnTo>
                <a:lnTo>
                  <a:pt x="684623" y="1084436"/>
                </a:lnTo>
                <a:lnTo>
                  <a:pt x="688189" y="1084436"/>
                </a:lnTo>
                <a:lnTo>
                  <a:pt x="689972" y="1087938"/>
                </a:lnTo>
                <a:lnTo>
                  <a:pt x="691755" y="1087938"/>
                </a:lnTo>
                <a:lnTo>
                  <a:pt x="695320" y="1092058"/>
                </a:lnTo>
                <a:lnTo>
                  <a:pt x="697103" y="1103182"/>
                </a:lnTo>
                <a:lnTo>
                  <a:pt x="713149" y="1103182"/>
                </a:lnTo>
                <a:lnTo>
                  <a:pt x="714932" y="1115749"/>
                </a:lnTo>
                <a:lnTo>
                  <a:pt x="718498" y="1115749"/>
                </a:lnTo>
                <a:lnTo>
                  <a:pt x="722063" y="1117809"/>
                </a:lnTo>
                <a:lnTo>
                  <a:pt x="723846" y="1117809"/>
                </a:lnTo>
                <a:lnTo>
                  <a:pt x="729195" y="1123371"/>
                </a:lnTo>
                <a:lnTo>
                  <a:pt x="730978" y="1126050"/>
                </a:lnTo>
                <a:lnTo>
                  <a:pt x="734544" y="1126050"/>
                </a:lnTo>
                <a:lnTo>
                  <a:pt x="739892" y="1134908"/>
                </a:lnTo>
                <a:lnTo>
                  <a:pt x="741675" y="1134908"/>
                </a:lnTo>
                <a:lnTo>
                  <a:pt x="747024" y="1142324"/>
                </a:lnTo>
                <a:lnTo>
                  <a:pt x="750589" y="1142324"/>
                </a:lnTo>
                <a:lnTo>
                  <a:pt x="752372" y="1145826"/>
                </a:lnTo>
                <a:lnTo>
                  <a:pt x="757721" y="1145826"/>
                </a:lnTo>
                <a:lnTo>
                  <a:pt x="763070" y="1154685"/>
                </a:lnTo>
                <a:lnTo>
                  <a:pt x="780898" y="1154685"/>
                </a:lnTo>
                <a:lnTo>
                  <a:pt x="782681" y="1158599"/>
                </a:lnTo>
                <a:lnTo>
                  <a:pt x="788030" y="1160659"/>
                </a:lnTo>
                <a:lnTo>
                  <a:pt x="793378" y="1164161"/>
                </a:lnTo>
                <a:lnTo>
                  <a:pt x="796944" y="1164161"/>
                </a:lnTo>
                <a:lnTo>
                  <a:pt x="798727" y="1168282"/>
                </a:lnTo>
                <a:lnTo>
                  <a:pt x="802293" y="1168282"/>
                </a:lnTo>
                <a:lnTo>
                  <a:pt x="807641" y="1171784"/>
                </a:lnTo>
                <a:lnTo>
                  <a:pt x="812990" y="1171784"/>
                </a:lnTo>
                <a:lnTo>
                  <a:pt x="818339" y="1178170"/>
                </a:lnTo>
                <a:lnTo>
                  <a:pt x="827253" y="1178170"/>
                </a:lnTo>
                <a:lnTo>
                  <a:pt x="829036" y="1183320"/>
                </a:lnTo>
                <a:lnTo>
                  <a:pt x="832602" y="1183320"/>
                </a:lnTo>
                <a:lnTo>
                  <a:pt x="836167" y="1185586"/>
                </a:lnTo>
                <a:lnTo>
                  <a:pt x="841516" y="1191561"/>
                </a:lnTo>
                <a:lnTo>
                  <a:pt x="852213" y="1191561"/>
                </a:lnTo>
                <a:lnTo>
                  <a:pt x="853996" y="1196299"/>
                </a:lnTo>
                <a:lnTo>
                  <a:pt x="857562" y="1197535"/>
                </a:lnTo>
                <a:lnTo>
                  <a:pt x="859345" y="1200213"/>
                </a:lnTo>
                <a:lnTo>
                  <a:pt x="873608" y="1200213"/>
                </a:lnTo>
                <a:lnTo>
                  <a:pt x="877173" y="1208660"/>
                </a:lnTo>
                <a:lnTo>
                  <a:pt x="886088" y="1216900"/>
                </a:lnTo>
                <a:lnTo>
                  <a:pt x="895002" y="1217930"/>
                </a:lnTo>
                <a:lnTo>
                  <a:pt x="898568" y="1218960"/>
                </a:lnTo>
                <a:lnTo>
                  <a:pt x="907482" y="1218960"/>
                </a:lnTo>
                <a:lnTo>
                  <a:pt x="911048" y="1220814"/>
                </a:lnTo>
                <a:lnTo>
                  <a:pt x="916397" y="1220814"/>
                </a:lnTo>
                <a:lnTo>
                  <a:pt x="919962" y="1222462"/>
                </a:lnTo>
                <a:lnTo>
                  <a:pt x="927094" y="1223698"/>
                </a:lnTo>
                <a:lnTo>
                  <a:pt x="930660" y="1227612"/>
                </a:lnTo>
                <a:lnTo>
                  <a:pt x="932443" y="1240591"/>
                </a:lnTo>
                <a:lnTo>
                  <a:pt x="989494" y="1240591"/>
                </a:lnTo>
                <a:lnTo>
                  <a:pt x="991277" y="1250274"/>
                </a:lnTo>
                <a:lnTo>
                  <a:pt x="998409" y="1252952"/>
                </a:lnTo>
                <a:lnTo>
                  <a:pt x="1000192" y="1252952"/>
                </a:lnTo>
                <a:lnTo>
                  <a:pt x="1007323" y="1259132"/>
                </a:lnTo>
                <a:lnTo>
                  <a:pt x="1016238" y="1259132"/>
                </a:lnTo>
                <a:lnTo>
                  <a:pt x="1019803" y="1260780"/>
                </a:lnTo>
                <a:lnTo>
                  <a:pt x="1025152" y="1260780"/>
                </a:lnTo>
                <a:lnTo>
                  <a:pt x="1028718" y="1262634"/>
                </a:lnTo>
                <a:lnTo>
                  <a:pt x="1030501" y="1262634"/>
                </a:lnTo>
                <a:lnTo>
                  <a:pt x="1032283" y="1271699"/>
                </a:lnTo>
                <a:lnTo>
                  <a:pt x="1039415" y="1271699"/>
                </a:lnTo>
                <a:lnTo>
                  <a:pt x="1042981" y="1273965"/>
                </a:lnTo>
                <a:lnTo>
                  <a:pt x="1046546" y="1273965"/>
                </a:lnTo>
                <a:lnTo>
                  <a:pt x="1048329" y="1276643"/>
                </a:lnTo>
                <a:lnTo>
                  <a:pt x="1050112" y="1276643"/>
                </a:lnTo>
                <a:lnTo>
                  <a:pt x="1051895" y="1279733"/>
                </a:lnTo>
                <a:lnTo>
                  <a:pt x="1057244" y="1279733"/>
                </a:lnTo>
                <a:lnTo>
                  <a:pt x="1059027" y="1283441"/>
                </a:lnTo>
                <a:lnTo>
                  <a:pt x="1071507" y="1283441"/>
                </a:lnTo>
                <a:lnTo>
                  <a:pt x="1073290" y="1287973"/>
                </a:lnTo>
                <a:lnTo>
                  <a:pt x="1078638" y="1287973"/>
                </a:lnTo>
                <a:lnTo>
                  <a:pt x="1080421" y="1289621"/>
                </a:lnTo>
                <a:lnTo>
                  <a:pt x="1082204" y="1293330"/>
                </a:lnTo>
                <a:lnTo>
                  <a:pt x="1100033" y="1293330"/>
                </a:lnTo>
                <a:lnTo>
                  <a:pt x="1103598" y="1297656"/>
                </a:lnTo>
                <a:lnTo>
                  <a:pt x="1107164" y="1298686"/>
                </a:lnTo>
                <a:lnTo>
                  <a:pt x="1110730" y="1300334"/>
                </a:lnTo>
                <a:lnTo>
                  <a:pt x="1114296" y="1300334"/>
                </a:lnTo>
                <a:lnTo>
                  <a:pt x="1116079" y="1303012"/>
                </a:lnTo>
                <a:lnTo>
                  <a:pt x="1124993" y="1303012"/>
                </a:lnTo>
                <a:lnTo>
                  <a:pt x="1126776" y="1309192"/>
                </a:lnTo>
                <a:lnTo>
                  <a:pt x="1141039" y="1309192"/>
                </a:lnTo>
                <a:lnTo>
                  <a:pt x="1144605" y="1313519"/>
                </a:lnTo>
                <a:lnTo>
                  <a:pt x="1149953" y="1314755"/>
                </a:lnTo>
                <a:lnTo>
                  <a:pt x="1153519" y="1318463"/>
                </a:lnTo>
                <a:lnTo>
                  <a:pt x="1155302" y="1318463"/>
                </a:lnTo>
                <a:lnTo>
                  <a:pt x="1157085" y="1321347"/>
                </a:lnTo>
                <a:lnTo>
                  <a:pt x="1165999" y="1321347"/>
                </a:lnTo>
                <a:lnTo>
                  <a:pt x="1167782" y="1326291"/>
                </a:lnTo>
                <a:lnTo>
                  <a:pt x="1174913" y="1326291"/>
                </a:lnTo>
                <a:lnTo>
                  <a:pt x="1176696" y="1329175"/>
                </a:lnTo>
                <a:lnTo>
                  <a:pt x="1180262" y="1329175"/>
                </a:lnTo>
                <a:lnTo>
                  <a:pt x="1185611" y="1333708"/>
                </a:lnTo>
                <a:lnTo>
                  <a:pt x="1190959" y="1334120"/>
                </a:lnTo>
                <a:lnTo>
                  <a:pt x="1192742" y="1338652"/>
                </a:lnTo>
                <a:lnTo>
                  <a:pt x="1219485" y="1338652"/>
                </a:lnTo>
                <a:lnTo>
                  <a:pt x="1221268" y="1343596"/>
                </a:lnTo>
                <a:lnTo>
                  <a:pt x="1231965" y="1346068"/>
                </a:lnTo>
                <a:lnTo>
                  <a:pt x="1235531" y="1346068"/>
                </a:lnTo>
                <a:lnTo>
                  <a:pt x="1239097" y="1348952"/>
                </a:lnTo>
                <a:lnTo>
                  <a:pt x="1240880" y="1348952"/>
                </a:lnTo>
                <a:lnTo>
                  <a:pt x="1244445" y="1350394"/>
                </a:lnTo>
                <a:lnTo>
                  <a:pt x="1249794" y="1350394"/>
                </a:lnTo>
                <a:lnTo>
                  <a:pt x="1253360" y="1353072"/>
                </a:lnTo>
                <a:lnTo>
                  <a:pt x="1255143" y="1353072"/>
                </a:lnTo>
                <a:lnTo>
                  <a:pt x="1260491" y="1356781"/>
                </a:lnTo>
                <a:lnTo>
                  <a:pt x="1271189" y="1361725"/>
                </a:lnTo>
                <a:lnTo>
                  <a:pt x="1272971" y="1365433"/>
                </a:lnTo>
                <a:lnTo>
                  <a:pt x="1289017" y="1365433"/>
                </a:lnTo>
                <a:lnTo>
                  <a:pt x="1290800" y="1368523"/>
                </a:lnTo>
                <a:lnTo>
                  <a:pt x="1297932" y="1369347"/>
                </a:lnTo>
                <a:lnTo>
                  <a:pt x="1301497" y="1370377"/>
                </a:lnTo>
                <a:lnTo>
                  <a:pt x="1305063" y="1370377"/>
                </a:lnTo>
                <a:lnTo>
                  <a:pt x="1308629" y="1372643"/>
                </a:lnTo>
                <a:lnTo>
                  <a:pt x="1310412" y="1372643"/>
                </a:lnTo>
                <a:lnTo>
                  <a:pt x="1313978" y="1374497"/>
                </a:lnTo>
                <a:lnTo>
                  <a:pt x="1322892" y="1377794"/>
                </a:lnTo>
                <a:lnTo>
                  <a:pt x="1324675" y="1377794"/>
                </a:lnTo>
                <a:lnTo>
                  <a:pt x="1328241" y="1381914"/>
                </a:lnTo>
                <a:lnTo>
                  <a:pt x="1337155" y="1382944"/>
                </a:lnTo>
                <a:lnTo>
                  <a:pt x="1340721" y="1385004"/>
                </a:lnTo>
                <a:lnTo>
                  <a:pt x="1356766" y="1385004"/>
                </a:lnTo>
                <a:lnTo>
                  <a:pt x="1358549" y="1387682"/>
                </a:lnTo>
                <a:lnTo>
                  <a:pt x="1365681" y="1387682"/>
                </a:lnTo>
                <a:lnTo>
                  <a:pt x="1369247" y="1389742"/>
                </a:lnTo>
                <a:lnTo>
                  <a:pt x="1371029" y="1389742"/>
                </a:lnTo>
                <a:lnTo>
                  <a:pt x="1374595" y="1393038"/>
                </a:lnTo>
                <a:lnTo>
                  <a:pt x="1376378" y="1393038"/>
                </a:lnTo>
                <a:lnTo>
                  <a:pt x="1379944" y="1395510"/>
                </a:lnTo>
                <a:lnTo>
                  <a:pt x="1385292" y="1395510"/>
                </a:lnTo>
                <a:lnTo>
                  <a:pt x="1388858" y="1397571"/>
                </a:lnTo>
                <a:lnTo>
                  <a:pt x="1392424" y="1399013"/>
                </a:lnTo>
                <a:lnTo>
                  <a:pt x="1401338" y="1400249"/>
                </a:lnTo>
                <a:lnTo>
                  <a:pt x="1410253" y="1404987"/>
                </a:lnTo>
                <a:lnTo>
                  <a:pt x="1412036" y="1412197"/>
                </a:lnTo>
                <a:lnTo>
                  <a:pt x="1461956" y="1412197"/>
                </a:lnTo>
                <a:lnTo>
                  <a:pt x="1463739" y="1420026"/>
                </a:lnTo>
                <a:lnTo>
                  <a:pt x="1470870" y="1421262"/>
                </a:lnTo>
                <a:lnTo>
                  <a:pt x="1485133" y="1424764"/>
                </a:lnTo>
                <a:lnTo>
                  <a:pt x="1488699" y="1424764"/>
                </a:lnTo>
                <a:lnTo>
                  <a:pt x="1492265" y="1426206"/>
                </a:lnTo>
                <a:lnTo>
                  <a:pt x="1495831" y="1426824"/>
                </a:lnTo>
                <a:lnTo>
                  <a:pt x="1504745" y="1431356"/>
                </a:lnTo>
                <a:lnTo>
                  <a:pt x="1506528" y="1431356"/>
                </a:lnTo>
                <a:lnTo>
                  <a:pt x="1511877" y="1434652"/>
                </a:lnTo>
                <a:lnTo>
                  <a:pt x="1517225" y="1434652"/>
                </a:lnTo>
                <a:lnTo>
                  <a:pt x="1520791" y="1436712"/>
                </a:lnTo>
                <a:lnTo>
                  <a:pt x="1524357" y="1436712"/>
                </a:lnTo>
                <a:lnTo>
                  <a:pt x="1531488" y="1442481"/>
                </a:lnTo>
                <a:lnTo>
                  <a:pt x="1538620" y="1442481"/>
                </a:lnTo>
                <a:lnTo>
                  <a:pt x="1540403" y="1445159"/>
                </a:lnTo>
                <a:lnTo>
                  <a:pt x="1543968" y="1445159"/>
                </a:lnTo>
                <a:lnTo>
                  <a:pt x="1547534" y="1446601"/>
                </a:lnTo>
                <a:lnTo>
                  <a:pt x="1549317" y="1446601"/>
                </a:lnTo>
                <a:lnTo>
                  <a:pt x="1552883" y="1449073"/>
                </a:lnTo>
                <a:lnTo>
                  <a:pt x="1554665" y="1449073"/>
                </a:lnTo>
                <a:lnTo>
                  <a:pt x="1556448" y="1451751"/>
                </a:lnTo>
                <a:lnTo>
                  <a:pt x="1570711" y="1451751"/>
                </a:lnTo>
                <a:lnTo>
                  <a:pt x="1574277" y="1455047"/>
                </a:lnTo>
                <a:lnTo>
                  <a:pt x="1583191" y="1456283"/>
                </a:lnTo>
                <a:lnTo>
                  <a:pt x="1586757" y="1457313"/>
                </a:lnTo>
                <a:lnTo>
                  <a:pt x="1588540" y="1457313"/>
                </a:lnTo>
                <a:lnTo>
                  <a:pt x="1592106" y="1458962"/>
                </a:lnTo>
                <a:lnTo>
                  <a:pt x="1593889" y="1458962"/>
                </a:lnTo>
                <a:lnTo>
                  <a:pt x="1597454" y="1462052"/>
                </a:lnTo>
                <a:lnTo>
                  <a:pt x="1602803" y="1462052"/>
                </a:lnTo>
                <a:lnTo>
                  <a:pt x="1611717" y="1469468"/>
                </a:lnTo>
                <a:lnTo>
                  <a:pt x="1622415" y="1469468"/>
                </a:lnTo>
                <a:lnTo>
                  <a:pt x="1625980" y="1474000"/>
                </a:lnTo>
                <a:lnTo>
                  <a:pt x="1631329" y="1475030"/>
                </a:lnTo>
                <a:lnTo>
                  <a:pt x="1634895" y="1476472"/>
                </a:lnTo>
                <a:lnTo>
                  <a:pt x="1640243" y="1477708"/>
                </a:lnTo>
                <a:lnTo>
                  <a:pt x="1643809" y="1479356"/>
                </a:lnTo>
                <a:lnTo>
                  <a:pt x="1645592" y="1479356"/>
                </a:lnTo>
                <a:lnTo>
                  <a:pt x="1649158" y="1481829"/>
                </a:lnTo>
                <a:lnTo>
                  <a:pt x="1654506" y="1482859"/>
                </a:lnTo>
                <a:lnTo>
                  <a:pt x="1656289" y="1485743"/>
                </a:lnTo>
                <a:lnTo>
                  <a:pt x="1665204" y="1485743"/>
                </a:lnTo>
                <a:lnTo>
                  <a:pt x="1666987" y="1488833"/>
                </a:lnTo>
                <a:lnTo>
                  <a:pt x="1672335" y="1488833"/>
                </a:lnTo>
                <a:lnTo>
                  <a:pt x="1675901" y="1490275"/>
                </a:lnTo>
                <a:lnTo>
                  <a:pt x="1686598" y="1491511"/>
                </a:lnTo>
                <a:lnTo>
                  <a:pt x="1691947" y="1496043"/>
                </a:lnTo>
                <a:lnTo>
                  <a:pt x="1693730" y="1496043"/>
                </a:lnTo>
                <a:lnTo>
                  <a:pt x="1697295" y="1499751"/>
                </a:lnTo>
                <a:lnTo>
                  <a:pt x="1711558" y="1500988"/>
                </a:lnTo>
                <a:lnTo>
                  <a:pt x="1724039" y="1508198"/>
                </a:lnTo>
                <a:lnTo>
                  <a:pt x="1725821" y="1508816"/>
                </a:lnTo>
                <a:lnTo>
                  <a:pt x="1727604" y="1515202"/>
                </a:lnTo>
                <a:lnTo>
                  <a:pt x="1777525" y="1515202"/>
                </a:lnTo>
                <a:lnTo>
                  <a:pt x="1779308" y="1522001"/>
                </a:lnTo>
                <a:lnTo>
                  <a:pt x="1786439" y="1523237"/>
                </a:lnTo>
                <a:lnTo>
                  <a:pt x="1793571" y="1524061"/>
                </a:lnTo>
                <a:lnTo>
                  <a:pt x="1798919" y="1526739"/>
                </a:lnTo>
                <a:lnTo>
                  <a:pt x="1800702" y="1526739"/>
                </a:lnTo>
                <a:lnTo>
                  <a:pt x="1804268" y="1529623"/>
                </a:lnTo>
                <a:lnTo>
                  <a:pt x="1811399" y="1529623"/>
                </a:lnTo>
                <a:lnTo>
                  <a:pt x="1814965" y="1531065"/>
                </a:lnTo>
                <a:lnTo>
                  <a:pt x="1829228" y="1531065"/>
                </a:lnTo>
                <a:lnTo>
                  <a:pt x="1838142" y="1538481"/>
                </a:lnTo>
                <a:lnTo>
                  <a:pt x="1841708" y="1538481"/>
                </a:lnTo>
                <a:lnTo>
                  <a:pt x="1843491" y="1540953"/>
                </a:lnTo>
                <a:lnTo>
                  <a:pt x="1854188" y="1540953"/>
                </a:lnTo>
                <a:lnTo>
                  <a:pt x="1859537" y="1545692"/>
                </a:lnTo>
                <a:lnTo>
                  <a:pt x="1861320" y="1545692"/>
                </a:lnTo>
                <a:lnTo>
                  <a:pt x="1864886" y="1547752"/>
                </a:lnTo>
                <a:lnTo>
                  <a:pt x="1866668" y="1548782"/>
                </a:lnTo>
                <a:lnTo>
                  <a:pt x="1868451" y="1552696"/>
                </a:lnTo>
                <a:lnTo>
                  <a:pt x="1889846" y="1552696"/>
                </a:lnTo>
                <a:lnTo>
                  <a:pt x="1893412" y="1556404"/>
                </a:lnTo>
                <a:lnTo>
                  <a:pt x="1902326" y="1557434"/>
                </a:lnTo>
                <a:lnTo>
                  <a:pt x="1905892" y="1559288"/>
                </a:lnTo>
                <a:lnTo>
                  <a:pt x="1913023" y="1559288"/>
                </a:lnTo>
                <a:lnTo>
                  <a:pt x="1918372" y="1563615"/>
                </a:lnTo>
                <a:lnTo>
                  <a:pt x="1929069" y="1563615"/>
                </a:lnTo>
                <a:lnTo>
                  <a:pt x="1932635" y="1565881"/>
                </a:lnTo>
                <a:lnTo>
                  <a:pt x="1937983" y="1566705"/>
                </a:lnTo>
                <a:lnTo>
                  <a:pt x="1945115" y="1568971"/>
                </a:lnTo>
                <a:lnTo>
                  <a:pt x="1948681" y="1568971"/>
                </a:lnTo>
                <a:lnTo>
                  <a:pt x="1952246" y="1570619"/>
                </a:lnTo>
                <a:lnTo>
                  <a:pt x="1954029" y="1570619"/>
                </a:lnTo>
                <a:lnTo>
                  <a:pt x="1957595" y="1572061"/>
                </a:lnTo>
                <a:lnTo>
                  <a:pt x="1968292" y="1573091"/>
                </a:lnTo>
                <a:lnTo>
                  <a:pt x="1973641" y="1575563"/>
                </a:lnTo>
                <a:lnTo>
                  <a:pt x="1980772" y="1576593"/>
                </a:lnTo>
                <a:lnTo>
                  <a:pt x="1986121" y="1578035"/>
                </a:lnTo>
                <a:lnTo>
                  <a:pt x="1991470" y="1578653"/>
                </a:lnTo>
                <a:lnTo>
                  <a:pt x="1993252" y="1583804"/>
                </a:lnTo>
                <a:lnTo>
                  <a:pt x="2025344" y="1583804"/>
                </a:lnTo>
                <a:lnTo>
                  <a:pt x="2027127" y="1588954"/>
                </a:lnTo>
                <a:lnTo>
                  <a:pt x="2028910" y="1589572"/>
                </a:lnTo>
                <a:lnTo>
                  <a:pt x="2030693" y="1593074"/>
                </a:lnTo>
                <a:lnTo>
                  <a:pt x="2037824" y="1593898"/>
                </a:lnTo>
                <a:lnTo>
                  <a:pt x="2043173" y="1596164"/>
                </a:lnTo>
                <a:lnTo>
                  <a:pt x="2052087" y="1596164"/>
                </a:lnTo>
                <a:lnTo>
                  <a:pt x="2055653" y="1597606"/>
                </a:lnTo>
                <a:lnTo>
                  <a:pt x="2059219" y="1598842"/>
                </a:lnTo>
                <a:lnTo>
                  <a:pt x="2064567" y="1599460"/>
                </a:lnTo>
                <a:lnTo>
                  <a:pt x="2066350" y="1599460"/>
                </a:lnTo>
                <a:lnTo>
                  <a:pt x="2068133" y="1601932"/>
                </a:lnTo>
                <a:lnTo>
                  <a:pt x="2075265" y="1601932"/>
                </a:lnTo>
                <a:lnTo>
                  <a:pt x="2078830" y="1605435"/>
                </a:lnTo>
                <a:lnTo>
                  <a:pt x="2091311" y="1605435"/>
                </a:lnTo>
                <a:lnTo>
                  <a:pt x="2094876" y="1607495"/>
                </a:lnTo>
                <a:lnTo>
                  <a:pt x="2098442" y="1608113"/>
                </a:lnTo>
                <a:lnTo>
                  <a:pt x="2102008" y="1610379"/>
                </a:lnTo>
                <a:lnTo>
                  <a:pt x="2103791" y="1610379"/>
                </a:lnTo>
                <a:lnTo>
                  <a:pt x="2105574" y="1613675"/>
                </a:lnTo>
                <a:lnTo>
                  <a:pt x="2107356" y="1613675"/>
                </a:lnTo>
                <a:lnTo>
                  <a:pt x="2110922" y="1615117"/>
                </a:lnTo>
                <a:lnTo>
                  <a:pt x="2116271" y="1616353"/>
                </a:lnTo>
                <a:lnTo>
                  <a:pt x="2119836" y="1618207"/>
                </a:lnTo>
                <a:lnTo>
                  <a:pt x="2130534" y="1618207"/>
                </a:lnTo>
                <a:lnTo>
                  <a:pt x="2134099" y="1619649"/>
                </a:lnTo>
                <a:lnTo>
                  <a:pt x="2141231" y="1622121"/>
                </a:lnTo>
                <a:lnTo>
                  <a:pt x="2150145" y="1623357"/>
                </a:lnTo>
                <a:lnTo>
                  <a:pt x="2153711" y="1624181"/>
                </a:lnTo>
                <a:lnTo>
                  <a:pt x="2159060" y="1624181"/>
                </a:lnTo>
                <a:lnTo>
                  <a:pt x="2164408" y="1627478"/>
                </a:lnTo>
                <a:lnTo>
                  <a:pt x="2171540" y="1628714"/>
                </a:lnTo>
                <a:lnTo>
                  <a:pt x="2173323" y="1632834"/>
                </a:lnTo>
                <a:lnTo>
                  <a:pt x="2201849" y="1632834"/>
                </a:lnTo>
                <a:lnTo>
                  <a:pt x="2203632" y="1637160"/>
                </a:lnTo>
                <a:lnTo>
                  <a:pt x="2207197" y="1637984"/>
                </a:lnTo>
                <a:lnTo>
                  <a:pt x="2210763" y="1638808"/>
                </a:lnTo>
                <a:lnTo>
                  <a:pt x="2219677" y="1639838"/>
                </a:lnTo>
                <a:lnTo>
                  <a:pt x="2223243" y="1641074"/>
                </a:lnTo>
                <a:lnTo>
                  <a:pt x="2226809" y="1641898"/>
                </a:lnTo>
                <a:lnTo>
                  <a:pt x="2230375" y="1643134"/>
                </a:lnTo>
                <a:lnTo>
                  <a:pt x="2237506" y="1644370"/>
                </a:lnTo>
                <a:lnTo>
                  <a:pt x="2246421" y="1646225"/>
                </a:lnTo>
                <a:lnTo>
                  <a:pt x="2257118" y="1646225"/>
                </a:lnTo>
                <a:lnTo>
                  <a:pt x="2260684" y="1648903"/>
                </a:lnTo>
                <a:lnTo>
                  <a:pt x="2262466" y="1648903"/>
                </a:lnTo>
                <a:lnTo>
                  <a:pt x="2264249" y="1652611"/>
                </a:lnTo>
                <a:lnTo>
                  <a:pt x="2273164" y="1652611"/>
                </a:lnTo>
                <a:lnTo>
                  <a:pt x="2274947" y="1655083"/>
                </a:lnTo>
                <a:lnTo>
                  <a:pt x="2280295" y="1656113"/>
                </a:lnTo>
                <a:lnTo>
                  <a:pt x="2285644" y="1658585"/>
                </a:lnTo>
                <a:lnTo>
                  <a:pt x="2294558" y="1658585"/>
                </a:lnTo>
                <a:lnTo>
                  <a:pt x="2296341" y="1661469"/>
                </a:lnTo>
                <a:lnTo>
                  <a:pt x="2299907" y="1661469"/>
                </a:lnTo>
                <a:lnTo>
                  <a:pt x="2303473" y="1663117"/>
                </a:lnTo>
                <a:lnTo>
                  <a:pt x="2310604" y="1664147"/>
                </a:lnTo>
                <a:lnTo>
                  <a:pt x="2317735" y="1669710"/>
                </a:lnTo>
                <a:lnTo>
                  <a:pt x="2355176" y="1669710"/>
                </a:lnTo>
                <a:lnTo>
                  <a:pt x="2358742" y="1675066"/>
                </a:lnTo>
                <a:lnTo>
                  <a:pt x="2364090" y="1675890"/>
                </a:lnTo>
                <a:lnTo>
                  <a:pt x="2367656" y="1677538"/>
                </a:lnTo>
                <a:lnTo>
                  <a:pt x="2371222" y="1677538"/>
                </a:lnTo>
                <a:lnTo>
                  <a:pt x="2373005" y="1680010"/>
                </a:lnTo>
                <a:lnTo>
                  <a:pt x="2376570" y="1680010"/>
                </a:lnTo>
                <a:lnTo>
                  <a:pt x="2380136" y="1682070"/>
                </a:lnTo>
                <a:lnTo>
                  <a:pt x="2383702" y="1682070"/>
                </a:lnTo>
                <a:lnTo>
                  <a:pt x="2385485" y="1684954"/>
                </a:lnTo>
                <a:lnTo>
                  <a:pt x="2397965" y="1684954"/>
                </a:lnTo>
                <a:lnTo>
                  <a:pt x="2399748" y="1687632"/>
                </a:lnTo>
                <a:lnTo>
                  <a:pt x="2405096" y="1687632"/>
                </a:lnTo>
                <a:lnTo>
                  <a:pt x="2415794" y="1698345"/>
                </a:lnTo>
                <a:lnTo>
                  <a:pt x="2446102" y="1698345"/>
                </a:lnTo>
                <a:lnTo>
                  <a:pt x="2447885" y="1701847"/>
                </a:lnTo>
                <a:lnTo>
                  <a:pt x="2449668" y="1701847"/>
                </a:lnTo>
                <a:lnTo>
                  <a:pt x="2455017" y="1704525"/>
                </a:lnTo>
                <a:lnTo>
                  <a:pt x="2460365" y="1705349"/>
                </a:lnTo>
                <a:lnTo>
                  <a:pt x="2463931" y="1706585"/>
                </a:lnTo>
                <a:lnTo>
                  <a:pt x="2469280" y="1706585"/>
                </a:lnTo>
                <a:lnTo>
                  <a:pt x="2472846" y="1708027"/>
                </a:lnTo>
                <a:lnTo>
                  <a:pt x="2474628" y="1708027"/>
                </a:lnTo>
                <a:lnTo>
                  <a:pt x="2478194" y="1710294"/>
                </a:lnTo>
                <a:lnTo>
                  <a:pt x="2488891" y="1710294"/>
                </a:lnTo>
                <a:lnTo>
                  <a:pt x="2494240" y="1714208"/>
                </a:lnTo>
                <a:lnTo>
                  <a:pt x="2496023" y="1714208"/>
                </a:lnTo>
                <a:lnTo>
                  <a:pt x="2501371" y="1717710"/>
                </a:lnTo>
                <a:lnTo>
                  <a:pt x="2503154" y="1717710"/>
                </a:lnTo>
                <a:lnTo>
                  <a:pt x="2504937" y="1721212"/>
                </a:lnTo>
                <a:lnTo>
                  <a:pt x="2528115" y="1721212"/>
                </a:lnTo>
                <a:lnTo>
                  <a:pt x="2529897" y="1724508"/>
                </a:lnTo>
                <a:lnTo>
                  <a:pt x="2537029" y="1725332"/>
                </a:lnTo>
                <a:lnTo>
                  <a:pt x="2540595" y="1726156"/>
                </a:lnTo>
                <a:lnTo>
                  <a:pt x="2542378" y="1726156"/>
                </a:lnTo>
                <a:lnTo>
                  <a:pt x="2545943" y="1727804"/>
                </a:lnTo>
                <a:lnTo>
                  <a:pt x="2554858" y="1727804"/>
                </a:lnTo>
                <a:lnTo>
                  <a:pt x="2556641" y="1731101"/>
                </a:lnTo>
                <a:lnTo>
                  <a:pt x="2574469" y="1731101"/>
                </a:lnTo>
                <a:lnTo>
                  <a:pt x="2576252" y="1733985"/>
                </a:lnTo>
                <a:lnTo>
                  <a:pt x="2581601" y="1733985"/>
                </a:lnTo>
                <a:lnTo>
                  <a:pt x="2585167" y="1736457"/>
                </a:lnTo>
                <a:lnTo>
                  <a:pt x="2586949" y="1736457"/>
                </a:lnTo>
                <a:lnTo>
                  <a:pt x="2588732" y="1739959"/>
                </a:lnTo>
                <a:lnTo>
                  <a:pt x="2613693" y="1739959"/>
                </a:lnTo>
                <a:lnTo>
                  <a:pt x="2617258" y="1745521"/>
                </a:lnTo>
                <a:lnTo>
                  <a:pt x="2622607" y="1747993"/>
                </a:lnTo>
                <a:lnTo>
                  <a:pt x="2627956" y="1747993"/>
                </a:lnTo>
                <a:lnTo>
                  <a:pt x="2629738" y="1751908"/>
                </a:lnTo>
                <a:lnTo>
                  <a:pt x="2636870" y="1752732"/>
                </a:lnTo>
                <a:lnTo>
                  <a:pt x="2638653" y="1755616"/>
                </a:lnTo>
                <a:lnTo>
                  <a:pt x="2683225" y="1755616"/>
                </a:lnTo>
                <a:lnTo>
                  <a:pt x="2685008" y="1759118"/>
                </a:lnTo>
                <a:lnTo>
                  <a:pt x="2686790" y="1759118"/>
                </a:lnTo>
                <a:lnTo>
                  <a:pt x="2690356" y="1762414"/>
                </a:lnTo>
                <a:lnTo>
                  <a:pt x="2706402" y="1763650"/>
                </a:lnTo>
                <a:lnTo>
                  <a:pt x="2717099" y="1768800"/>
                </a:lnTo>
                <a:lnTo>
                  <a:pt x="2736711" y="1768800"/>
                </a:lnTo>
                <a:lnTo>
                  <a:pt x="2738494" y="1771685"/>
                </a:lnTo>
                <a:lnTo>
                  <a:pt x="2745625" y="1772715"/>
                </a:lnTo>
                <a:lnTo>
                  <a:pt x="2749191" y="1774569"/>
                </a:lnTo>
                <a:lnTo>
                  <a:pt x="2758105" y="1774569"/>
                </a:lnTo>
                <a:lnTo>
                  <a:pt x="2761671" y="1776423"/>
                </a:lnTo>
                <a:lnTo>
                  <a:pt x="2763454" y="1776423"/>
                </a:lnTo>
                <a:lnTo>
                  <a:pt x="2765237" y="1780131"/>
                </a:lnTo>
                <a:lnTo>
                  <a:pt x="2793763" y="1780131"/>
                </a:lnTo>
                <a:lnTo>
                  <a:pt x="2797329" y="1785075"/>
                </a:lnTo>
                <a:lnTo>
                  <a:pt x="2808026" y="1785075"/>
                </a:lnTo>
                <a:lnTo>
                  <a:pt x="2811592" y="1786723"/>
                </a:lnTo>
                <a:lnTo>
                  <a:pt x="2816940" y="1786723"/>
                </a:lnTo>
                <a:lnTo>
                  <a:pt x="2818723" y="1789813"/>
                </a:lnTo>
                <a:lnTo>
                  <a:pt x="2834769" y="1789813"/>
                </a:lnTo>
                <a:lnTo>
                  <a:pt x="2840118" y="1794346"/>
                </a:lnTo>
                <a:lnTo>
                  <a:pt x="2843683" y="1794346"/>
                </a:lnTo>
                <a:lnTo>
                  <a:pt x="2850815" y="1798466"/>
                </a:lnTo>
                <a:lnTo>
                  <a:pt x="2865078" y="1798466"/>
                </a:lnTo>
                <a:lnTo>
                  <a:pt x="2868644" y="1802380"/>
                </a:lnTo>
                <a:lnTo>
                  <a:pt x="2875775" y="1803616"/>
                </a:lnTo>
                <a:lnTo>
                  <a:pt x="2877558" y="1806088"/>
                </a:lnTo>
                <a:lnTo>
                  <a:pt x="2895387" y="1806088"/>
                </a:lnTo>
                <a:lnTo>
                  <a:pt x="2898952" y="1809590"/>
                </a:lnTo>
                <a:lnTo>
                  <a:pt x="2907867" y="1810620"/>
                </a:lnTo>
                <a:lnTo>
                  <a:pt x="2911432" y="1812680"/>
                </a:lnTo>
                <a:lnTo>
                  <a:pt x="2925695" y="1812680"/>
                </a:lnTo>
                <a:lnTo>
                  <a:pt x="2929261" y="1814947"/>
                </a:lnTo>
                <a:lnTo>
                  <a:pt x="2932827" y="1815771"/>
                </a:lnTo>
                <a:lnTo>
                  <a:pt x="2939958" y="1816801"/>
                </a:lnTo>
                <a:lnTo>
                  <a:pt x="2943524" y="1818861"/>
                </a:lnTo>
                <a:lnTo>
                  <a:pt x="2957787" y="1818861"/>
                </a:lnTo>
                <a:lnTo>
                  <a:pt x="2961353" y="1821539"/>
                </a:lnTo>
                <a:lnTo>
                  <a:pt x="2966702" y="1822569"/>
                </a:lnTo>
                <a:lnTo>
                  <a:pt x="2970267" y="1824217"/>
                </a:lnTo>
                <a:lnTo>
                  <a:pt x="2980965" y="1824217"/>
                </a:lnTo>
                <a:lnTo>
                  <a:pt x="2982747" y="1826689"/>
                </a:lnTo>
                <a:lnTo>
                  <a:pt x="2989879" y="1827513"/>
                </a:lnTo>
                <a:lnTo>
                  <a:pt x="2993445" y="1829161"/>
                </a:lnTo>
                <a:lnTo>
                  <a:pt x="3018405" y="1829161"/>
                </a:lnTo>
                <a:lnTo>
                  <a:pt x="3025536" y="1833488"/>
                </a:lnTo>
                <a:lnTo>
                  <a:pt x="3038017" y="1833488"/>
                </a:lnTo>
                <a:lnTo>
                  <a:pt x="3041582" y="1835754"/>
                </a:lnTo>
                <a:lnTo>
                  <a:pt x="3045148" y="1835754"/>
                </a:lnTo>
                <a:lnTo>
                  <a:pt x="3048714" y="1837608"/>
                </a:lnTo>
                <a:lnTo>
                  <a:pt x="3066543" y="1837608"/>
                </a:lnTo>
                <a:lnTo>
                  <a:pt x="3068325" y="1841316"/>
                </a:lnTo>
                <a:lnTo>
                  <a:pt x="3091503" y="1841316"/>
                </a:lnTo>
                <a:lnTo>
                  <a:pt x="3095068" y="1843170"/>
                </a:lnTo>
                <a:lnTo>
                  <a:pt x="3098634" y="1844818"/>
                </a:lnTo>
                <a:lnTo>
                  <a:pt x="3100417" y="1844818"/>
                </a:lnTo>
                <a:lnTo>
                  <a:pt x="3105766" y="1847908"/>
                </a:lnTo>
                <a:lnTo>
                  <a:pt x="3112897" y="1847908"/>
                </a:lnTo>
                <a:lnTo>
                  <a:pt x="3118246" y="1850998"/>
                </a:lnTo>
                <a:lnTo>
                  <a:pt x="3127160" y="1850998"/>
                </a:lnTo>
                <a:lnTo>
                  <a:pt x="3128943" y="1853676"/>
                </a:lnTo>
                <a:lnTo>
                  <a:pt x="3130726" y="1853676"/>
                </a:lnTo>
                <a:lnTo>
                  <a:pt x="3132509" y="1856149"/>
                </a:lnTo>
                <a:lnTo>
                  <a:pt x="3139640" y="1856149"/>
                </a:lnTo>
                <a:lnTo>
                  <a:pt x="3141423" y="1858621"/>
                </a:lnTo>
                <a:lnTo>
                  <a:pt x="3159252" y="1858621"/>
                </a:lnTo>
                <a:lnTo>
                  <a:pt x="3162818" y="1860681"/>
                </a:lnTo>
                <a:lnTo>
                  <a:pt x="3171732" y="1860681"/>
                </a:lnTo>
                <a:lnTo>
                  <a:pt x="3175298" y="1862947"/>
                </a:lnTo>
                <a:lnTo>
                  <a:pt x="3177081" y="1862947"/>
                </a:lnTo>
                <a:lnTo>
                  <a:pt x="3178864" y="1866655"/>
                </a:lnTo>
                <a:lnTo>
                  <a:pt x="3184212" y="1866655"/>
                </a:lnTo>
                <a:lnTo>
                  <a:pt x="3189561" y="1869951"/>
                </a:lnTo>
                <a:lnTo>
                  <a:pt x="3196692" y="1869951"/>
                </a:lnTo>
                <a:lnTo>
                  <a:pt x="3202041" y="1873041"/>
                </a:lnTo>
                <a:lnTo>
                  <a:pt x="3209172" y="1873041"/>
                </a:lnTo>
                <a:lnTo>
                  <a:pt x="3214521" y="1875720"/>
                </a:lnTo>
                <a:lnTo>
                  <a:pt x="3228784" y="1876956"/>
                </a:lnTo>
                <a:lnTo>
                  <a:pt x="3232350" y="1878192"/>
                </a:lnTo>
                <a:lnTo>
                  <a:pt x="3239481" y="1879222"/>
                </a:lnTo>
                <a:lnTo>
                  <a:pt x="3243047" y="1881488"/>
                </a:lnTo>
                <a:lnTo>
                  <a:pt x="3246613" y="1882518"/>
                </a:lnTo>
                <a:lnTo>
                  <a:pt x="3253744" y="1883342"/>
                </a:lnTo>
                <a:lnTo>
                  <a:pt x="3257310" y="1884372"/>
                </a:lnTo>
                <a:lnTo>
                  <a:pt x="3259093" y="1884372"/>
                </a:lnTo>
                <a:lnTo>
                  <a:pt x="3260876" y="1886844"/>
                </a:lnTo>
                <a:lnTo>
                  <a:pt x="3264442" y="1887668"/>
                </a:lnTo>
                <a:lnTo>
                  <a:pt x="3269790" y="1890346"/>
                </a:lnTo>
                <a:lnTo>
                  <a:pt x="3275139" y="1891170"/>
                </a:lnTo>
                <a:lnTo>
                  <a:pt x="3280487" y="1894466"/>
                </a:lnTo>
                <a:lnTo>
                  <a:pt x="3282270" y="1927222"/>
                </a:lnTo>
                <a:lnTo>
                  <a:pt x="4041775" y="1927222"/>
                </a:lnTo>
              </a:path>
            </a:pathLst>
          </a:custGeom>
          <a:ln w="38100">
            <a:solidFill>
              <a:srgbClr val="BD5F5F"/>
            </a:solidFill>
            <a:prstDash val="solid"/>
          </a:ln>
        </p:spPr>
        <p:txBody>
          <a:bodyPr wrap="square" lIns="0" tIns="0" rIns="0" bIns="0" rtlCol="0">
            <a:prstTxWarp prst="textNoShape">
              <a:avLst/>
            </a:prstTxWarp>
            <a:noAutofit/>
          </a:bodyPr>
          <a:lstStyle/>
          <a:p>
            <a:endParaRPr lang="en-US"/>
          </a:p>
        </p:txBody>
      </p:sp>
      <p:sp>
        <p:nvSpPr>
          <p:cNvPr id="3" name="Rectangular Callout 2">
            <a:extLst>
              <a:ext uri="{FF2B5EF4-FFF2-40B4-BE49-F238E27FC236}">
                <a16:creationId xmlns:a16="http://schemas.microsoft.com/office/drawing/2014/main" id="{499136EA-D87A-4F25-48C1-4C9FCBA2E4E2}"/>
              </a:ext>
            </a:extLst>
          </p:cNvPr>
          <p:cNvSpPr/>
          <p:nvPr/>
        </p:nvSpPr>
        <p:spPr>
          <a:xfrm>
            <a:off x="6802997" y="1804963"/>
            <a:ext cx="2273498" cy="460607"/>
          </a:xfrm>
          <a:prstGeom prst="wedgeRectCallout">
            <a:avLst>
              <a:gd name="adj1" fmla="val -43478"/>
              <a:gd name="adj2" fmla="val 155473"/>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cs typeface="Leelawadee UI Semilight" panose="020B0402040204020203" pitchFamily="34" charset="-34"/>
              </a:rPr>
              <a:t>93.55% accuracy</a:t>
            </a:r>
          </a:p>
        </p:txBody>
      </p:sp>
      <p:sp>
        <p:nvSpPr>
          <p:cNvPr id="6" name="Rectangular Callout 5">
            <a:extLst>
              <a:ext uri="{FF2B5EF4-FFF2-40B4-BE49-F238E27FC236}">
                <a16:creationId xmlns:a16="http://schemas.microsoft.com/office/drawing/2014/main" id="{77720F3B-39EB-BE19-A0F2-2C8AC5CBEABC}"/>
              </a:ext>
            </a:extLst>
          </p:cNvPr>
          <p:cNvSpPr/>
          <p:nvPr/>
        </p:nvSpPr>
        <p:spPr>
          <a:xfrm>
            <a:off x="9762847" y="5470078"/>
            <a:ext cx="2273498" cy="460607"/>
          </a:xfrm>
          <a:prstGeom prst="wedgeRectCallout">
            <a:avLst>
              <a:gd name="adj1" fmla="val -288"/>
              <a:gd name="adj2" fmla="val -209592"/>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cs typeface="Leelawadee UI Semilight" panose="020B0402040204020203" pitchFamily="34" charset="-34"/>
              </a:rPr>
              <a:t>0% accuracy</a:t>
            </a:r>
          </a:p>
        </p:txBody>
      </p:sp>
      <p:sp>
        <p:nvSpPr>
          <p:cNvPr id="7" name="Rectangle 6">
            <a:extLst>
              <a:ext uri="{FF2B5EF4-FFF2-40B4-BE49-F238E27FC236}">
                <a16:creationId xmlns:a16="http://schemas.microsoft.com/office/drawing/2014/main" id="{DF74F847-0BA4-3744-00B1-828752DEF200}"/>
              </a:ext>
            </a:extLst>
          </p:cNvPr>
          <p:cNvSpPr/>
          <p:nvPr/>
        </p:nvSpPr>
        <p:spPr>
          <a:xfrm>
            <a:off x="7415213" y="3183490"/>
            <a:ext cx="3958293" cy="890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cs typeface="Leelawadee UI Semilight" panose="020B0402040204020203" pitchFamily="34" charset="-34"/>
              </a:rPr>
              <a:t>Accuracy varies extremely with prompts</a:t>
            </a:r>
          </a:p>
        </p:txBody>
      </p:sp>
    </p:spTree>
    <p:extLst>
      <p:ext uri="{BB962C8B-B14F-4D97-AF65-F5344CB8AC3E}">
        <p14:creationId xmlns:p14="http://schemas.microsoft.com/office/powerpoint/2010/main" val="32456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04"/>
                                        </p:tgtEl>
                                        <p:attrNameLst>
                                          <p:attrName>style.visibility</p:attrName>
                                        </p:attrNameLst>
                                      </p:cBhvr>
                                      <p:to>
                                        <p:strVal val="visible"/>
                                      </p:to>
                                    </p:set>
                                    <p:anim calcmode="lin" valueType="num">
                                      <p:cBhvr>
                                        <p:cTn id="11" dur="500" fill="hold"/>
                                        <p:tgtEl>
                                          <p:spTgt spid="304"/>
                                        </p:tgtEl>
                                        <p:attrNameLst>
                                          <p:attrName>ppt_w</p:attrName>
                                        </p:attrNameLst>
                                      </p:cBhvr>
                                      <p:tavLst>
                                        <p:tav tm="0">
                                          <p:val>
                                            <p:fltVal val="0"/>
                                          </p:val>
                                        </p:tav>
                                        <p:tav tm="100000">
                                          <p:val>
                                            <p:strVal val="#ppt_w"/>
                                          </p:val>
                                        </p:tav>
                                      </p:tavLst>
                                    </p:anim>
                                    <p:anim calcmode="lin" valueType="num">
                                      <p:cBhvr>
                                        <p:cTn id="12" dur="500" fill="hold"/>
                                        <p:tgtEl>
                                          <p:spTgt spid="304"/>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8"/>
                                        </p:tgtEl>
                                        <p:attrNameLst>
                                          <p:attrName>style.visibility</p:attrName>
                                        </p:attrNameLst>
                                      </p:cBhvr>
                                      <p:to>
                                        <p:strVal val="visible"/>
                                      </p:to>
                                    </p:set>
                                    <p:animEffect transition="in" filter="wipe(left)">
                                      <p:cBhvr>
                                        <p:cTn id="21" dur="1000"/>
                                        <p:tgtEl>
                                          <p:spTgt spid="298"/>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05" grpId="0">
        <p:bldAsOne/>
      </p:bldGraphic>
      <p:bldP spid="298" grpId="0" animBg="1"/>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A37B-A0E7-23F4-C777-10534ECD56B9}"/>
              </a:ext>
            </a:extLst>
          </p:cNvPr>
          <p:cNvSpPr>
            <a:spLocks noGrp="1"/>
          </p:cNvSpPr>
          <p:nvPr>
            <p:ph type="title"/>
          </p:nvPr>
        </p:nvSpPr>
        <p:spPr/>
        <p:txBody>
          <a:bodyPr>
            <a:normAutofit fontScale="90000"/>
          </a:bodyPr>
          <a:lstStyle/>
          <a:p>
            <a:r>
              <a:rPr lang="en-US"/>
              <a:t>Demo</a:t>
            </a:r>
          </a:p>
        </p:txBody>
      </p:sp>
      <p:sp>
        <p:nvSpPr>
          <p:cNvPr id="4" name="TextBox 3">
            <a:extLst>
              <a:ext uri="{FF2B5EF4-FFF2-40B4-BE49-F238E27FC236}">
                <a16:creationId xmlns:a16="http://schemas.microsoft.com/office/drawing/2014/main" id="{68040400-863B-412E-FE0F-423177841F50}"/>
              </a:ext>
            </a:extLst>
          </p:cNvPr>
          <p:cNvSpPr txBox="1"/>
          <p:nvPr/>
        </p:nvSpPr>
        <p:spPr>
          <a:xfrm>
            <a:off x="2437178" y="1889293"/>
            <a:ext cx="7317644" cy="830997"/>
          </a:xfrm>
          <a:prstGeom prst="rect">
            <a:avLst/>
          </a:prstGeom>
          <a:noFill/>
        </p:spPr>
        <p:txBody>
          <a:bodyPr wrap="square" rtlCol="0">
            <a:spAutoFit/>
          </a:bodyPr>
          <a:lstStyle/>
          <a:p>
            <a:pPr algn="ctr"/>
            <a:r>
              <a:rPr lang="en-US" sz="2400" dirty="0">
                <a:solidFill>
                  <a:schemeClr val="tx2">
                    <a:lumMod val="75000"/>
                  </a:schemeClr>
                </a:solidFill>
                <a:latin typeface="+mj-lt"/>
              </a:rPr>
              <a:t>https://</a:t>
            </a:r>
            <a:r>
              <a:rPr lang="en-US" sz="2400" dirty="0" err="1">
                <a:solidFill>
                  <a:schemeClr val="tx2">
                    <a:lumMod val="75000"/>
                  </a:schemeClr>
                </a:solidFill>
                <a:latin typeface="+mj-lt"/>
              </a:rPr>
              <a:t>colab.research.google.com</a:t>
            </a:r>
            <a:r>
              <a:rPr lang="en-US" sz="2400" dirty="0">
                <a:solidFill>
                  <a:schemeClr val="tx2">
                    <a:lumMod val="75000"/>
                  </a:schemeClr>
                </a:solidFill>
                <a:latin typeface="+mj-lt"/>
              </a:rPr>
              <a:t>/drive/1OG5nmWKTvbsvfmMrlIy3L-0U1wzWOtkS?usp=sharing</a:t>
            </a:r>
          </a:p>
        </p:txBody>
      </p:sp>
      <p:pic>
        <p:nvPicPr>
          <p:cNvPr id="5" name="Picture 4" descr="A close-up of a logo&#10;&#10;Description automatically generated">
            <a:extLst>
              <a:ext uri="{FF2B5EF4-FFF2-40B4-BE49-F238E27FC236}">
                <a16:creationId xmlns:a16="http://schemas.microsoft.com/office/drawing/2014/main" id="{3FD7C6B0-C0A3-3505-29B6-2181B5A063A0}"/>
              </a:ext>
            </a:extLst>
          </p:cNvPr>
          <p:cNvPicPr>
            <a:picLocks noChangeAspect="1"/>
          </p:cNvPicPr>
          <p:nvPr/>
        </p:nvPicPr>
        <p:blipFill>
          <a:blip r:embed="rId3"/>
          <a:stretch>
            <a:fillRect/>
          </a:stretch>
        </p:blipFill>
        <p:spPr>
          <a:xfrm>
            <a:off x="2494817" y="525448"/>
            <a:ext cx="7202366" cy="1502019"/>
          </a:xfrm>
          <a:prstGeom prst="rect">
            <a:avLst/>
          </a:prstGeom>
        </p:spPr>
      </p:pic>
      <p:pic>
        <p:nvPicPr>
          <p:cNvPr id="3" name="Picture 2" descr="A qr code with black squares&#10;&#10;Description automatically generated">
            <a:extLst>
              <a:ext uri="{FF2B5EF4-FFF2-40B4-BE49-F238E27FC236}">
                <a16:creationId xmlns:a16="http://schemas.microsoft.com/office/drawing/2014/main" id="{14252748-DDC3-CB14-4B2C-8B45C473D9A8}"/>
              </a:ext>
            </a:extLst>
          </p:cNvPr>
          <p:cNvPicPr>
            <a:picLocks noChangeAspect="1"/>
          </p:cNvPicPr>
          <p:nvPr/>
        </p:nvPicPr>
        <p:blipFill>
          <a:blip r:embed="rId4"/>
          <a:stretch>
            <a:fillRect/>
          </a:stretch>
        </p:blipFill>
        <p:spPr>
          <a:xfrm>
            <a:off x="4045927" y="2617991"/>
            <a:ext cx="4114800" cy="4114800"/>
          </a:xfrm>
          <a:prstGeom prst="rect">
            <a:avLst/>
          </a:prstGeom>
        </p:spPr>
      </p:pic>
    </p:spTree>
    <p:extLst>
      <p:ext uri="{BB962C8B-B14F-4D97-AF65-F5344CB8AC3E}">
        <p14:creationId xmlns:p14="http://schemas.microsoft.com/office/powerpoint/2010/main" val="5417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A37B-A0E7-23F4-C777-10534ECD56B9}"/>
              </a:ext>
            </a:extLst>
          </p:cNvPr>
          <p:cNvSpPr>
            <a:spLocks noGrp="1"/>
          </p:cNvSpPr>
          <p:nvPr>
            <p:ph type="title"/>
          </p:nvPr>
        </p:nvSpPr>
        <p:spPr/>
        <p:txBody>
          <a:bodyPr>
            <a:normAutofit fontScale="90000"/>
          </a:bodyPr>
          <a:lstStyle/>
          <a:p>
            <a:r>
              <a:rPr lang="en-US" dirty="0"/>
              <a:t>Tutorial Task – New Bug Diagram</a:t>
            </a:r>
          </a:p>
        </p:txBody>
      </p:sp>
      <p:pic>
        <p:nvPicPr>
          <p:cNvPr id="9" name="Graphic 8">
            <a:extLst>
              <a:ext uri="{FF2B5EF4-FFF2-40B4-BE49-F238E27FC236}">
                <a16:creationId xmlns:a16="http://schemas.microsoft.com/office/drawing/2014/main" id="{B3D310A0-7C36-D7F9-40F1-25226D901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6098" y="1470991"/>
            <a:ext cx="5949720" cy="4416287"/>
          </a:xfrm>
          <a:prstGeom prst="rect">
            <a:avLst/>
          </a:prstGeom>
        </p:spPr>
      </p:pic>
    </p:spTree>
    <p:extLst>
      <p:ext uri="{BB962C8B-B14F-4D97-AF65-F5344CB8AC3E}">
        <p14:creationId xmlns:p14="http://schemas.microsoft.com/office/powerpoint/2010/main" val="220639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A37B-A0E7-23F4-C777-10534ECD56B9}"/>
              </a:ext>
            </a:extLst>
          </p:cNvPr>
          <p:cNvSpPr>
            <a:spLocks noGrp="1"/>
          </p:cNvSpPr>
          <p:nvPr>
            <p:ph type="title"/>
          </p:nvPr>
        </p:nvSpPr>
        <p:spPr/>
        <p:txBody>
          <a:bodyPr>
            <a:normAutofit fontScale="90000"/>
          </a:bodyPr>
          <a:lstStyle/>
          <a:p>
            <a:r>
              <a:rPr lang="en-US" dirty="0"/>
              <a:t>Tutorial Task – Solution Example</a:t>
            </a:r>
          </a:p>
        </p:txBody>
      </p:sp>
      <p:sp>
        <p:nvSpPr>
          <p:cNvPr id="4" name="TextBox 3">
            <a:extLst>
              <a:ext uri="{FF2B5EF4-FFF2-40B4-BE49-F238E27FC236}">
                <a16:creationId xmlns:a16="http://schemas.microsoft.com/office/drawing/2014/main" id="{BAF458CC-EC74-81A6-86D9-617061211980}"/>
              </a:ext>
            </a:extLst>
          </p:cNvPr>
          <p:cNvSpPr txBox="1"/>
          <p:nvPr/>
        </p:nvSpPr>
        <p:spPr>
          <a:xfrm>
            <a:off x="621792" y="1194816"/>
            <a:ext cx="10728960" cy="5262979"/>
          </a:xfrm>
          <a:prstGeom prst="rect">
            <a:avLst/>
          </a:prstGeom>
          <a:noFill/>
        </p:spPr>
        <p:txBody>
          <a:bodyPr wrap="square">
            <a:spAutoFit/>
          </a:bodyPr>
          <a:lstStyle/>
          <a:p>
            <a:r>
              <a:rPr lang="en-US" sz="1400" dirty="0"/>
              <a:t>#@title Finding the bug - Solution</a:t>
            </a:r>
          </a:p>
          <a:p>
            <a:endParaRPr lang="en-US" sz="1400" dirty="0"/>
          </a:p>
          <a:p>
            <a:r>
              <a:rPr lang="en-US" sz="1400" dirty="0"/>
              <a:t>prompt = "Complete the following hardware assertion to check that at \</a:t>
            </a:r>
          </a:p>
          <a:p>
            <a:r>
              <a:rPr lang="en-US" sz="1400" dirty="0"/>
              <a:t>every positive edge of </a:t>
            </a:r>
            <a:r>
              <a:rPr lang="en-US" sz="1400" dirty="0" err="1"/>
              <a:t>clk</a:t>
            </a:r>
            <a:r>
              <a:rPr lang="en-US" sz="1400" dirty="0"/>
              <a:t>, if the value of the signal register is GREEN, then \</a:t>
            </a:r>
          </a:p>
          <a:p>
            <a:r>
              <a:rPr lang="en-US" sz="1400" dirty="0"/>
              <a:t>the value of the signal register in the previous clock cycle is RED\</a:t>
            </a:r>
            <a:r>
              <a:rPr lang="en-US" sz="1400" dirty="0" err="1"/>
              <a:t>nassert</a:t>
            </a:r>
            <a:r>
              <a:rPr lang="en-US" sz="1400" dirty="0"/>
              <a:t> property. "</a:t>
            </a:r>
          </a:p>
          <a:p>
            <a:endParaRPr lang="en-US" sz="1400" dirty="0"/>
          </a:p>
          <a:p>
            <a:r>
              <a:rPr lang="en-US" sz="1400" dirty="0"/>
              <a:t>prompt += "An example of hardware assertion to check that at every \</a:t>
            </a:r>
          </a:p>
          <a:p>
            <a:r>
              <a:rPr lang="en-US" sz="1400" dirty="0"/>
              <a:t>positive edge of clock, if the value of the data register is DONE, \</a:t>
            </a:r>
          </a:p>
          <a:p>
            <a:r>
              <a:rPr lang="en-US" sz="1400" dirty="0"/>
              <a:t>then the value of the data register in the previous clock cycle is either VALID\</a:t>
            </a:r>
          </a:p>
          <a:p>
            <a:r>
              <a:rPr lang="en-US" sz="1400" dirty="0"/>
              <a:t> or DONE is: assert property (@(</a:t>
            </a:r>
            <a:r>
              <a:rPr lang="en-US" sz="1400" dirty="0" err="1"/>
              <a:t>posedge</a:t>
            </a:r>
            <a:r>
              <a:rPr lang="en-US" sz="1400" dirty="0"/>
              <a:t> </a:t>
            </a:r>
            <a:r>
              <a:rPr lang="en-US" sz="1400" dirty="0" err="1"/>
              <a:t>clk</a:t>
            </a:r>
            <a:r>
              <a:rPr lang="en-US" sz="1400" dirty="0"/>
              <a:t>) (data == DONE) |-&gt; ($past(data) == VALID) || ($past(data) == DONE));"</a:t>
            </a:r>
          </a:p>
          <a:p>
            <a:endParaRPr lang="en-US" sz="1400" dirty="0"/>
          </a:p>
          <a:p>
            <a:r>
              <a:rPr lang="en-US" sz="1400" dirty="0"/>
              <a:t>model = ChatGPT3p5() # &lt;-- we are using </a:t>
            </a:r>
            <a:r>
              <a:rPr lang="en-US" sz="1400" dirty="0" err="1"/>
              <a:t>ChatGPT</a:t>
            </a:r>
            <a:r>
              <a:rPr lang="en-US" sz="1400" dirty="0"/>
              <a:t> 3.5</a:t>
            </a:r>
          </a:p>
          <a:p>
            <a:r>
              <a:rPr lang="en-US" sz="1400" dirty="0"/>
              <a:t>messages=[ # &lt;-- this is the prompt to LLM</a:t>
            </a:r>
          </a:p>
          <a:p>
            <a:r>
              <a:rPr lang="en-US" sz="1400" dirty="0"/>
              <a:t>            {"role": "system", "content": "You are a helpful assistant."},</a:t>
            </a:r>
          </a:p>
          <a:p>
            <a:r>
              <a:rPr lang="en-US" sz="1400" dirty="0"/>
              <a:t>            {"role": "user", "content": prompt}</a:t>
            </a:r>
          </a:p>
          <a:p>
            <a:r>
              <a:rPr lang="en-US" sz="1400" dirty="0"/>
              <a:t>        ]</a:t>
            </a:r>
          </a:p>
          <a:p>
            <a:r>
              <a:rPr lang="en-US" sz="1400" dirty="0"/>
              <a:t>print(</a:t>
            </a:r>
            <a:r>
              <a:rPr lang="en-US" sz="1400" dirty="0" err="1"/>
              <a:t>model.generate</a:t>
            </a:r>
            <a:r>
              <a:rPr lang="en-US" sz="1400" dirty="0"/>
              <a:t>(messages)) # &lt;-- this prints the response from the LLM</a:t>
            </a:r>
          </a:p>
          <a:p>
            <a:endParaRPr lang="en-US" sz="1400" dirty="0"/>
          </a:p>
          <a:p>
            <a:r>
              <a:rPr lang="en-US" sz="1400" dirty="0"/>
              <a:t>#print(</a:t>
            </a:r>
            <a:r>
              <a:rPr lang="en-US" sz="1400" dirty="0" err="1"/>
              <a:t>model.generate</a:t>
            </a:r>
            <a:r>
              <a:rPr lang="en-US" sz="1400" dirty="0"/>
              <a:t>(</a:t>
            </a:r>
            <a:r>
              <a:rPr lang="en-US" sz="1400" dirty="0" err="1"/>
              <a:t>messages,seed</a:t>
            </a:r>
            <a:r>
              <a:rPr lang="en-US" sz="1400" dirty="0"/>
              <a:t>=12345,temperature=0.0)) # &lt;-- this tries to generate a deterministic response from the LLM</a:t>
            </a:r>
          </a:p>
          <a:p>
            <a:r>
              <a:rPr lang="en-US" sz="1400" dirty="0"/>
              <a:t>#check for something </a:t>
            </a:r>
            <a:r>
              <a:rPr lang="en-US" sz="1400" dirty="0" err="1"/>
              <a:t>thats</a:t>
            </a:r>
            <a:r>
              <a:rPr lang="en-US" sz="1400" dirty="0"/>
              <a:t> valid</a:t>
            </a:r>
          </a:p>
          <a:p>
            <a:r>
              <a:rPr lang="en-US" sz="1400" dirty="0"/>
              <a:t>#- transitions into red should happen through yellow or red.</a:t>
            </a:r>
          </a:p>
          <a:p>
            <a:r>
              <a:rPr lang="en-US" sz="1400" dirty="0"/>
              <a:t>#- similar - transitions into green - happen through red or green.</a:t>
            </a:r>
          </a:p>
          <a:p>
            <a:r>
              <a:rPr lang="en-US" sz="1400" dirty="0"/>
              <a:t>#- Check reset behavior -</a:t>
            </a:r>
          </a:p>
          <a:p>
            <a:r>
              <a:rPr lang="en-US" sz="1400" dirty="0"/>
              <a:t>#assert property (@(</a:t>
            </a:r>
            <a:r>
              <a:rPr lang="en-US" sz="1400" dirty="0" err="1"/>
              <a:t>posedge</a:t>
            </a:r>
            <a:r>
              <a:rPr lang="en-US" sz="1400" dirty="0"/>
              <a:t> </a:t>
            </a:r>
            <a:r>
              <a:rPr lang="en-US" sz="1400" dirty="0" err="1"/>
              <a:t>clk</a:t>
            </a:r>
            <a:r>
              <a:rPr lang="en-US" sz="1400" dirty="0"/>
              <a:t>) (signal == GREEN) |-&gt; ($past(signal) == RED));</a:t>
            </a:r>
          </a:p>
        </p:txBody>
      </p:sp>
    </p:spTree>
    <p:extLst>
      <p:ext uri="{BB962C8B-B14F-4D97-AF65-F5344CB8AC3E}">
        <p14:creationId xmlns:p14="http://schemas.microsoft.com/office/powerpoint/2010/main" val="410818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31E07-17C0-510F-EC4E-4A8CAD14565D}"/>
              </a:ext>
            </a:extLst>
          </p:cNvPr>
          <p:cNvSpPr txBox="1"/>
          <p:nvPr/>
        </p:nvSpPr>
        <p:spPr>
          <a:xfrm>
            <a:off x="1135814" y="642165"/>
            <a:ext cx="3688578" cy="808038"/>
          </a:xfrm>
          <a:prstGeom prst="rect">
            <a:avLst/>
          </a:prstGeom>
        </p:spPr>
        <p:txBody>
          <a:bodyPr vert="horz" lIns="91440" tIns="45720" rIns="91440" bIns="45720" rtlCol="0" anchor="ctr">
            <a:normAutofit/>
          </a:bodyPr>
          <a:lstStyle/>
          <a:p>
            <a:pPr algn="ctr" defTabSz="1219139">
              <a:spcBef>
                <a:spcPct val="0"/>
              </a:spcBef>
              <a:spcAft>
                <a:spcPts val="600"/>
              </a:spcAft>
            </a:pPr>
            <a:r>
              <a:rPr lang="en-US" sz="4000" dirty="0">
                <a:solidFill>
                  <a:schemeClr val="tx2">
                    <a:lumMod val="75000"/>
                  </a:schemeClr>
                </a:solidFill>
                <a:latin typeface="+mj-lt"/>
                <a:ea typeface="+mj-ea"/>
                <a:cs typeface="+mj-cs"/>
              </a:rPr>
              <a:t>Thank You</a:t>
            </a:r>
          </a:p>
        </p:txBody>
      </p:sp>
      <p:sp>
        <p:nvSpPr>
          <p:cNvPr id="5" name="TextBox 4">
            <a:extLst>
              <a:ext uri="{FF2B5EF4-FFF2-40B4-BE49-F238E27FC236}">
                <a16:creationId xmlns:a16="http://schemas.microsoft.com/office/drawing/2014/main" id="{0D640E7D-8402-FE07-3CFD-8067B3416E16}"/>
              </a:ext>
            </a:extLst>
          </p:cNvPr>
          <p:cNvSpPr txBox="1"/>
          <p:nvPr/>
        </p:nvSpPr>
        <p:spPr>
          <a:xfrm>
            <a:off x="117719" y="2168341"/>
            <a:ext cx="5724769" cy="4525963"/>
          </a:xfrm>
          <a:prstGeom prst="rect">
            <a:avLst/>
          </a:prstGeom>
        </p:spPr>
        <p:txBody>
          <a:bodyPr vert="horz" lIns="91440" tIns="45720" rIns="91440" bIns="45720" rtlCol="0" anchor="t">
            <a:normAutofit/>
          </a:bodyPr>
          <a:lstStyle/>
          <a:p>
            <a:pPr algn="ctr" defTabSz="1219139">
              <a:lnSpc>
                <a:spcPct val="90000"/>
              </a:lnSpc>
              <a:spcBef>
                <a:spcPct val="20000"/>
              </a:spcBef>
            </a:pPr>
            <a:r>
              <a:rPr lang="en-US" sz="2900" b="1" dirty="0">
                <a:solidFill>
                  <a:schemeClr val="tx2">
                    <a:lumMod val="75000"/>
                  </a:schemeClr>
                </a:solidFill>
                <a:latin typeface="+mj-lt"/>
              </a:rPr>
              <a:t>Matthew DeLorenzo</a:t>
            </a:r>
            <a:endParaRPr lang="en-US" sz="2900" dirty="0">
              <a:solidFill>
                <a:schemeClr val="tx2">
                  <a:lumMod val="75000"/>
                </a:schemeClr>
              </a:solidFill>
              <a:latin typeface="+mj-lt"/>
              <a:ea typeface="Calibri"/>
              <a:cs typeface="Calibri"/>
            </a:endParaRPr>
          </a:p>
          <a:p>
            <a:pPr marL="456565" indent="-456565" algn="ctr" defTabSz="1219139">
              <a:lnSpc>
                <a:spcPct val="90000"/>
              </a:lnSpc>
              <a:spcBef>
                <a:spcPct val="20000"/>
              </a:spcBef>
              <a:buFont typeface="Arial" pitchFamily="34" charset="0"/>
              <a:buChar char="•"/>
            </a:pPr>
            <a:endParaRPr lang="en-US" sz="2900" dirty="0">
              <a:solidFill>
                <a:schemeClr val="tx2">
                  <a:lumMod val="75000"/>
                </a:schemeClr>
              </a:solidFill>
              <a:latin typeface="+mj-lt"/>
              <a:ea typeface="Calibri"/>
              <a:cs typeface="Calibri"/>
            </a:endParaRPr>
          </a:p>
          <a:p>
            <a:pPr algn="ctr" defTabSz="1219139">
              <a:lnSpc>
                <a:spcPct val="90000"/>
              </a:lnSpc>
              <a:spcBef>
                <a:spcPct val="20000"/>
              </a:spcBef>
            </a:pPr>
            <a:r>
              <a:rPr lang="en-US" sz="2900" dirty="0">
                <a:solidFill>
                  <a:schemeClr val="tx2">
                    <a:lumMod val="75000"/>
                  </a:schemeClr>
                </a:solidFill>
                <a:latin typeface="+mj-lt"/>
              </a:rPr>
              <a:t>Secure and Trustworthy Hardware (SETH) Lab</a:t>
            </a:r>
            <a:endParaRPr lang="en-US" sz="2900" dirty="0">
              <a:solidFill>
                <a:schemeClr val="tx2">
                  <a:lumMod val="75000"/>
                </a:schemeClr>
              </a:solidFill>
              <a:latin typeface="+mj-lt"/>
              <a:ea typeface="Calibri"/>
              <a:cs typeface="Calibri"/>
            </a:endParaRPr>
          </a:p>
          <a:p>
            <a:pPr algn="ctr" defTabSz="1219139">
              <a:lnSpc>
                <a:spcPct val="90000"/>
              </a:lnSpc>
              <a:spcBef>
                <a:spcPct val="20000"/>
              </a:spcBef>
            </a:pPr>
            <a:r>
              <a:rPr lang="en-US" sz="2900" dirty="0">
                <a:solidFill>
                  <a:schemeClr val="tx2">
                    <a:lumMod val="75000"/>
                  </a:schemeClr>
                </a:solidFill>
                <a:latin typeface="+mj-lt"/>
                <a:hlinkClick r:id="rId2">
                  <a:extLst>
                    <a:ext uri="{A12FA001-AC4F-418D-AE19-62706E023703}">
                      <ahyp:hlinkClr xmlns:ahyp="http://schemas.microsoft.com/office/drawing/2018/hyperlinkcolor" val="tx"/>
                    </a:ext>
                  </a:extLst>
                </a:hlinkClick>
              </a:rPr>
              <a:t>https://seth.engr.tamu.edu</a:t>
            </a:r>
            <a:endParaRPr lang="en-US" sz="2900" dirty="0">
              <a:solidFill>
                <a:schemeClr val="tx2">
                  <a:lumMod val="75000"/>
                </a:schemeClr>
              </a:solidFill>
              <a:latin typeface="+mj-lt"/>
              <a:ea typeface="Calibri"/>
              <a:cs typeface="Calibri"/>
            </a:endParaRPr>
          </a:p>
          <a:p>
            <a:pPr algn="ctr" defTabSz="1219139">
              <a:lnSpc>
                <a:spcPct val="90000"/>
              </a:lnSpc>
              <a:spcBef>
                <a:spcPct val="20000"/>
              </a:spcBef>
            </a:pPr>
            <a:r>
              <a:rPr lang="en-US" sz="2900" dirty="0">
                <a:solidFill>
                  <a:schemeClr val="tx2">
                    <a:lumMod val="75000"/>
                  </a:schemeClr>
                </a:solidFill>
                <a:latin typeface="+mj-lt"/>
              </a:rPr>
              <a:t>Texas A&amp;M University</a:t>
            </a:r>
            <a:endParaRPr lang="en-US" sz="2900" dirty="0">
              <a:solidFill>
                <a:schemeClr val="tx2">
                  <a:lumMod val="75000"/>
                </a:schemeClr>
              </a:solidFill>
              <a:latin typeface="+mj-lt"/>
              <a:ea typeface="Calibri"/>
              <a:cs typeface="Calibri"/>
            </a:endParaRPr>
          </a:p>
        </p:txBody>
      </p:sp>
      <p:pic>
        <p:nvPicPr>
          <p:cNvPr id="6" name="Picture 5" descr="A qr code with a black and white background&#10;&#10;Description automatically generated">
            <a:extLst>
              <a:ext uri="{FF2B5EF4-FFF2-40B4-BE49-F238E27FC236}">
                <a16:creationId xmlns:a16="http://schemas.microsoft.com/office/drawing/2014/main" id="{77019E4C-A97E-CCC9-D221-8FA20F43EA01}"/>
              </a:ext>
            </a:extLst>
          </p:cNvPr>
          <p:cNvPicPr>
            <a:picLocks noChangeAspect="1"/>
          </p:cNvPicPr>
          <p:nvPr/>
        </p:nvPicPr>
        <p:blipFill>
          <a:blip r:embed="rId3"/>
          <a:stretch>
            <a:fillRect/>
          </a:stretch>
        </p:blipFill>
        <p:spPr>
          <a:xfrm>
            <a:off x="7793475" y="1851804"/>
            <a:ext cx="2361081" cy="2375567"/>
          </a:xfrm>
          <a:prstGeom prst="rect">
            <a:avLst/>
          </a:prstGeom>
          <a:noFill/>
        </p:spPr>
      </p:pic>
      <p:sp>
        <p:nvSpPr>
          <p:cNvPr id="7" name="TextBox 6">
            <a:extLst>
              <a:ext uri="{FF2B5EF4-FFF2-40B4-BE49-F238E27FC236}">
                <a16:creationId xmlns:a16="http://schemas.microsoft.com/office/drawing/2014/main" id="{1318EB5E-C931-9E73-60A1-46AF22E4C636}"/>
              </a:ext>
            </a:extLst>
          </p:cNvPr>
          <p:cNvSpPr txBox="1"/>
          <p:nvPr/>
        </p:nvSpPr>
        <p:spPr>
          <a:xfrm>
            <a:off x="6078416" y="4431323"/>
            <a:ext cx="5791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900" dirty="0">
                <a:solidFill>
                  <a:schemeClr val="tx2">
                    <a:lumMod val="75000"/>
                  </a:schemeClr>
                </a:solidFill>
                <a:latin typeface="+mj-lt"/>
                <a:ea typeface="+mn-lt"/>
                <a:cs typeface="+mn-lt"/>
              </a:rPr>
              <a:t>(Security) Assertions by Large Language Models</a:t>
            </a:r>
          </a:p>
        </p:txBody>
      </p:sp>
    </p:spTree>
    <p:extLst>
      <p:ext uri="{BB962C8B-B14F-4D97-AF65-F5344CB8AC3E}">
        <p14:creationId xmlns:p14="http://schemas.microsoft.com/office/powerpoint/2010/main" val="303231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F9BB60-53B7-8849-6C52-ADD419D954C2}"/>
              </a:ext>
            </a:extLst>
          </p:cNvPr>
          <p:cNvSpPr>
            <a:spLocks noGrp="1"/>
          </p:cNvSpPr>
          <p:nvPr>
            <p:ph type="ctrTitle"/>
          </p:nvPr>
        </p:nvSpPr>
        <p:spPr/>
        <p:txBody>
          <a:bodyPr/>
          <a:lstStyle/>
          <a:p>
            <a:r>
              <a:rPr lang="en-US" dirty="0"/>
              <a:t>Conclusion</a:t>
            </a:r>
          </a:p>
        </p:txBody>
      </p:sp>
    </p:spTree>
    <p:extLst>
      <p:ext uri="{BB962C8B-B14F-4D97-AF65-F5344CB8AC3E}">
        <p14:creationId xmlns:p14="http://schemas.microsoft.com/office/powerpoint/2010/main" val="147240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6DAA3D-48D2-23A1-E074-F894B22D07D0}"/>
              </a:ext>
            </a:extLst>
          </p:cNvPr>
          <p:cNvSpPr>
            <a:spLocks noGrp="1"/>
          </p:cNvSpPr>
          <p:nvPr>
            <p:ph type="ctrTitle"/>
          </p:nvPr>
        </p:nvSpPr>
        <p:spPr/>
        <p:txBody>
          <a:bodyPr/>
          <a:lstStyle/>
          <a:p>
            <a:endParaRPr lang="en-US" dirty="0"/>
          </a:p>
        </p:txBody>
      </p:sp>
      <p:sp>
        <p:nvSpPr>
          <p:cNvPr id="7" name="TextBox 6">
            <a:extLst>
              <a:ext uri="{FF2B5EF4-FFF2-40B4-BE49-F238E27FC236}">
                <a16:creationId xmlns:a16="http://schemas.microsoft.com/office/drawing/2014/main" id="{5E28FAC2-0C49-49CB-396D-D2E43652FAA4}"/>
              </a:ext>
            </a:extLst>
          </p:cNvPr>
          <p:cNvSpPr txBox="1"/>
          <p:nvPr/>
        </p:nvSpPr>
        <p:spPr>
          <a:xfrm>
            <a:off x="3032760" y="3247382"/>
            <a:ext cx="6114288" cy="369332"/>
          </a:xfrm>
          <a:prstGeom prst="rect">
            <a:avLst/>
          </a:prstGeom>
          <a:noFill/>
        </p:spPr>
        <p:txBody>
          <a:bodyPr wrap="square">
            <a:spAutoFit/>
          </a:bodyPr>
          <a:lstStyle/>
          <a:p>
            <a:endParaRPr lang="en-US" dirty="0"/>
          </a:p>
        </p:txBody>
      </p:sp>
      <p:pic>
        <p:nvPicPr>
          <p:cNvPr id="9" name="Picture 8" descr="A text on a white background&#10;&#10;Description automatically generated">
            <a:extLst>
              <a:ext uri="{FF2B5EF4-FFF2-40B4-BE49-F238E27FC236}">
                <a16:creationId xmlns:a16="http://schemas.microsoft.com/office/drawing/2014/main" id="{CCF02D0D-BC14-6B93-9DCC-C9E6822A6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28" y="1602064"/>
            <a:ext cx="6950552" cy="4488898"/>
          </a:xfrm>
          <a:prstGeom prst="rect">
            <a:avLst/>
          </a:prstGeom>
        </p:spPr>
      </p:pic>
    </p:spTree>
    <p:extLst>
      <p:ext uri="{BB962C8B-B14F-4D97-AF65-F5344CB8AC3E}">
        <p14:creationId xmlns:p14="http://schemas.microsoft.com/office/powerpoint/2010/main" val="185538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289D-DD0E-F058-3014-9936581213C9}"/>
              </a:ext>
            </a:extLst>
          </p:cNvPr>
          <p:cNvSpPr>
            <a:spLocks noGrp="1"/>
          </p:cNvSpPr>
          <p:nvPr>
            <p:ph type="title"/>
          </p:nvPr>
        </p:nvSpPr>
        <p:spPr/>
        <p:txBody>
          <a:bodyPr>
            <a:normAutofit fontScale="90000"/>
          </a:bodyPr>
          <a:lstStyle/>
          <a:p>
            <a:r>
              <a:rPr lang="en-US"/>
              <a:t>LLM Generation Process</a:t>
            </a:r>
          </a:p>
        </p:txBody>
      </p:sp>
      <p:pic>
        <p:nvPicPr>
          <p:cNvPr id="3" name="Picture 2" descr="A group of colorful circles and arrows&#10;&#10;Description automatically generated">
            <a:extLst>
              <a:ext uri="{FF2B5EF4-FFF2-40B4-BE49-F238E27FC236}">
                <a16:creationId xmlns:a16="http://schemas.microsoft.com/office/drawing/2014/main" id="{361E4C36-9DA9-0E31-95AD-6B7CE62E8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260" y="2632323"/>
            <a:ext cx="1707424" cy="1707424"/>
          </a:xfrm>
          <a:prstGeom prst="rect">
            <a:avLst/>
          </a:prstGeom>
        </p:spPr>
      </p:pic>
      <p:grpSp>
        <p:nvGrpSpPr>
          <p:cNvPr id="16" name="Group 15">
            <a:extLst>
              <a:ext uri="{FF2B5EF4-FFF2-40B4-BE49-F238E27FC236}">
                <a16:creationId xmlns:a16="http://schemas.microsoft.com/office/drawing/2014/main" id="{8B09D8C8-CEB9-2BF5-B1CC-8E815C7B7DB3}"/>
              </a:ext>
            </a:extLst>
          </p:cNvPr>
          <p:cNvGrpSpPr/>
          <p:nvPr/>
        </p:nvGrpSpPr>
        <p:grpSpPr>
          <a:xfrm>
            <a:off x="767185" y="3265902"/>
            <a:ext cx="1610378" cy="461665"/>
            <a:chOff x="767185" y="3255203"/>
            <a:chExt cx="1610378" cy="461665"/>
          </a:xfrm>
        </p:grpSpPr>
        <p:sp>
          <p:nvSpPr>
            <p:cNvPr id="11" name="TextBox 10">
              <a:extLst>
                <a:ext uri="{FF2B5EF4-FFF2-40B4-BE49-F238E27FC236}">
                  <a16:creationId xmlns:a16="http://schemas.microsoft.com/office/drawing/2014/main" id="{0C873637-DCCD-9FC8-1AD4-2C3BF5A22207}"/>
                </a:ext>
              </a:extLst>
            </p:cNvPr>
            <p:cNvSpPr txBox="1"/>
            <p:nvPr/>
          </p:nvSpPr>
          <p:spPr>
            <a:xfrm>
              <a:off x="767185" y="3255203"/>
              <a:ext cx="651140"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The</a:t>
              </a:r>
            </a:p>
          </p:txBody>
        </p:sp>
        <p:sp>
          <p:nvSpPr>
            <p:cNvPr id="12" name="TextBox 11">
              <a:extLst>
                <a:ext uri="{FF2B5EF4-FFF2-40B4-BE49-F238E27FC236}">
                  <a16:creationId xmlns:a16="http://schemas.microsoft.com/office/drawing/2014/main" id="{A8AF096B-EB5A-1F8E-8BA7-DF6A38E561A8}"/>
                </a:ext>
              </a:extLst>
            </p:cNvPr>
            <p:cNvSpPr txBox="1"/>
            <p:nvPr/>
          </p:nvSpPr>
          <p:spPr>
            <a:xfrm>
              <a:off x="1418325" y="3255203"/>
              <a:ext cx="583814"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sky</a:t>
              </a:r>
            </a:p>
          </p:txBody>
        </p:sp>
        <p:sp>
          <p:nvSpPr>
            <p:cNvPr id="13" name="TextBox 12">
              <a:extLst>
                <a:ext uri="{FF2B5EF4-FFF2-40B4-BE49-F238E27FC236}">
                  <a16:creationId xmlns:a16="http://schemas.microsoft.com/office/drawing/2014/main" id="{267D91F5-067B-8612-D0AE-C5FB23E51305}"/>
                </a:ext>
              </a:extLst>
            </p:cNvPr>
            <p:cNvSpPr txBox="1"/>
            <p:nvPr/>
          </p:nvSpPr>
          <p:spPr>
            <a:xfrm>
              <a:off x="2002139" y="3255203"/>
              <a:ext cx="375424"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is</a:t>
              </a:r>
            </a:p>
          </p:txBody>
        </p:sp>
      </p:grpSp>
      <p:graphicFrame>
        <p:nvGraphicFramePr>
          <p:cNvPr id="18" name="Table 17">
            <a:extLst>
              <a:ext uri="{FF2B5EF4-FFF2-40B4-BE49-F238E27FC236}">
                <a16:creationId xmlns:a16="http://schemas.microsoft.com/office/drawing/2014/main" id="{B0E4D872-1F60-DD7D-E42C-2DF001603471}"/>
              </a:ext>
            </a:extLst>
          </p:cNvPr>
          <p:cNvGraphicFramePr>
            <a:graphicFrameLocks noGrp="1"/>
          </p:cNvGraphicFramePr>
          <p:nvPr/>
        </p:nvGraphicFramePr>
        <p:xfrm>
          <a:off x="5274685" y="2114435"/>
          <a:ext cx="2748027" cy="2743200"/>
        </p:xfrm>
        <a:graphic>
          <a:graphicData uri="http://schemas.openxmlformats.org/drawingml/2006/table">
            <a:tbl>
              <a:tblPr firstRow="1" bandRow="1"/>
              <a:tblGrid>
                <a:gridCol w="1114743">
                  <a:extLst>
                    <a:ext uri="{9D8B030D-6E8A-4147-A177-3AD203B41FA5}">
                      <a16:colId xmlns:a16="http://schemas.microsoft.com/office/drawing/2014/main" val="1500564400"/>
                    </a:ext>
                  </a:extLst>
                </a:gridCol>
                <a:gridCol w="1633284">
                  <a:extLst>
                    <a:ext uri="{9D8B030D-6E8A-4147-A177-3AD203B41FA5}">
                      <a16:colId xmlns:a16="http://schemas.microsoft.com/office/drawing/2014/main" val="415253166"/>
                    </a:ext>
                  </a:extLst>
                </a:gridCol>
              </a:tblGrid>
              <a:tr h="370840">
                <a:tc>
                  <a:txBody>
                    <a:bodyPr/>
                    <a:lstStyle/>
                    <a:p>
                      <a:pPr algn="ctr"/>
                      <a:r>
                        <a:rPr lang="en-US" b="1">
                          <a:solidFill>
                            <a:schemeClr val="tx2">
                              <a:lumMod val="75000"/>
                            </a:schemeClr>
                          </a:solidFill>
                          <a:latin typeface="+mj-lt"/>
                        </a:rPr>
                        <a:t>Token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b="1">
                          <a:solidFill>
                            <a:schemeClr val="tx2">
                              <a:lumMod val="75000"/>
                            </a:schemeClr>
                          </a:solidFill>
                          <a:latin typeface="+mj-lt"/>
                        </a:rPr>
                        <a:t>Probability</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479121286"/>
                  </a:ext>
                </a:extLst>
              </a:tr>
              <a:tr h="370840">
                <a:tc>
                  <a:txBody>
                    <a:bodyPr/>
                    <a:lstStyle/>
                    <a:p>
                      <a:pPr algn="ctr"/>
                      <a:r>
                        <a:rPr lang="en-US">
                          <a:solidFill>
                            <a:schemeClr val="tx2">
                              <a:lumMod val="75000"/>
                            </a:schemeClr>
                          </a:solidFill>
                          <a:latin typeface="+mj-lt"/>
                        </a:rPr>
                        <a:t>blue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38%</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151045364"/>
                  </a:ext>
                </a:extLst>
              </a:tr>
              <a:tr h="370840">
                <a:tc>
                  <a:txBody>
                    <a:bodyPr/>
                    <a:lstStyle/>
                    <a:p>
                      <a:pPr algn="ctr"/>
                      <a:r>
                        <a:rPr lang="en-US">
                          <a:solidFill>
                            <a:schemeClr val="tx2">
                              <a:lumMod val="75000"/>
                            </a:schemeClr>
                          </a:solidFill>
                          <a:latin typeface="+mj-lt"/>
                        </a:rPr>
                        <a:t>clear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20%</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523067624"/>
                  </a:ext>
                </a:extLst>
              </a:tr>
              <a:tr h="370840">
                <a:tc>
                  <a:txBody>
                    <a:bodyPr/>
                    <a:lstStyle/>
                    <a:p>
                      <a:pPr algn="ctr"/>
                      <a:r>
                        <a:rPr lang="en-US">
                          <a:solidFill>
                            <a:schemeClr val="tx2">
                              <a:lumMod val="75000"/>
                            </a:schemeClr>
                          </a:solidFill>
                          <a:latin typeface="+mj-lt"/>
                        </a:rPr>
                        <a:t>usually</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8%</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02519117"/>
                  </a:ext>
                </a:extLst>
              </a:tr>
              <a:tr h="370840">
                <a:tc>
                  <a:txBody>
                    <a:bodyPr/>
                    <a:lstStyle/>
                    <a:p>
                      <a:pPr algn="ctr"/>
                      <a:r>
                        <a:rPr lang="en-US">
                          <a:solidFill>
                            <a:schemeClr val="tx2">
                              <a:lumMod val="75000"/>
                            </a:schemeClr>
                          </a:solidFill>
                          <a:latin typeface="+mj-lt"/>
                        </a:rPr>
                        <a:t>the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3%</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138744758"/>
                  </a:ext>
                </a:extLst>
              </a:tr>
              <a:tr h="370840">
                <a:tc>
                  <a:txBody>
                    <a:bodyPr/>
                    <a:lstStyle/>
                    <a:p>
                      <a:pPr algn="ctr"/>
                      <a:r>
                        <a:rPr lang="en-US">
                          <a:solidFill>
                            <a:schemeClr val="tx2">
                              <a:lumMod val="75000"/>
                            </a:schemeClr>
                          </a:solidFill>
                          <a:latin typeface="+mj-lt"/>
                        </a:rPr>
                        <a: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endParaRPr lang="en-US">
                        <a:solidFill>
                          <a:schemeClr val="tx2">
                            <a:lumMod val="75000"/>
                          </a:schemeClr>
                        </a:solidFill>
                        <a:latin typeface="+mj-lt"/>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566979411"/>
                  </a:ext>
                </a:extLst>
              </a:tr>
            </a:tbl>
          </a:graphicData>
        </a:graphic>
      </p:graphicFrame>
      <p:sp>
        <p:nvSpPr>
          <p:cNvPr id="19" name="TextBox 18">
            <a:extLst>
              <a:ext uri="{FF2B5EF4-FFF2-40B4-BE49-F238E27FC236}">
                <a16:creationId xmlns:a16="http://schemas.microsoft.com/office/drawing/2014/main" id="{2DE8CBF2-BA57-96E4-08D8-742B72322DC1}"/>
              </a:ext>
            </a:extLst>
          </p:cNvPr>
          <p:cNvSpPr txBox="1"/>
          <p:nvPr/>
        </p:nvSpPr>
        <p:spPr>
          <a:xfrm>
            <a:off x="8032373" y="3002623"/>
            <a:ext cx="1917962" cy="461665"/>
          </a:xfrm>
          <a:prstGeom prst="rect">
            <a:avLst/>
          </a:prstGeom>
          <a:noFill/>
        </p:spPr>
        <p:txBody>
          <a:bodyPr wrap="none" rtlCol="0">
            <a:spAutoFit/>
          </a:bodyPr>
          <a:lstStyle/>
          <a:p>
            <a:pPr algn="ctr"/>
            <a:r>
              <a:rPr lang="en-US" sz="2400">
                <a:solidFill>
                  <a:schemeClr val="tx2">
                    <a:lumMod val="75000"/>
                  </a:schemeClr>
                </a:solidFill>
                <a:latin typeface="+mj-lt"/>
              </a:rPr>
              <a:t>More likely ↑</a:t>
            </a:r>
          </a:p>
        </p:txBody>
      </p:sp>
      <p:sp>
        <p:nvSpPr>
          <p:cNvPr id="20" name="TextBox 19">
            <a:extLst>
              <a:ext uri="{FF2B5EF4-FFF2-40B4-BE49-F238E27FC236}">
                <a16:creationId xmlns:a16="http://schemas.microsoft.com/office/drawing/2014/main" id="{6B0E4F36-C5D4-7C27-56B9-DBECD542EF76}"/>
              </a:ext>
            </a:extLst>
          </p:cNvPr>
          <p:cNvSpPr txBox="1"/>
          <p:nvPr/>
        </p:nvSpPr>
        <p:spPr>
          <a:xfrm>
            <a:off x="8032373" y="3821047"/>
            <a:ext cx="1760097" cy="461665"/>
          </a:xfrm>
          <a:prstGeom prst="rect">
            <a:avLst/>
          </a:prstGeom>
          <a:noFill/>
        </p:spPr>
        <p:txBody>
          <a:bodyPr wrap="none" rtlCol="0">
            <a:spAutoFit/>
          </a:bodyPr>
          <a:lstStyle/>
          <a:p>
            <a:pPr algn="ctr"/>
            <a:r>
              <a:rPr lang="en-US" sz="2400">
                <a:solidFill>
                  <a:schemeClr val="tx2">
                    <a:lumMod val="75000"/>
                  </a:schemeClr>
                </a:solidFill>
                <a:latin typeface="+mj-lt"/>
              </a:rPr>
              <a:t>Less likely ↓</a:t>
            </a:r>
          </a:p>
        </p:txBody>
      </p:sp>
      <p:sp>
        <p:nvSpPr>
          <p:cNvPr id="22" name="Rectangle 21">
            <a:extLst>
              <a:ext uri="{FF2B5EF4-FFF2-40B4-BE49-F238E27FC236}">
                <a16:creationId xmlns:a16="http://schemas.microsoft.com/office/drawing/2014/main" id="{B6458AA8-87F9-F1E0-35CD-0C22C6DCCF06}"/>
              </a:ext>
            </a:extLst>
          </p:cNvPr>
          <p:cNvSpPr/>
          <p:nvPr/>
        </p:nvSpPr>
        <p:spPr>
          <a:xfrm>
            <a:off x="2961377" y="1862667"/>
            <a:ext cx="7073623" cy="3268134"/>
          </a:xfrm>
          <a:prstGeom prst="rect">
            <a:avLst/>
          </a:prstGeom>
          <a:noFill/>
          <a:ln>
            <a:solidFill>
              <a:schemeClr val="tx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5DF3BC-21EC-F91F-D276-B150C2DCD8E3}"/>
              </a:ext>
            </a:extLst>
          </p:cNvPr>
          <p:cNvSpPr txBox="1"/>
          <p:nvPr/>
        </p:nvSpPr>
        <p:spPr>
          <a:xfrm>
            <a:off x="10773675" y="3265902"/>
            <a:ext cx="732893"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blue</a:t>
            </a:r>
          </a:p>
        </p:txBody>
      </p:sp>
      <p:cxnSp>
        <p:nvCxnSpPr>
          <p:cNvPr id="24" name="Straight Arrow Connector 23">
            <a:extLst>
              <a:ext uri="{FF2B5EF4-FFF2-40B4-BE49-F238E27FC236}">
                <a16:creationId xmlns:a16="http://schemas.microsoft.com/office/drawing/2014/main" id="{76ECD1F0-CADD-8615-DFEE-F01B5B127529}"/>
              </a:ext>
            </a:extLst>
          </p:cNvPr>
          <p:cNvCxnSpPr>
            <a:cxnSpLocks/>
            <a:stCxn id="13" idx="3"/>
            <a:endCxn id="22" idx="1"/>
          </p:cNvCxnSpPr>
          <p:nvPr/>
        </p:nvCxnSpPr>
        <p:spPr>
          <a:xfrm flipV="1">
            <a:off x="2377563" y="3496734"/>
            <a:ext cx="583814" cy="1"/>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2C592E-1817-700A-9220-7E08C9BA49E1}"/>
              </a:ext>
            </a:extLst>
          </p:cNvPr>
          <p:cNvCxnSpPr>
            <a:cxnSpLocks/>
            <a:stCxn id="22" idx="3"/>
            <a:endCxn id="23" idx="1"/>
          </p:cNvCxnSpPr>
          <p:nvPr/>
        </p:nvCxnSpPr>
        <p:spPr>
          <a:xfrm>
            <a:off x="10035000" y="3496734"/>
            <a:ext cx="738675" cy="1"/>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78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F060-0943-6E8E-0825-97A8143930A4}"/>
              </a:ext>
            </a:extLst>
          </p:cNvPr>
          <p:cNvSpPr>
            <a:spLocks noGrp="1"/>
          </p:cNvSpPr>
          <p:nvPr>
            <p:ph type="title"/>
          </p:nvPr>
        </p:nvSpPr>
        <p:spPr/>
        <p:txBody>
          <a:bodyPr>
            <a:normAutofit fontScale="90000"/>
          </a:bodyPr>
          <a:lstStyle/>
          <a:p>
            <a:r>
              <a:rPr lang="en-US"/>
              <a:t>LLMs for Chip Design</a:t>
            </a:r>
          </a:p>
        </p:txBody>
      </p:sp>
      <p:sp>
        <p:nvSpPr>
          <p:cNvPr id="8" name="TextBox 7">
            <a:extLst>
              <a:ext uri="{FF2B5EF4-FFF2-40B4-BE49-F238E27FC236}">
                <a16:creationId xmlns:a16="http://schemas.microsoft.com/office/drawing/2014/main" id="{6573C4DA-6400-5645-55AB-EA2EF5BC0047}"/>
              </a:ext>
            </a:extLst>
          </p:cNvPr>
          <p:cNvSpPr txBox="1"/>
          <p:nvPr/>
        </p:nvSpPr>
        <p:spPr>
          <a:xfrm>
            <a:off x="8749501" y="2046410"/>
            <a:ext cx="2759602" cy="461665"/>
          </a:xfrm>
          <a:prstGeom prst="rect">
            <a:avLst/>
          </a:prstGeom>
          <a:noFill/>
        </p:spPr>
        <p:txBody>
          <a:bodyPr wrap="none" rtlCol="0">
            <a:spAutoFit/>
          </a:bodyPr>
          <a:lstStyle/>
          <a:p>
            <a:pPr algn="ctr"/>
            <a:r>
              <a:rPr lang="en-US" sz="2400" dirty="0">
                <a:solidFill>
                  <a:schemeClr val="tx2">
                    <a:lumMod val="75000"/>
                  </a:schemeClr>
                </a:solidFill>
                <a:latin typeface="+mj-lt"/>
              </a:rPr>
              <a:t>Iterative Chip Design</a:t>
            </a:r>
          </a:p>
        </p:txBody>
      </p:sp>
      <p:pic>
        <p:nvPicPr>
          <p:cNvPr id="9" name="Picture 8" descr="A group of colorful circles and arrows&#10;&#10;Description automatically generated">
            <a:extLst>
              <a:ext uri="{FF2B5EF4-FFF2-40B4-BE49-F238E27FC236}">
                <a16:creationId xmlns:a16="http://schemas.microsoft.com/office/drawing/2014/main" id="{B53BEA02-BC35-3662-02B8-8B1AF84D7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276" y="2951674"/>
            <a:ext cx="1707424" cy="1707424"/>
          </a:xfrm>
          <a:prstGeom prst="rect">
            <a:avLst/>
          </a:prstGeom>
        </p:spPr>
      </p:pic>
      <p:grpSp>
        <p:nvGrpSpPr>
          <p:cNvPr id="3" name="Group 2">
            <a:extLst>
              <a:ext uri="{FF2B5EF4-FFF2-40B4-BE49-F238E27FC236}">
                <a16:creationId xmlns:a16="http://schemas.microsoft.com/office/drawing/2014/main" id="{0651ED88-EF5A-1F99-F757-FD6BDFA787FA}"/>
              </a:ext>
            </a:extLst>
          </p:cNvPr>
          <p:cNvGrpSpPr/>
          <p:nvPr/>
        </p:nvGrpSpPr>
        <p:grpSpPr>
          <a:xfrm>
            <a:off x="6747325" y="461631"/>
            <a:ext cx="3178486" cy="1989068"/>
            <a:chOff x="8280400" y="1660065"/>
            <a:chExt cx="2278954" cy="1426149"/>
          </a:xfrm>
        </p:grpSpPr>
        <p:sp>
          <p:nvSpPr>
            <p:cNvPr id="5" name="Oval Callout 4">
              <a:extLst>
                <a:ext uri="{FF2B5EF4-FFF2-40B4-BE49-F238E27FC236}">
                  <a16:creationId xmlns:a16="http://schemas.microsoft.com/office/drawing/2014/main" id="{DB937EEC-7040-8EB7-FD67-1913847A6034}"/>
                </a:ext>
              </a:extLst>
            </p:cNvPr>
            <p:cNvSpPr/>
            <p:nvPr/>
          </p:nvSpPr>
          <p:spPr>
            <a:xfrm flipH="1">
              <a:off x="9204687" y="1660065"/>
              <a:ext cx="1354667" cy="1053637"/>
            </a:xfrm>
            <a:prstGeom prst="wedgeEllipseCallout">
              <a:avLst>
                <a:gd name="adj1" fmla="val -48627"/>
                <a:gd name="adj2" fmla="val 5739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2400">
                  <a:solidFill>
                    <a:schemeClr val="tx2">
                      <a:lumMod val="75000"/>
                    </a:schemeClr>
                  </a:solidFill>
                  <a:latin typeface="+mj-lt"/>
                </a:rPr>
                <a:t>⎯⎯⎯⎯⎯⎯</a:t>
              </a:r>
            </a:p>
            <a:p>
              <a:pPr algn="ctr"/>
              <a:r>
                <a:rPr lang="en-US" sz="2400">
                  <a:solidFill>
                    <a:schemeClr val="tx2">
                      <a:lumMod val="75000"/>
                    </a:schemeClr>
                  </a:solidFill>
                  <a:latin typeface="+mj-lt"/>
                </a:rPr>
                <a:t>⎯⎯⎯⎯⎯⎯</a:t>
              </a:r>
            </a:p>
            <a:p>
              <a:pPr algn="ctr"/>
              <a:r>
                <a:rPr lang="en-US" sz="2400">
                  <a:solidFill>
                    <a:schemeClr val="tx2">
                      <a:lumMod val="75000"/>
                    </a:schemeClr>
                  </a:solidFill>
                  <a:latin typeface="+mj-lt"/>
                </a:rPr>
                <a:t>⎯⎯⎯⎯⎯⎯</a:t>
              </a:r>
            </a:p>
          </p:txBody>
        </p:sp>
        <p:sp>
          <p:nvSpPr>
            <p:cNvPr id="7" name="Oval Callout 6">
              <a:extLst>
                <a:ext uri="{FF2B5EF4-FFF2-40B4-BE49-F238E27FC236}">
                  <a16:creationId xmlns:a16="http://schemas.microsoft.com/office/drawing/2014/main" id="{3F30227F-6A43-08E4-E5E3-740F712A98B9}"/>
                </a:ext>
              </a:extLst>
            </p:cNvPr>
            <p:cNvSpPr/>
            <p:nvPr/>
          </p:nvSpPr>
          <p:spPr>
            <a:xfrm>
              <a:off x="8280400" y="2032577"/>
              <a:ext cx="1354667" cy="1053637"/>
            </a:xfrm>
            <a:prstGeom prst="wedgeEllipseCallout">
              <a:avLst>
                <a:gd name="adj1" fmla="val -45318"/>
                <a:gd name="adj2" fmla="val 582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75000"/>
                    </a:schemeClr>
                  </a:solidFill>
                  <a:latin typeface="+mj-lt"/>
                </a:rPr>
                <a:t>LLM</a:t>
              </a:r>
            </a:p>
          </p:txBody>
        </p:sp>
      </p:grpSp>
      <p:grpSp>
        <p:nvGrpSpPr>
          <p:cNvPr id="4" name="Group 3">
            <a:extLst>
              <a:ext uri="{FF2B5EF4-FFF2-40B4-BE49-F238E27FC236}">
                <a16:creationId xmlns:a16="http://schemas.microsoft.com/office/drawing/2014/main" id="{8391DC30-8ABB-4A5E-7F6F-263938B85463}"/>
              </a:ext>
            </a:extLst>
          </p:cNvPr>
          <p:cNvGrpSpPr/>
          <p:nvPr/>
        </p:nvGrpSpPr>
        <p:grpSpPr>
          <a:xfrm>
            <a:off x="8126506" y="2886940"/>
            <a:ext cx="3012172" cy="1836888"/>
            <a:chOff x="1181542" y="2040845"/>
            <a:chExt cx="3012172" cy="1836888"/>
          </a:xfrm>
        </p:grpSpPr>
        <p:sp>
          <p:nvSpPr>
            <p:cNvPr id="6" name="Document 5">
              <a:extLst>
                <a:ext uri="{FF2B5EF4-FFF2-40B4-BE49-F238E27FC236}">
                  <a16:creationId xmlns:a16="http://schemas.microsoft.com/office/drawing/2014/main" id="{C7942B30-FB02-6C9F-44D0-472929F73903}"/>
                </a:ext>
              </a:extLst>
            </p:cNvPr>
            <p:cNvSpPr/>
            <p:nvPr/>
          </p:nvSpPr>
          <p:spPr>
            <a:xfrm>
              <a:off x="1181542" y="2040845"/>
              <a:ext cx="3012171" cy="1836888"/>
            </a:xfrm>
            <a:prstGeom prst="flowChartDocumen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75000"/>
                  </a:schemeClr>
                </a:solidFill>
              </a:endParaRPr>
            </a:p>
          </p:txBody>
        </p:sp>
        <p:sp>
          <p:nvSpPr>
            <p:cNvPr id="10" name="TextBox 9">
              <a:extLst>
                <a:ext uri="{FF2B5EF4-FFF2-40B4-BE49-F238E27FC236}">
                  <a16:creationId xmlns:a16="http://schemas.microsoft.com/office/drawing/2014/main" id="{9B41FDF0-7D08-EB35-A449-61843EC30A90}"/>
                </a:ext>
              </a:extLst>
            </p:cNvPr>
            <p:cNvSpPr txBox="1"/>
            <p:nvPr/>
          </p:nvSpPr>
          <p:spPr>
            <a:xfrm>
              <a:off x="1181543" y="2152386"/>
              <a:ext cx="3012171" cy="830997"/>
            </a:xfrm>
            <a:prstGeom prst="rect">
              <a:avLst/>
            </a:prstGeom>
            <a:noFill/>
          </p:spPr>
          <p:txBody>
            <a:bodyPr wrap="none" rtlCol="0">
              <a:spAutoFit/>
            </a:bodyPr>
            <a:lstStyle/>
            <a:p>
              <a:pPr algn="ctr"/>
              <a:r>
                <a:rPr lang="en-US" sz="2400" dirty="0">
                  <a:solidFill>
                    <a:schemeClr val="tx2">
                      <a:lumMod val="75000"/>
                    </a:schemeClr>
                  </a:solidFill>
                  <a:latin typeface="+mj-lt"/>
                </a:rPr>
                <a:t>always @(</a:t>
              </a:r>
              <a:r>
                <a:rPr lang="en-US" sz="2400" dirty="0" err="1">
                  <a:solidFill>
                    <a:schemeClr val="tx2">
                      <a:lumMod val="75000"/>
                    </a:schemeClr>
                  </a:solidFill>
                  <a:latin typeface="+mj-lt"/>
                </a:rPr>
                <a:t>posedge</a:t>
              </a:r>
              <a:r>
                <a:rPr lang="en-US" sz="2400" dirty="0">
                  <a:solidFill>
                    <a:schemeClr val="tx2">
                      <a:lumMod val="75000"/>
                    </a:schemeClr>
                  </a:solidFill>
                  <a:latin typeface="+mj-lt"/>
                </a:rPr>
                <a:t> </a:t>
              </a:r>
              <a:r>
                <a:rPr lang="en-US" sz="2400" dirty="0" err="1">
                  <a:solidFill>
                    <a:schemeClr val="tx2">
                      <a:lumMod val="75000"/>
                    </a:schemeClr>
                  </a:solidFill>
                  <a:latin typeface="+mj-lt"/>
                </a:rPr>
                <a:t>clk</a:t>
              </a:r>
              <a:r>
                <a:rPr lang="en-US" sz="2400" dirty="0">
                  <a:solidFill>
                    <a:schemeClr val="tx2">
                      <a:lumMod val="75000"/>
                    </a:schemeClr>
                  </a:solidFill>
                  <a:latin typeface="+mj-lt"/>
                </a:rPr>
                <a:t>)</a:t>
              </a:r>
            </a:p>
            <a:p>
              <a:r>
                <a:rPr lang="en-US" sz="2400" dirty="0">
                  <a:solidFill>
                    <a:schemeClr val="tx2">
                      <a:lumMod val="75000"/>
                    </a:schemeClr>
                  </a:solidFill>
                  <a:latin typeface="+mj-lt"/>
                </a:rPr>
                <a:t>. . .</a:t>
              </a:r>
            </a:p>
          </p:txBody>
        </p:sp>
      </p:grpSp>
      <p:grpSp>
        <p:nvGrpSpPr>
          <p:cNvPr id="11" name="Group 10">
            <a:extLst>
              <a:ext uri="{FF2B5EF4-FFF2-40B4-BE49-F238E27FC236}">
                <a16:creationId xmlns:a16="http://schemas.microsoft.com/office/drawing/2014/main" id="{DFA07522-210F-117E-2296-8700A175EB84}"/>
              </a:ext>
            </a:extLst>
          </p:cNvPr>
          <p:cNvGrpSpPr/>
          <p:nvPr/>
        </p:nvGrpSpPr>
        <p:grpSpPr>
          <a:xfrm>
            <a:off x="6589111" y="4958378"/>
            <a:ext cx="3074790" cy="1836888"/>
            <a:chOff x="842874" y="4152985"/>
            <a:chExt cx="3074790" cy="1836888"/>
          </a:xfrm>
        </p:grpSpPr>
        <p:sp>
          <p:nvSpPr>
            <p:cNvPr id="12" name="Document 11">
              <a:extLst>
                <a:ext uri="{FF2B5EF4-FFF2-40B4-BE49-F238E27FC236}">
                  <a16:creationId xmlns:a16="http://schemas.microsoft.com/office/drawing/2014/main" id="{0B73A405-E3B1-EAA1-AB21-21FDBAA6740F}"/>
                </a:ext>
              </a:extLst>
            </p:cNvPr>
            <p:cNvSpPr/>
            <p:nvPr/>
          </p:nvSpPr>
          <p:spPr>
            <a:xfrm>
              <a:off x="842874" y="4152985"/>
              <a:ext cx="3012171" cy="1836888"/>
            </a:xfrm>
            <a:prstGeom prst="flowChartDocumen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75000"/>
                  </a:schemeClr>
                </a:solidFill>
              </a:endParaRPr>
            </a:p>
          </p:txBody>
        </p:sp>
        <p:sp>
          <p:nvSpPr>
            <p:cNvPr id="13" name="TextBox 12">
              <a:extLst>
                <a:ext uri="{FF2B5EF4-FFF2-40B4-BE49-F238E27FC236}">
                  <a16:creationId xmlns:a16="http://schemas.microsoft.com/office/drawing/2014/main" id="{A18E0635-07B0-3AF0-C3E0-09A6FD3E5BAF}"/>
                </a:ext>
              </a:extLst>
            </p:cNvPr>
            <p:cNvSpPr txBox="1"/>
            <p:nvPr/>
          </p:nvSpPr>
          <p:spPr>
            <a:xfrm>
              <a:off x="842875" y="4264526"/>
              <a:ext cx="3012171" cy="830997"/>
            </a:xfrm>
            <a:prstGeom prst="rect">
              <a:avLst/>
            </a:prstGeom>
            <a:noFill/>
          </p:spPr>
          <p:txBody>
            <a:bodyPr wrap="none" rtlCol="0">
              <a:spAutoFit/>
            </a:bodyPr>
            <a:lstStyle/>
            <a:p>
              <a:pPr algn="ctr"/>
              <a:r>
                <a:rPr lang="en-US" sz="2400" dirty="0">
                  <a:solidFill>
                    <a:schemeClr val="tx2">
                      <a:lumMod val="75000"/>
                    </a:schemeClr>
                  </a:solidFill>
                  <a:latin typeface="+mj-lt"/>
                </a:rPr>
                <a:t>always @(</a:t>
              </a:r>
              <a:r>
                <a:rPr lang="en-US" sz="2400" dirty="0" err="1">
                  <a:solidFill>
                    <a:schemeClr val="tx2">
                      <a:lumMod val="75000"/>
                    </a:schemeClr>
                  </a:solidFill>
                  <a:latin typeface="+mj-lt"/>
                </a:rPr>
                <a:t>posedge</a:t>
              </a:r>
              <a:r>
                <a:rPr lang="en-US" sz="2400" dirty="0">
                  <a:solidFill>
                    <a:schemeClr val="tx2">
                      <a:lumMod val="75000"/>
                    </a:schemeClr>
                  </a:solidFill>
                  <a:latin typeface="+mj-lt"/>
                </a:rPr>
                <a:t> </a:t>
              </a:r>
              <a:r>
                <a:rPr lang="en-US" sz="2400" dirty="0" err="1">
                  <a:solidFill>
                    <a:schemeClr val="tx2">
                      <a:lumMod val="75000"/>
                    </a:schemeClr>
                  </a:solidFill>
                  <a:latin typeface="+mj-lt"/>
                </a:rPr>
                <a:t>clk</a:t>
              </a:r>
              <a:r>
                <a:rPr lang="en-US" sz="2400" dirty="0">
                  <a:solidFill>
                    <a:schemeClr val="tx2">
                      <a:lumMod val="75000"/>
                    </a:schemeClr>
                  </a:solidFill>
                  <a:latin typeface="+mj-lt"/>
                </a:rPr>
                <a:t>)</a:t>
              </a:r>
            </a:p>
            <a:p>
              <a:r>
                <a:rPr lang="en-US" sz="2400" dirty="0">
                  <a:solidFill>
                    <a:schemeClr val="tx2">
                      <a:lumMod val="75000"/>
                    </a:schemeClr>
                  </a:solidFill>
                  <a:latin typeface="+mj-lt"/>
                </a:rPr>
                <a:t>. . .</a:t>
              </a:r>
            </a:p>
          </p:txBody>
        </p:sp>
        <p:pic>
          <p:nvPicPr>
            <p:cNvPr id="14" name="Graphic 13" descr="Bug outline">
              <a:extLst>
                <a:ext uri="{FF2B5EF4-FFF2-40B4-BE49-F238E27FC236}">
                  <a16:creationId xmlns:a16="http://schemas.microsoft.com/office/drawing/2014/main" id="{C89C79A9-9CDF-96E0-D308-415A5A3D17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3264" y="4734126"/>
              <a:ext cx="914400" cy="914400"/>
            </a:xfrm>
            <a:prstGeom prst="rect">
              <a:avLst/>
            </a:prstGeom>
          </p:spPr>
        </p:pic>
      </p:grpSp>
      <p:sp>
        <p:nvSpPr>
          <p:cNvPr id="17" name="TextBox 16">
            <a:extLst>
              <a:ext uri="{FF2B5EF4-FFF2-40B4-BE49-F238E27FC236}">
                <a16:creationId xmlns:a16="http://schemas.microsoft.com/office/drawing/2014/main" id="{A01CA172-8564-636A-3588-42248EA8CD5B}"/>
              </a:ext>
            </a:extLst>
          </p:cNvPr>
          <p:cNvSpPr txBox="1"/>
          <p:nvPr/>
        </p:nvSpPr>
        <p:spPr>
          <a:xfrm>
            <a:off x="9708875" y="4496713"/>
            <a:ext cx="2527808" cy="461665"/>
          </a:xfrm>
          <a:prstGeom prst="rect">
            <a:avLst/>
          </a:prstGeom>
          <a:noFill/>
        </p:spPr>
        <p:txBody>
          <a:bodyPr wrap="none" rtlCol="0">
            <a:spAutoFit/>
          </a:bodyPr>
          <a:lstStyle/>
          <a:p>
            <a:pPr algn="ctr"/>
            <a:r>
              <a:rPr lang="en-US" sz="2400" dirty="0">
                <a:solidFill>
                  <a:schemeClr val="tx2">
                    <a:lumMod val="75000"/>
                  </a:schemeClr>
                </a:solidFill>
                <a:latin typeface="+mj-lt"/>
              </a:rPr>
              <a:t>Verilog Generation</a:t>
            </a:r>
          </a:p>
        </p:txBody>
      </p:sp>
      <p:sp>
        <p:nvSpPr>
          <p:cNvPr id="18" name="TextBox 17">
            <a:extLst>
              <a:ext uri="{FF2B5EF4-FFF2-40B4-BE49-F238E27FC236}">
                <a16:creationId xmlns:a16="http://schemas.microsoft.com/office/drawing/2014/main" id="{BA5D0D75-DBBE-1C53-19F2-C913DB4BC6C8}"/>
              </a:ext>
            </a:extLst>
          </p:cNvPr>
          <p:cNvSpPr txBox="1"/>
          <p:nvPr/>
        </p:nvSpPr>
        <p:spPr>
          <a:xfrm>
            <a:off x="9671487" y="5996719"/>
            <a:ext cx="1758815" cy="461665"/>
          </a:xfrm>
          <a:prstGeom prst="rect">
            <a:avLst/>
          </a:prstGeom>
          <a:noFill/>
        </p:spPr>
        <p:txBody>
          <a:bodyPr wrap="none" rtlCol="0">
            <a:spAutoFit/>
          </a:bodyPr>
          <a:lstStyle/>
          <a:p>
            <a:pPr algn="ctr"/>
            <a:r>
              <a:rPr lang="en-US" sz="2400" dirty="0">
                <a:solidFill>
                  <a:schemeClr val="tx2">
                    <a:lumMod val="75000"/>
                  </a:schemeClr>
                </a:solidFill>
                <a:latin typeface="+mj-lt"/>
              </a:rPr>
              <a:t>Finding Bugs</a:t>
            </a:r>
          </a:p>
        </p:txBody>
      </p:sp>
      <p:cxnSp>
        <p:nvCxnSpPr>
          <p:cNvPr id="20" name="Straight Arrow Connector 19">
            <a:extLst>
              <a:ext uri="{FF2B5EF4-FFF2-40B4-BE49-F238E27FC236}">
                <a16:creationId xmlns:a16="http://schemas.microsoft.com/office/drawing/2014/main" id="{8BCDE987-016E-9C4B-FC56-65EA7C5E3942}"/>
              </a:ext>
            </a:extLst>
          </p:cNvPr>
          <p:cNvCxnSpPr/>
          <p:nvPr/>
        </p:nvCxnSpPr>
        <p:spPr>
          <a:xfrm flipV="1">
            <a:off x="4370294" y="1953183"/>
            <a:ext cx="2192431" cy="1398415"/>
          </a:xfrm>
          <a:prstGeom prst="straightConnector1">
            <a:avLst/>
          </a:prstGeom>
          <a:ln w="63500">
            <a:solidFill>
              <a:schemeClr val="tx2">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806391-4822-DCEC-61D2-FAB2C93B683D}"/>
              </a:ext>
            </a:extLst>
          </p:cNvPr>
          <p:cNvCxnSpPr>
            <a:cxnSpLocks/>
          </p:cNvCxnSpPr>
          <p:nvPr/>
        </p:nvCxnSpPr>
        <p:spPr>
          <a:xfrm>
            <a:off x="4370294" y="3829478"/>
            <a:ext cx="2377031" cy="0"/>
          </a:xfrm>
          <a:prstGeom prst="straightConnector1">
            <a:avLst/>
          </a:prstGeom>
          <a:ln w="63500">
            <a:solidFill>
              <a:schemeClr val="tx2">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9B9C9D3-19DE-8896-6FD9-0971768CDAF3}"/>
              </a:ext>
            </a:extLst>
          </p:cNvPr>
          <p:cNvCxnSpPr>
            <a:cxnSpLocks/>
          </p:cNvCxnSpPr>
          <p:nvPr/>
        </p:nvCxnSpPr>
        <p:spPr>
          <a:xfrm>
            <a:off x="4370294" y="4301067"/>
            <a:ext cx="2003679" cy="1356519"/>
          </a:xfrm>
          <a:prstGeom prst="straightConnector1">
            <a:avLst/>
          </a:prstGeom>
          <a:ln w="63500">
            <a:solidFill>
              <a:schemeClr val="tx2">
                <a:lumMod val="75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38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3B18-E1CE-0F5C-74FF-F7C96DDCF3B1}"/>
              </a:ext>
            </a:extLst>
          </p:cNvPr>
          <p:cNvSpPr>
            <a:spLocks noGrp="1"/>
          </p:cNvSpPr>
          <p:nvPr>
            <p:ph type="title"/>
          </p:nvPr>
        </p:nvSpPr>
        <p:spPr/>
        <p:txBody>
          <a:bodyPr>
            <a:normAutofit fontScale="90000"/>
          </a:bodyPr>
          <a:lstStyle/>
          <a:p>
            <a:r>
              <a:rPr lang="en-US" b="1" dirty="0"/>
              <a:t>Massive Growth in HW Vulnerabilities</a:t>
            </a:r>
          </a:p>
        </p:txBody>
      </p:sp>
      <p:sp>
        <p:nvSpPr>
          <p:cNvPr id="3" name="Content Placeholder 2">
            <a:extLst>
              <a:ext uri="{FF2B5EF4-FFF2-40B4-BE49-F238E27FC236}">
                <a16:creationId xmlns:a16="http://schemas.microsoft.com/office/drawing/2014/main" id="{D55A594E-975F-970E-240E-B79303103955}"/>
              </a:ext>
            </a:extLst>
          </p:cNvPr>
          <p:cNvSpPr>
            <a:spLocks noGrp="1"/>
          </p:cNvSpPr>
          <p:nvPr>
            <p:ph idx="1"/>
          </p:nvPr>
        </p:nvSpPr>
        <p:spPr/>
        <p:txBody>
          <a:bodyPr>
            <a:noAutofit/>
          </a:bodyPr>
          <a:lstStyle/>
          <a:p>
            <a:r>
              <a:rPr lang="en-US" sz="2400" dirty="0"/>
              <a:t>Hardware vulnerabilities emerging at an alarming rate</a:t>
            </a:r>
          </a:p>
        </p:txBody>
      </p:sp>
      <p:grpSp>
        <p:nvGrpSpPr>
          <p:cNvPr id="133" name="Group 132">
            <a:extLst>
              <a:ext uri="{FF2B5EF4-FFF2-40B4-BE49-F238E27FC236}">
                <a16:creationId xmlns:a16="http://schemas.microsoft.com/office/drawing/2014/main" id="{17952BB6-EB41-DCB7-3853-FD6BD1E67897}"/>
              </a:ext>
            </a:extLst>
          </p:cNvPr>
          <p:cNvGrpSpPr/>
          <p:nvPr/>
        </p:nvGrpSpPr>
        <p:grpSpPr>
          <a:xfrm>
            <a:off x="2392680" y="1636939"/>
            <a:ext cx="7406640" cy="4809501"/>
            <a:chOff x="2524604" y="2463303"/>
            <a:chExt cx="7406640" cy="4809501"/>
          </a:xfrm>
        </p:grpSpPr>
        <p:graphicFrame>
          <p:nvGraphicFramePr>
            <p:cNvPr id="7" name="Chart 6">
              <a:extLst>
                <a:ext uri="{FF2B5EF4-FFF2-40B4-BE49-F238E27FC236}">
                  <a16:creationId xmlns:a16="http://schemas.microsoft.com/office/drawing/2014/main" id="{C3148D96-2723-7947-1E70-1ACE2D214806}"/>
                </a:ext>
              </a:extLst>
            </p:cNvPr>
            <p:cNvGraphicFramePr/>
            <p:nvPr/>
          </p:nvGraphicFramePr>
          <p:xfrm>
            <a:off x="3075258" y="2910553"/>
            <a:ext cx="6305333" cy="4362251"/>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ABCF7E66-6211-5ED9-1F26-BF7F46A25832}"/>
                </a:ext>
              </a:extLst>
            </p:cNvPr>
            <p:cNvSpPr/>
            <p:nvPr/>
          </p:nvSpPr>
          <p:spPr>
            <a:xfrm>
              <a:off x="2524604" y="2463303"/>
              <a:ext cx="7406640" cy="46166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rPr>
                <a:t>Total documented hardware vulnerabilities (CVEs) by year</a:t>
              </a:r>
            </a:p>
          </p:txBody>
        </p:sp>
      </p:grpSp>
      <p:sp>
        <p:nvSpPr>
          <p:cNvPr id="6" name="Rectangle 5">
            <a:extLst>
              <a:ext uri="{FF2B5EF4-FFF2-40B4-BE49-F238E27FC236}">
                <a16:creationId xmlns:a16="http://schemas.microsoft.com/office/drawing/2014/main" id="{586254D1-2143-9F2C-2E54-E951C8BFA59A}"/>
              </a:ext>
            </a:extLst>
          </p:cNvPr>
          <p:cNvSpPr/>
          <p:nvPr/>
        </p:nvSpPr>
        <p:spPr>
          <a:xfrm>
            <a:off x="3089336" y="6001543"/>
            <a:ext cx="5020458"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2">
                    <a:lumMod val="75000"/>
                  </a:schemeClr>
                </a:solidFill>
                <a:effectLst/>
                <a:uLnTx/>
                <a:uFillTx/>
                <a:latin typeface="Calibri" panose="020F0502020204030204"/>
                <a:ea typeface="+mn-ea"/>
                <a:cs typeface="+mn-cs"/>
              </a:rPr>
              <a:t>Source: National Vulnerability Database</a:t>
            </a:r>
          </a:p>
        </p:txBody>
      </p:sp>
      <p:sp>
        <p:nvSpPr>
          <p:cNvPr id="12" name="Google Shape;136;g24147f1bbf1_0_31">
            <a:extLst>
              <a:ext uri="{FF2B5EF4-FFF2-40B4-BE49-F238E27FC236}">
                <a16:creationId xmlns:a16="http://schemas.microsoft.com/office/drawing/2014/main" id="{51E4E89D-84F7-2A02-51A1-3D1AAE89231F}"/>
              </a:ext>
            </a:extLst>
          </p:cNvPr>
          <p:cNvSpPr txBox="1"/>
          <p:nvPr/>
        </p:nvSpPr>
        <p:spPr>
          <a:xfrm>
            <a:off x="2227301" y="2235724"/>
            <a:ext cx="7737397" cy="1292631"/>
          </a:xfrm>
          <a:prstGeom prst="rect">
            <a:avLst/>
          </a:prstGeom>
          <a:solidFill>
            <a:srgbClr val="EA4343"/>
          </a:solidFill>
          <a:ln w="2857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dirty="0">
                <a:ln>
                  <a:solidFill>
                    <a:schemeClr val="bg1"/>
                  </a:solidFill>
                </a:ln>
                <a:solidFill>
                  <a:schemeClr val="bg1"/>
                </a:solidFill>
                <a:latin typeface="+mj-lt"/>
                <a:ea typeface="Calibri"/>
                <a:cs typeface="Calibri" panose="020F0502020204030204" pitchFamily="34" charset="0"/>
                <a:sym typeface="Calibri"/>
              </a:rPr>
              <a:t>How to detect vulnerabilities at the pre-silicon stage?</a:t>
            </a:r>
          </a:p>
        </p:txBody>
      </p:sp>
      <p:sp>
        <p:nvSpPr>
          <p:cNvPr id="4" name="Google Shape;136;g24147f1bbf1_0_31">
            <a:extLst>
              <a:ext uri="{FF2B5EF4-FFF2-40B4-BE49-F238E27FC236}">
                <a16:creationId xmlns:a16="http://schemas.microsoft.com/office/drawing/2014/main" id="{76945033-34A7-861C-3F00-836A75C3EAB0}"/>
              </a:ext>
            </a:extLst>
          </p:cNvPr>
          <p:cNvSpPr txBox="1"/>
          <p:nvPr/>
        </p:nvSpPr>
        <p:spPr>
          <a:xfrm>
            <a:off x="2227301" y="4052081"/>
            <a:ext cx="7737397" cy="738633"/>
          </a:xfrm>
          <a:prstGeom prst="rect">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dirty="0">
                <a:ln>
                  <a:solidFill>
                    <a:schemeClr val="bg1"/>
                  </a:solidFill>
                </a:ln>
                <a:solidFill>
                  <a:schemeClr val="bg1"/>
                </a:solidFill>
                <a:latin typeface="+mj-lt"/>
                <a:ea typeface="Calibri"/>
                <a:cs typeface="Calibri" panose="020F0502020204030204" pitchFamily="34" charset="0"/>
                <a:sym typeface="Calibri"/>
              </a:rPr>
              <a:t>Assertion-based Verification</a:t>
            </a:r>
          </a:p>
        </p:txBody>
      </p:sp>
    </p:spTree>
    <p:extLst>
      <p:ext uri="{BB962C8B-B14F-4D97-AF65-F5344CB8AC3E}">
        <p14:creationId xmlns:p14="http://schemas.microsoft.com/office/powerpoint/2010/main" val="410787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889A-9E23-EEE9-F9B9-34F565546C1E}"/>
              </a:ext>
            </a:extLst>
          </p:cNvPr>
          <p:cNvSpPr>
            <a:spLocks noGrp="1"/>
          </p:cNvSpPr>
          <p:nvPr>
            <p:ph type="title"/>
          </p:nvPr>
        </p:nvSpPr>
        <p:spPr/>
        <p:txBody>
          <a:bodyPr>
            <a:normAutofit fontScale="90000"/>
          </a:bodyPr>
          <a:lstStyle/>
          <a:p>
            <a:r>
              <a:rPr lang="en-US" dirty="0"/>
              <a:t>Ongoing and Future Work</a:t>
            </a:r>
          </a:p>
        </p:txBody>
      </p:sp>
      <p:sp>
        <p:nvSpPr>
          <p:cNvPr id="3" name="Content Placeholder 2">
            <a:extLst>
              <a:ext uri="{FF2B5EF4-FFF2-40B4-BE49-F238E27FC236}">
                <a16:creationId xmlns:a16="http://schemas.microsoft.com/office/drawing/2014/main" id="{9EB029FE-6B00-CE70-0F67-D6D25A9F123F}"/>
              </a:ext>
            </a:extLst>
          </p:cNvPr>
          <p:cNvSpPr>
            <a:spLocks noGrp="1"/>
          </p:cNvSpPr>
          <p:nvPr>
            <p:ph idx="1"/>
          </p:nvPr>
        </p:nvSpPr>
        <p:spPr/>
        <p:txBody>
          <a:bodyPr>
            <a:normAutofit/>
          </a:bodyPr>
          <a:lstStyle/>
          <a:p>
            <a:r>
              <a:rPr lang="en-US" sz="2400" dirty="0"/>
              <a:t>On Hardware Security Bug Code Fixes By Prompting Large Language Models</a:t>
            </a:r>
          </a:p>
          <a:p>
            <a:endParaRPr lang="en-US" sz="2400" dirty="0"/>
          </a:p>
          <a:p>
            <a:r>
              <a:rPr lang="en-US" sz="2400" dirty="0"/>
              <a:t>Fixing Hardware Security Bugs with Large Language Models</a:t>
            </a:r>
          </a:p>
          <a:p>
            <a:endParaRPr lang="en-US" sz="2400" dirty="0"/>
          </a:p>
          <a:p>
            <a:endParaRPr lang="en-US" sz="2400" dirty="0"/>
          </a:p>
          <a:p>
            <a:r>
              <a:rPr lang="en-US" sz="2400" dirty="0"/>
              <a:t>FLAG: Finding Line Anomalies (in code) with Generative AI</a:t>
            </a:r>
          </a:p>
          <a:p>
            <a:endParaRPr lang="en-US" sz="2400" dirty="0"/>
          </a:p>
          <a:p>
            <a:endParaRPr lang="en-US" sz="2400" dirty="0"/>
          </a:p>
          <a:p>
            <a:pPr marL="0" indent="0">
              <a:buNone/>
            </a:pPr>
            <a:endParaRPr lang="en-US" sz="2400" dirty="0"/>
          </a:p>
          <a:p>
            <a:r>
              <a:rPr lang="en-US" sz="2400" dirty="0"/>
              <a:t>Make Every Move Count: LLM-based High-Quality RTL Code Generation Using MCTS</a:t>
            </a:r>
          </a:p>
        </p:txBody>
      </p:sp>
      <p:pic>
        <p:nvPicPr>
          <p:cNvPr id="4" name="Graphic 3" descr="Bug outline">
            <a:extLst>
              <a:ext uri="{FF2B5EF4-FFF2-40B4-BE49-F238E27FC236}">
                <a16:creationId xmlns:a16="http://schemas.microsoft.com/office/drawing/2014/main" id="{8BE24333-8D2C-8ED7-1F3A-D6B7372EA0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1575" y="1066799"/>
            <a:ext cx="1479385" cy="1479385"/>
          </a:xfrm>
          <a:prstGeom prst="rect">
            <a:avLst/>
          </a:prstGeom>
        </p:spPr>
      </p:pic>
      <p:grpSp>
        <p:nvGrpSpPr>
          <p:cNvPr id="6" name="Group 5">
            <a:extLst>
              <a:ext uri="{FF2B5EF4-FFF2-40B4-BE49-F238E27FC236}">
                <a16:creationId xmlns:a16="http://schemas.microsoft.com/office/drawing/2014/main" id="{88E8B3B0-23B0-C096-1D78-4FC0E8280012}"/>
              </a:ext>
            </a:extLst>
          </p:cNvPr>
          <p:cNvGrpSpPr/>
          <p:nvPr/>
        </p:nvGrpSpPr>
        <p:grpSpPr>
          <a:xfrm>
            <a:off x="8305733" y="2956461"/>
            <a:ext cx="3012172" cy="1836888"/>
            <a:chOff x="1181542" y="2040845"/>
            <a:chExt cx="3012172" cy="1836888"/>
          </a:xfrm>
        </p:grpSpPr>
        <p:sp>
          <p:nvSpPr>
            <p:cNvPr id="7" name="Document 6">
              <a:extLst>
                <a:ext uri="{FF2B5EF4-FFF2-40B4-BE49-F238E27FC236}">
                  <a16:creationId xmlns:a16="http://schemas.microsoft.com/office/drawing/2014/main" id="{C9889E0F-1CD7-31C7-21E4-CCE6DE9A54E4}"/>
                </a:ext>
              </a:extLst>
            </p:cNvPr>
            <p:cNvSpPr/>
            <p:nvPr/>
          </p:nvSpPr>
          <p:spPr>
            <a:xfrm>
              <a:off x="1181542" y="2040845"/>
              <a:ext cx="3012171" cy="1836888"/>
            </a:xfrm>
            <a:prstGeom prst="flowChartDocumen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75000"/>
                  </a:schemeClr>
                </a:solidFill>
              </a:endParaRPr>
            </a:p>
          </p:txBody>
        </p:sp>
        <p:sp>
          <p:nvSpPr>
            <p:cNvPr id="8" name="TextBox 7">
              <a:extLst>
                <a:ext uri="{FF2B5EF4-FFF2-40B4-BE49-F238E27FC236}">
                  <a16:creationId xmlns:a16="http://schemas.microsoft.com/office/drawing/2014/main" id="{B996384E-2BAF-53ED-2B14-B441DE0371BA}"/>
                </a:ext>
              </a:extLst>
            </p:cNvPr>
            <p:cNvSpPr txBox="1"/>
            <p:nvPr/>
          </p:nvSpPr>
          <p:spPr>
            <a:xfrm>
              <a:off x="1181543" y="2152386"/>
              <a:ext cx="3012171" cy="830997"/>
            </a:xfrm>
            <a:prstGeom prst="rect">
              <a:avLst/>
            </a:prstGeom>
            <a:noFill/>
          </p:spPr>
          <p:txBody>
            <a:bodyPr wrap="none" rtlCol="0">
              <a:spAutoFit/>
            </a:bodyPr>
            <a:lstStyle/>
            <a:p>
              <a:pPr algn="ctr"/>
              <a:r>
                <a:rPr lang="en-US" sz="2400" dirty="0">
                  <a:solidFill>
                    <a:schemeClr val="tx2">
                      <a:lumMod val="75000"/>
                    </a:schemeClr>
                  </a:solidFill>
                  <a:latin typeface="+mj-lt"/>
                </a:rPr>
                <a:t>always @(</a:t>
              </a:r>
              <a:r>
                <a:rPr lang="en-US" sz="2400" dirty="0" err="1">
                  <a:solidFill>
                    <a:schemeClr val="tx2">
                      <a:lumMod val="75000"/>
                    </a:schemeClr>
                  </a:solidFill>
                  <a:latin typeface="+mj-lt"/>
                </a:rPr>
                <a:t>posedge</a:t>
              </a:r>
              <a:r>
                <a:rPr lang="en-US" sz="2400" dirty="0">
                  <a:solidFill>
                    <a:schemeClr val="tx2">
                      <a:lumMod val="75000"/>
                    </a:schemeClr>
                  </a:solidFill>
                  <a:latin typeface="+mj-lt"/>
                </a:rPr>
                <a:t> </a:t>
              </a:r>
              <a:r>
                <a:rPr lang="en-US" sz="2400" dirty="0" err="1">
                  <a:solidFill>
                    <a:schemeClr val="tx2">
                      <a:lumMod val="75000"/>
                    </a:schemeClr>
                  </a:solidFill>
                  <a:latin typeface="+mj-lt"/>
                </a:rPr>
                <a:t>clk</a:t>
              </a:r>
              <a:r>
                <a:rPr lang="en-US" sz="2400" dirty="0">
                  <a:solidFill>
                    <a:schemeClr val="tx2">
                      <a:lumMod val="75000"/>
                    </a:schemeClr>
                  </a:solidFill>
                  <a:latin typeface="+mj-lt"/>
                </a:rPr>
                <a:t>)</a:t>
              </a:r>
            </a:p>
            <a:p>
              <a:r>
                <a:rPr lang="en-US" sz="2400" dirty="0">
                  <a:solidFill>
                    <a:schemeClr val="tx2">
                      <a:lumMod val="75000"/>
                    </a:schemeClr>
                  </a:solidFill>
                  <a:latin typeface="+mj-lt"/>
                </a:rPr>
                <a:t>. . .</a:t>
              </a:r>
            </a:p>
          </p:txBody>
        </p:sp>
      </p:grpSp>
      <p:pic>
        <p:nvPicPr>
          <p:cNvPr id="10" name="Picture 9" descr="A black background with a black square&#10;&#10;Description automatically generated with medium confidence">
            <a:extLst>
              <a:ext uri="{FF2B5EF4-FFF2-40B4-BE49-F238E27FC236}">
                <a16:creationId xmlns:a16="http://schemas.microsoft.com/office/drawing/2014/main" id="{A6573A49-A651-2348-E186-E074AF6F4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791" y="5568662"/>
            <a:ext cx="1262476" cy="1262476"/>
          </a:xfrm>
          <a:prstGeom prst="rect">
            <a:avLst/>
          </a:prstGeom>
        </p:spPr>
      </p:pic>
    </p:spTree>
    <p:extLst>
      <p:ext uri="{BB962C8B-B14F-4D97-AF65-F5344CB8AC3E}">
        <p14:creationId xmlns:p14="http://schemas.microsoft.com/office/powerpoint/2010/main" val="397168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E84A-DD17-209C-2BF4-F78EDFBC96DC}"/>
              </a:ext>
            </a:extLst>
          </p:cNvPr>
          <p:cNvSpPr>
            <a:spLocks noGrp="1"/>
          </p:cNvSpPr>
          <p:nvPr>
            <p:ph type="title"/>
          </p:nvPr>
        </p:nvSpPr>
        <p:spPr/>
        <p:txBody>
          <a:bodyPr>
            <a:normAutofit fontScale="90000"/>
          </a:bodyPr>
          <a:lstStyle/>
          <a:p>
            <a:r>
              <a:rPr lang="en-US" dirty="0"/>
              <a:t>Resources</a:t>
            </a:r>
          </a:p>
        </p:txBody>
      </p:sp>
      <p:sp>
        <p:nvSpPr>
          <p:cNvPr id="3" name="Content Placeholder 2">
            <a:extLst>
              <a:ext uri="{FF2B5EF4-FFF2-40B4-BE49-F238E27FC236}">
                <a16:creationId xmlns:a16="http://schemas.microsoft.com/office/drawing/2014/main" id="{252A3290-E21F-172D-CF8F-F2B5F18CC1DB}"/>
              </a:ext>
            </a:extLst>
          </p:cNvPr>
          <p:cNvSpPr>
            <a:spLocks noGrp="1"/>
          </p:cNvSpPr>
          <p:nvPr>
            <p:ph idx="1"/>
          </p:nvPr>
        </p:nvSpPr>
        <p:spPr/>
        <p:txBody>
          <a:bodyPr>
            <a:normAutofit fontScale="92500" lnSpcReduction="10000"/>
          </a:bodyPr>
          <a:lstStyle/>
          <a:p>
            <a:r>
              <a:rPr lang="en-US" dirty="0"/>
              <a:t>Tutorial GitHub link: </a:t>
            </a:r>
            <a:r>
              <a:rPr lang="en-US" dirty="0">
                <a:hlinkClick r:id="rId2"/>
              </a:rPr>
              <a:t>https://github.com/JBlocklove/LLMs-for-EDA-Tutorial/tree/main</a:t>
            </a:r>
            <a:r>
              <a:rPr lang="en-US" dirty="0"/>
              <a:t> </a:t>
            </a:r>
          </a:p>
          <a:p>
            <a:endParaRPr lang="en-US" dirty="0"/>
          </a:p>
          <a:p>
            <a:r>
              <a:rPr lang="en-US" dirty="0"/>
              <a:t>Generating HDL with Feedback Loops</a:t>
            </a:r>
          </a:p>
          <a:p>
            <a:pPr lvl="1"/>
            <a:r>
              <a:rPr lang="en-US" dirty="0" err="1"/>
              <a:t>Colab</a:t>
            </a:r>
            <a:r>
              <a:rPr lang="en-US" dirty="0"/>
              <a:t>: </a:t>
            </a:r>
            <a:r>
              <a:rPr lang="en-US" dirty="0">
                <a:hlinkClick r:id="rId3"/>
              </a:rPr>
              <a:t>https://colab.research.google.com/drive/1Va3Jp5zwr4RW-zrCHIHQvJ8pmhN-EFpD?usp=sharing</a:t>
            </a:r>
            <a:r>
              <a:rPr lang="en-US" dirty="0"/>
              <a:t> </a:t>
            </a:r>
          </a:p>
          <a:p>
            <a:pPr lvl="1"/>
            <a:r>
              <a:rPr lang="en-US" dirty="0"/>
              <a:t>Slides: </a:t>
            </a:r>
            <a:r>
              <a:rPr lang="en-US" dirty="0">
                <a:hlinkClick r:id="rId4"/>
              </a:rPr>
              <a:t>https://docs.google.com/presentation/d/11LRoS_cXT9edCsGC3phwMg8PaxwQasIfkjv0TKSbjOY/edit?usp=sharing</a:t>
            </a:r>
            <a:endParaRPr lang="en-US" dirty="0"/>
          </a:p>
          <a:p>
            <a:r>
              <a:rPr lang="en-US" dirty="0" err="1"/>
              <a:t>VeriGen</a:t>
            </a:r>
            <a:endParaRPr lang="en-US" dirty="0"/>
          </a:p>
          <a:p>
            <a:pPr lvl="1"/>
            <a:r>
              <a:rPr lang="en-US" dirty="0" err="1"/>
              <a:t>Colab</a:t>
            </a:r>
            <a:r>
              <a:rPr lang="en-US" dirty="0"/>
              <a:t>: </a:t>
            </a:r>
            <a:r>
              <a:rPr lang="en-US" dirty="0">
                <a:hlinkClick r:id="rId5"/>
              </a:rPr>
              <a:t>https://colab.research.google.com/drive/1ej8KTGtwqz3k4ZKDTeprmhELZinbEIdQ?usp=sharing</a:t>
            </a:r>
            <a:endParaRPr lang="en-US" dirty="0"/>
          </a:p>
          <a:p>
            <a:pPr lvl="1"/>
            <a:r>
              <a:rPr lang="en-US" dirty="0"/>
              <a:t>Slides: </a:t>
            </a:r>
            <a:r>
              <a:rPr lang="en-US" dirty="0">
                <a:hlinkClick r:id="rId6"/>
              </a:rPr>
              <a:t>https://docs.google.com/presentation/d/1YkYKaaPcDMpd8W5t-eU0Ay_4NxClxU_J5_VSo-iDZ10/edit?usp=sharing</a:t>
            </a:r>
            <a:endParaRPr lang="en-US" dirty="0"/>
          </a:p>
          <a:p>
            <a:r>
              <a:rPr lang="en-US" dirty="0"/>
              <a:t>LLM for Bug Detection</a:t>
            </a:r>
          </a:p>
          <a:p>
            <a:pPr lvl="1"/>
            <a:r>
              <a:rPr lang="en-US" dirty="0" err="1"/>
              <a:t>Colab</a:t>
            </a:r>
            <a:r>
              <a:rPr lang="en-US" dirty="0"/>
              <a:t>: </a:t>
            </a:r>
            <a:r>
              <a:rPr lang="en-US" dirty="0">
                <a:hlinkClick r:id="rId7"/>
              </a:rPr>
              <a:t>https://colab.research.google.com/drive/1NJKfDE5GxWru92vUK4k-kVncMK3Znufx?usp=sharing</a:t>
            </a:r>
            <a:endParaRPr lang="en-US" dirty="0"/>
          </a:p>
          <a:p>
            <a:pPr lvl="1"/>
            <a:r>
              <a:rPr lang="en-US" dirty="0"/>
              <a:t>Slides: </a:t>
            </a:r>
            <a:r>
              <a:rPr lang="en-US" dirty="0">
                <a:hlinkClick r:id="rId8"/>
              </a:rPr>
              <a:t>https://tamucs-my.sharepoint.com/:p:/g/personal/gohil_vasudev_tamu_edu/EZLbyLfKxoZGk7YHE5QNPrUB_TlHbohVJ_FvL_GI__oLmw?e=Rpv4Wz</a:t>
            </a:r>
            <a:endParaRPr lang="en-US" dirty="0"/>
          </a:p>
        </p:txBody>
      </p:sp>
    </p:spTree>
    <p:extLst>
      <p:ext uri="{BB962C8B-B14F-4D97-AF65-F5344CB8AC3E}">
        <p14:creationId xmlns:p14="http://schemas.microsoft.com/office/powerpoint/2010/main" val="1428877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3B18-E1CE-0F5C-74FF-F7C96DDCF3B1}"/>
              </a:ext>
            </a:extLst>
          </p:cNvPr>
          <p:cNvSpPr>
            <a:spLocks noGrp="1"/>
          </p:cNvSpPr>
          <p:nvPr>
            <p:ph type="title"/>
          </p:nvPr>
        </p:nvSpPr>
        <p:spPr/>
        <p:txBody>
          <a:bodyPr>
            <a:normAutofit fontScale="90000"/>
          </a:bodyPr>
          <a:lstStyle/>
          <a:p>
            <a:r>
              <a:rPr lang="en-US"/>
              <a:t>Hardware Design</a:t>
            </a:r>
          </a:p>
        </p:txBody>
      </p:sp>
      <p:sp>
        <p:nvSpPr>
          <p:cNvPr id="3" name="Content Placeholder 2">
            <a:extLst>
              <a:ext uri="{FF2B5EF4-FFF2-40B4-BE49-F238E27FC236}">
                <a16:creationId xmlns:a16="http://schemas.microsoft.com/office/drawing/2014/main" id="{D55A594E-975F-970E-240E-B79303103955}"/>
              </a:ext>
            </a:extLst>
          </p:cNvPr>
          <p:cNvSpPr>
            <a:spLocks noGrp="1"/>
          </p:cNvSpPr>
          <p:nvPr>
            <p:ph idx="1"/>
          </p:nvPr>
        </p:nvSpPr>
        <p:spPr/>
        <p:txBody>
          <a:bodyPr>
            <a:noAutofit/>
          </a:bodyPr>
          <a:lstStyle/>
          <a:p>
            <a:r>
              <a:rPr lang="en-US" sz="2400"/>
              <a:t>Hardware (root-of-trust)</a:t>
            </a:r>
          </a:p>
          <a:p>
            <a:r>
              <a:rPr lang="en-US" sz="2400"/>
              <a:t>Register-Transfer-Level (RTL)</a:t>
            </a:r>
          </a:p>
          <a:p>
            <a:r>
              <a:rPr lang="en-US" sz="2400"/>
              <a:t>Hardware description languages (HDLs)</a:t>
            </a:r>
          </a:p>
          <a:p>
            <a:pPr lvl="1"/>
            <a:r>
              <a:rPr lang="en-US" sz="2400"/>
              <a:t>Verilog, </a:t>
            </a:r>
            <a:r>
              <a:rPr lang="en-US" sz="2400" err="1"/>
              <a:t>SystemVerilog</a:t>
            </a:r>
            <a:r>
              <a:rPr lang="en-US" sz="2400"/>
              <a:t>, VHDL</a:t>
            </a:r>
          </a:p>
          <a:p>
            <a:pPr marL="609569" lvl="1" indent="0">
              <a:buNone/>
            </a:pPr>
            <a:endParaRPr lang="en-US" sz="2400"/>
          </a:p>
          <a:p>
            <a:r>
              <a:rPr lang="en-US" sz="2400"/>
              <a:t>Thousands of RTL code lines </a:t>
            </a:r>
          </a:p>
          <a:p>
            <a:r>
              <a:rPr lang="en-US" sz="2400"/>
              <a:t>Synthesized into registers, wires </a:t>
            </a:r>
            <a:br>
              <a:rPr lang="en-US" sz="2400"/>
            </a:br>
            <a:r>
              <a:rPr lang="en-US" sz="2400"/>
              <a:t>and hardware logic </a:t>
            </a:r>
          </a:p>
          <a:p>
            <a:endParaRPr lang="en-US" sz="2400"/>
          </a:p>
          <a:p>
            <a:endParaRPr lang="en-US" sz="2400"/>
          </a:p>
          <a:p>
            <a:endParaRPr lang="en-US" sz="2400"/>
          </a:p>
          <a:p>
            <a:endParaRPr lang="en-US" sz="2400"/>
          </a:p>
          <a:p>
            <a:endParaRPr lang="en-US" sz="2400"/>
          </a:p>
        </p:txBody>
      </p:sp>
      <p:pic>
        <p:nvPicPr>
          <p:cNvPr id="4" name="Picture 3" descr="Related image">
            <a:extLst>
              <a:ext uri="{FF2B5EF4-FFF2-40B4-BE49-F238E27FC236}">
                <a16:creationId xmlns:a16="http://schemas.microsoft.com/office/drawing/2014/main" id="{BE478ED5-9E70-3A96-F680-87DEDEF40E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79" b="27680"/>
          <a:stretch/>
        </p:blipFill>
        <p:spPr bwMode="auto">
          <a:xfrm>
            <a:off x="6624003" y="505594"/>
            <a:ext cx="4588011" cy="565588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9D843E31-27F8-EDB6-A4A5-398B3AE7E5BB}"/>
              </a:ext>
            </a:extLst>
          </p:cNvPr>
          <p:cNvGrpSpPr/>
          <p:nvPr/>
        </p:nvGrpSpPr>
        <p:grpSpPr>
          <a:xfrm>
            <a:off x="6293746" y="1937608"/>
            <a:ext cx="5368047" cy="2982783"/>
            <a:chOff x="4716630" y="4020506"/>
            <a:chExt cx="4286250" cy="2143125"/>
          </a:xfrm>
        </p:grpSpPr>
        <p:pic>
          <p:nvPicPr>
            <p:cNvPr id="9" name="Picture 2" descr="Image result for banner danger">
              <a:extLst>
                <a:ext uri="{FF2B5EF4-FFF2-40B4-BE49-F238E27FC236}">
                  <a16:creationId xmlns:a16="http://schemas.microsoft.com/office/drawing/2014/main" id="{1BD5BA04-4745-8416-208A-C1C609E38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80699">
              <a:off x="4716630" y="4020506"/>
              <a:ext cx="4286250"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a:extLst>
                <a:ext uri="{FF2B5EF4-FFF2-40B4-BE49-F238E27FC236}">
                  <a16:creationId xmlns:a16="http://schemas.microsoft.com/office/drawing/2014/main" id="{80A78308-9BC3-14E6-A6EC-990A10A8290F}"/>
                </a:ext>
              </a:extLst>
            </p:cNvPr>
            <p:cNvSpPr/>
            <p:nvPr/>
          </p:nvSpPr>
          <p:spPr>
            <a:xfrm rot="20480699">
              <a:off x="5171496" y="4505031"/>
              <a:ext cx="3281083" cy="1172584"/>
            </a:xfrm>
            <a:prstGeom prst="roundRect">
              <a:avLst/>
            </a:prstGeom>
            <a:solidFill>
              <a:sysClr val="windowText" lastClr="000000"/>
            </a:solidFill>
            <a:ln w="12700" cap="flat" cmpd="sng" algn="ctr">
              <a:noFill/>
              <a:prstDash val="solid"/>
              <a:miter lim="800000"/>
            </a:ln>
            <a:effectLst/>
          </p:spPr>
          <p:txBody>
            <a:bodyPr rtlCol="0" anchor="ctr"/>
            <a:lstStyle/>
            <a:p>
              <a:pPr algn="ctr">
                <a:defRPr/>
              </a:pPr>
              <a:r>
                <a:rPr lang="en-US" sz="3600" kern="0">
                  <a:solidFill>
                    <a:srgbClr val="FFD405"/>
                  </a:solidFill>
                  <a:latin typeface="Leelawadee UI Semilight" panose="020B0402040204020203" pitchFamily="34" charset="-34"/>
                  <a:ea typeface="Segoe UI Black" panose="020B0A02040204020203" pitchFamily="34" charset="0"/>
                  <a:cs typeface="Leelawadee UI Semilight" panose="020B0402040204020203" pitchFamily="34" charset="-34"/>
                </a:rPr>
                <a:t>Is this RTL secure?</a:t>
              </a:r>
            </a:p>
          </p:txBody>
        </p:sp>
      </p:grpSp>
    </p:spTree>
    <p:extLst>
      <p:ext uri="{BB962C8B-B14F-4D97-AF65-F5344CB8AC3E}">
        <p14:creationId xmlns:p14="http://schemas.microsoft.com/office/powerpoint/2010/main" val="2291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289D-DD0E-F058-3014-9936581213C9}"/>
              </a:ext>
            </a:extLst>
          </p:cNvPr>
          <p:cNvSpPr>
            <a:spLocks noGrp="1"/>
          </p:cNvSpPr>
          <p:nvPr>
            <p:ph type="title"/>
          </p:nvPr>
        </p:nvSpPr>
        <p:spPr/>
        <p:txBody>
          <a:bodyPr>
            <a:normAutofit fontScale="90000"/>
          </a:bodyPr>
          <a:lstStyle/>
          <a:p>
            <a:r>
              <a:rPr lang="en-US"/>
              <a:t>LLM Training Process</a:t>
            </a:r>
          </a:p>
        </p:txBody>
      </p:sp>
      <p:pic>
        <p:nvPicPr>
          <p:cNvPr id="4" name="Picture 3" descr="A close up of a logo&#10;&#10;Description automatically generated">
            <a:extLst>
              <a:ext uri="{FF2B5EF4-FFF2-40B4-BE49-F238E27FC236}">
                <a16:creationId xmlns:a16="http://schemas.microsoft.com/office/drawing/2014/main" id="{B81F3C6E-CF69-F412-3D00-FAF9CF576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14" y="2843381"/>
            <a:ext cx="2022517" cy="560228"/>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6BDA97A4-061D-FACA-673D-73F69E350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506" y="1271939"/>
            <a:ext cx="1339935" cy="1339935"/>
          </a:xfrm>
          <a:prstGeom prst="rect">
            <a:avLst/>
          </a:prstGeom>
        </p:spPr>
      </p:pic>
      <p:pic>
        <p:nvPicPr>
          <p:cNvPr id="14" name="Picture 13">
            <a:extLst>
              <a:ext uri="{FF2B5EF4-FFF2-40B4-BE49-F238E27FC236}">
                <a16:creationId xmlns:a16="http://schemas.microsoft.com/office/drawing/2014/main" id="{906CB9E1-2CA5-84A7-B1FC-B59FB640A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05" y="3454392"/>
            <a:ext cx="1561334" cy="1792931"/>
          </a:xfrm>
          <a:prstGeom prst="rect">
            <a:avLst/>
          </a:prstGeom>
        </p:spPr>
      </p:pic>
      <p:sp>
        <p:nvSpPr>
          <p:cNvPr id="15" name="TextBox 14">
            <a:extLst>
              <a:ext uri="{FF2B5EF4-FFF2-40B4-BE49-F238E27FC236}">
                <a16:creationId xmlns:a16="http://schemas.microsoft.com/office/drawing/2014/main" id="{121A94C6-AFCD-3745-B397-52CFEF79E2CE}"/>
              </a:ext>
            </a:extLst>
          </p:cNvPr>
          <p:cNvSpPr txBox="1"/>
          <p:nvPr/>
        </p:nvSpPr>
        <p:spPr>
          <a:xfrm>
            <a:off x="280623" y="5407339"/>
            <a:ext cx="4393703" cy="461665"/>
          </a:xfrm>
          <a:prstGeom prst="rect">
            <a:avLst/>
          </a:prstGeom>
          <a:noFill/>
        </p:spPr>
        <p:txBody>
          <a:bodyPr wrap="none" rtlCol="0">
            <a:spAutoFit/>
          </a:bodyPr>
          <a:lstStyle/>
          <a:p>
            <a:pPr algn="ctr"/>
            <a:r>
              <a:rPr lang="en-US" sz="2400">
                <a:solidFill>
                  <a:schemeClr val="tx2">
                    <a:lumMod val="75000"/>
                  </a:schemeClr>
                </a:solidFill>
                <a:latin typeface="+mj-lt"/>
              </a:rPr>
              <a:t>Synthetic Data (e.g., </a:t>
            </a:r>
            <a:r>
              <a:rPr lang="en-US" sz="2400" err="1">
                <a:solidFill>
                  <a:schemeClr val="tx2">
                    <a:lumMod val="75000"/>
                  </a:schemeClr>
                </a:solidFill>
                <a:latin typeface="+mj-lt"/>
              </a:rPr>
              <a:t>Cosmopedia</a:t>
            </a:r>
            <a:r>
              <a:rPr lang="en-US" sz="2400">
                <a:solidFill>
                  <a:schemeClr val="tx2">
                    <a:lumMod val="75000"/>
                  </a:schemeClr>
                </a:solidFill>
                <a:latin typeface="+mj-lt"/>
              </a:rPr>
              <a:t>)</a:t>
            </a:r>
          </a:p>
        </p:txBody>
      </p:sp>
      <p:pic>
        <p:nvPicPr>
          <p:cNvPr id="17" name="Picture 16" descr="A group of colorful circles and arrows&#10;&#10;Description automatically generated">
            <a:extLst>
              <a:ext uri="{FF2B5EF4-FFF2-40B4-BE49-F238E27FC236}">
                <a16:creationId xmlns:a16="http://schemas.microsoft.com/office/drawing/2014/main" id="{AE513794-779A-9814-7BFA-0A7246D07D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8339" y="3198167"/>
            <a:ext cx="1707424" cy="1707424"/>
          </a:xfrm>
          <a:prstGeom prst="rect">
            <a:avLst/>
          </a:prstGeom>
        </p:spPr>
      </p:pic>
      <p:cxnSp>
        <p:nvCxnSpPr>
          <p:cNvPr id="19" name="Straight Arrow Connector 18">
            <a:extLst>
              <a:ext uri="{FF2B5EF4-FFF2-40B4-BE49-F238E27FC236}">
                <a16:creationId xmlns:a16="http://schemas.microsoft.com/office/drawing/2014/main" id="{03C40073-D268-E526-7C22-6178AB5A81B0}"/>
              </a:ext>
            </a:extLst>
          </p:cNvPr>
          <p:cNvCxnSpPr>
            <a:cxnSpLocks/>
            <a:stCxn id="12" idx="3"/>
          </p:cNvCxnSpPr>
          <p:nvPr/>
        </p:nvCxnSpPr>
        <p:spPr>
          <a:xfrm>
            <a:off x="3147441" y="1941907"/>
            <a:ext cx="4592382" cy="1817293"/>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9125E9-1E2D-022A-CA7B-7D4B4C55377F}"/>
              </a:ext>
            </a:extLst>
          </p:cNvPr>
          <p:cNvCxnSpPr>
            <a:cxnSpLocks/>
            <a:stCxn id="4" idx="3"/>
          </p:cNvCxnSpPr>
          <p:nvPr/>
        </p:nvCxnSpPr>
        <p:spPr>
          <a:xfrm>
            <a:off x="3488731" y="3123495"/>
            <a:ext cx="4251092" cy="805038"/>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59A78-C46A-C800-1021-95393E70CBB1}"/>
              </a:ext>
            </a:extLst>
          </p:cNvPr>
          <p:cNvCxnSpPr>
            <a:cxnSpLocks/>
            <a:stCxn id="14" idx="3"/>
          </p:cNvCxnSpPr>
          <p:nvPr/>
        </p:nvCxnSpPr>
        <p:spPr>
          <a:xfrm flipV="1">
            <a:off x="3258139" y="4182533"/>
            <a:ext cx="4481684" cy="168325"/>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9C0B7EE-401F-3BB6-39ED-D41A11C98BBB}"/>
              </a:ext>
            </a:extLst>
          </p:cNvPr>
          <p:cNvCxnSpPr>
            <a:cxnSpLocks/>
            <a:stCxn id="15" idx="3"/>
          </p:cNvCxnSpPr>
          <p:nvPr/>
        </p:nvCxnSpPr>
        <p:spPr>
          <a:xfrm flipV="1">
            <a:off x="4674326" y="4350858"/>
            <a:ext cx="3065497" cy="1287314"/>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73CF7B-2301-5BAD-26F1-9B1EB8912E7A}"/>
              </a:ext>
            </a:extLst>
          </p:cNvPr>
          <p:cNvSpPr txBox="1"/>
          <p:nvPr/>
        </p:nvSpPr>
        <p:spPr>
          <a:xfrm>
            <a:off x="8076451" y="5142992"/>
            <a:ext cx="2215095" cy="461665"/>
          </a:xfrm>
          <a:prstGeom prst="rect">
            <a:avLst/>
          </a:prstGeom>
          <a:noFill/>
        </p:spPr>
        <p:txBody>
          <a:bodyPr wrap="none" rtlCol="0">
            <a:spAutoFit/>
          </a:bodyPr>
          <a:lstStyle/>
          <a:p>
            <a:pPr algn="ctr"/>
            <a:r>
              <a:rPr lang="en-US" sz="2400">
                <a:solidFill>
                  <a:schemeClr val="tx2">
                    <a:lumMod val="75000"/>
                  </a:schemeClr>
                </a:solidFill>
                <a:latin typeface="+mj-lt"/>
              </a:rPr>
              <a:t>Pre-Trained LLM</a:t>
            </a:r>
          </a:p>
        </p:txBody>
      </p:sp>
      <p:sp>
        <p:nvSpPr>
          <p:cNvPr id="42" name="TextBox 41">
            <a:extLst>
              <a:ext uri="{FF2B5EF4-FFF2-40B4-BE49-F238E27FC236}">
                <a16:creationId xmlns:a16="http://schemas.microsoft.com/office/drawing/2014/main" id="{D9BC126F-3413-1D22-FDEB-9D68DFD2DF50}"/>
              </a:ext>
            </a:extLst>
          </p:cNvPr>
          <p:cNvSpPr txBox="1"/>
          <p:nvPr/>
        </p:nvSpPr>
        <p:spPr>
          <a:xfrm>
            <a:off x="5746854" y="5268444"/>
            <a:ext cx="1173976" cy="461665"/>
          </a:xfrm>
          <a:prstGeom prst="rect">
            <a:avLst/>
          </a:prstGeom>
          <a:noFill/>
        </p:spPr>
        <p:txBody>
          <a:bodyPr wrap="none" rtlCol="0">
            <a:spAutoFit/>
          </a:bodyPr>
          <a:lstStyle/>
          <a:p>
            <a:pPr algn="ctr"/>
            <a:r>
              <a:rPr lang="en-US" sz="2400">
                <a:solidFill>
                  <a:schemeClr val="tx2">
                    <a:lumMod val="75000"/>
                  </a:schemeClr>
                </a:solidFill>
                <a:latin typeface="+mj-lt"/>
              </a:rPr>
              <a:t>Training</a:t>
            </a:r>
          </a:p>
        </p:txBody>
      </p:sp>
      <p:grpSp>
        <p:nvGrpSpPr>
          <p:cNvPr id="52" name="Group 51">
            <a:extLst>
              <a:ext uri="{FF2B5EF4-FFF2-40B4-BE49-F238E27FC236}">
                <a16:creationId xmlns:a16="http://schemas.microsoft.com/office/drawing/2014/main" id="{165C2E6E-C984-3C1E-B3BC-39D44F4D6C4D}"/>
              </a:ext>
            </a:extLst>
          </p:cNvPr>
          <p:cNvGrpSpPr/>
          <p:nvPr/>
        </p:nvGrpSpPr>
        <p:grpSpPr>
          <a:xfrm>
            <a:off x="5703047" y="975142"/>
            <a:ext cx="3058342" cy="461665"/>
            <a:chOff x="6323533" y="991053"/>
            <a:chExt cx="3058342" cy="461665"/>
          </a:xfrm>
        </p:grpSpPr>
        <p:sp>
          <p:nvSpPr>
            <p:cNvPr id="44" name="TextBox 43">
              <a:extLst>
                <a:ext uri="{FF2B5EF4-FFF2-40B4-BE49-F238E27FC236}">
                  <a16:creationId xmlns:a16="http://schemas.microsoft.com/office/drawing/2014/main" id="{3B1103C7-5469-C254-56EC-6CF1AD463E17}"/>
                </a:ext>
              </a:extLst>
            </p:cNvPr>
            <p:cNvSpPr txBox="1"/>
            <p:nvPr/>
          </p:nvSpPr>
          <p:spPr>
            <a:xfrm>
              <a:off x="6323533" y="991053"/>
              <a:ext cx="651140"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The</a:t>
              </a:r>
            </a:p>
          </p:txBody>
        </p:sp>
        <p:sp>
          <p:nvSpPr>
            <p:cNvPr id="45" name="TextBox 44">
              <a:extLst>
                <a:ext uri="{FF2B5EF4-FFF2-40B4-BE49-F238E27FC236}">
                  <a16:creationId xmlns:a16="http://schemas.microsoft.com/office/drawing/2014/main" id="{2B70AA0E-5515-39D5-8E05-BAB3ADEFDD84}"/>
                </a:ext>
              </a:extLst>
            </p:cNvPr>
            <p:cNvSpPr txBox="1"/>
            <p:nvPr/>
          </p:nvSpPr>
          <p:spPr>
            <a:xfrm>
              <a:off x="6974673" y="991053"/>
              <a:ext cx="628698"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sun</a:t>
              </a:r>
            </a:p>
          </p:txBody>
        </p:sp>
        <p:sp>
          <p:nvSpPr>
            <p:cNvPr id="46" name="TextBox 45">
              <a:extLst>
                <a:ext uri="{FF2B5EF4-FFF2-40B4-BE49-F238E27FC236}">
                  <a16:creationId xmlns:a16="http://schemas.microsoft.com/office/drawing/2014/main" id="{7712533D-F240-DAB6-7E4A-87944B9378F3}"/>
                </a:ext>
              </a:extLst>
            </p:cNvPr>
            <p:cNvSpPr txBox="1"/>
            <p:nvPr/>
          </p:nvSpPr>
          <p:spPr>
            <a:xfrm>
              <a:off x="7603371" y="991053"/>
              <a:ext cx="756938"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rises</a:t>
              </a:r>
            </a:p>
          </p:txBody>
        </p:sp>
        <p:sp>
          <p:nvSpPr>
            <p:cNvPr id="47" name="TextBox 46">
              <a:extLst>
                <a:ext uri="{FF2B5EF4-FFF2-40B4-BE49-F238E27FC236}">
                  <a16:creationId xmlns:a16="http://schemas.microsoft.com/office/drawing/2014/main" id="{4AFABB60-ABD7-82DE-4667-A640E2751B3A}"/>
                </a:ext>
              </a:extLst>
            </p:cNvPr>
            <p:cNvSpPr txBox="1"/>
            <p:nvPr/>
          </p:nvSpPr>
          <p:spPr>
            <a:xfrm>
              <a:off x="8361723" y="991053"/>
              <a:ext cx="417102"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in</a:t>
              </a:r>
            </a:p>
          </p:txBody>
        </p:sp>
        <p:sp>
          <p:nvSpPr>
            <p:cNvPr id="48" name="TextBox 47">
              <a:extLst>
                <a:ext uri="{FF2B5EF4-FFF2-40B4-BE49-F238E27FC236}">
                  <a16:creationId xmlns:a16="http://schemas.microsoft.com/office/drawing/2014/main" id="{6BBC94BE-B37C-2122-63E7-7D459755F0AB}"/>
                </a:ext>
              </a:extLst>
            </p:cNvPr>
            <p:cNvSpPr txBox="1"/>
            <p:nvPr/>
          </p:nvSpPr>
          <p:spPr>
            <a:xfrm>
              <a:off x="8778825" y="991053"/>
              <a:ext cx="603050"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the</a:t>
              </a:r>
            </a:p>
          </p:txBody>
        </p:sp>
      </p:grpSp>
      <p:sp>
        <p:nvSpPr>
          <p:cNvPr id="49" name="TextBox 48">
            <a:extLst>
              <a:ext uri="{FF2B5EF4-FFF2-40B4-BE49-F238E27FC236}">
                <a16:creationId xmlns:a16="http://schemas.microsoft.com/office/drawing/2014/main" id="{100E03E2-100E-7CE9-3370-5DEE49CFE63F}"/>
              </a:ext>
            </a:extLst>
          </p:cNvPr>
          <p:cNvSpPr txBox="1"/>
          <p:nvPr/>
        </p:nvSpPr>
        <p:spPr>
          <a:xfrm>
            <a:off x="10447736" y="970570"/>
            <a:ext cx="705386" cy="461665"/>
          </a:xfrm>
          <a:prstGeom prst="rect">
            <a:avLst/>
          </a:prstGeom>
          <a:solidFill>
            <a:schemeClr val="accent3">
              <a:lumMod val="40000"/>
              <a:lumOff val="60000"/>
            </a:schemeClr>
          </a:solidFill>
          <a:ln>
            <a:solidFill>
              <a:schemeClr val="tx1"/>
            </a:solidFill>
          </a:ln>
        </p:spPr>
        <p:txBody>
          <a:bodyPr wrap="none" rtlCol="0">
            <a:spAutoFit/>
          </a:bodyPr>
          <a:lstStyle/>
          <a:p>
            <a:pPr algn="ctr"/>
            <a:r>
              <a:rPr lang="en-US" sz="2400">
                <a:solidFill>
                  <a:schemeClr val="tx2">
                    <a:lumMod val="75000"/>
                  </a:schemeClr>
                </a:solidFill>
                <a:latin typeface="+mj-lt"/>
              </a:rPr>
              <a:t>east</a:t>
            </a:r>
          </a:p>
        </p:txBody>
      </p:sp>
      <p:sp>
        <p:nvSpPr>
          <p:cNvPr id="50" name="TextBox 49">
            <a:extLst>
              <a:ext uri="{FF2B5EF4-FFF2-40B4-BE49-F238E27FC236}">
                <a16:creationId xmlns:a16="http://schemas.microsoft.com/office/drawing/2014/main" id="{CB489815-1591-130E-F6B7-2EFA3E77EA45}"/>
              </a:ext>
            </a:extLst>
          </p:cNvPr>
          <p:cNvSpPr txBox="1"/>
          <p:nvPr/>
        </p:nvSpPr>
        <p:spPr>
          <a:xfrm>
            <a:off x="5178288" y="1749658"/>
            <a:ext cx="4366132" cy="461665"/>
          </a:xfrm>
          <a:prstGeom prst="rect">
            <a:avLst/>
          </a:prstGeom>
          <a:noFill/>
        </p:spPr>
        <p:txBody>
          <a:bodyPr wrap="none" rtlCol="0">
            <a:spAutoFit/>
          </a:bodyPr>
          <a:lstStyle/>
          <a:p>
            <a:pPr algn="ctr"/>
            <a:r>
              <a:rPr lang="en-US" sz="2400">
                <a:solidFill>
                  <a:schemeClr val="tx2">
                    <a:lumMod val="75000"/>
                  </a:schemeClr>
                </a:solidFill>
                <a:latin typeface="+mj-lt"/>
              </a:rPr>
              <a:t>Token/word sequence seen so far</a:t>
            </a:r>
          </a:p>
        </p:txBody>
      </p:sp>
      <p:sp>
        <p:nvSpPr>
          <p:cNvPr id="51" name="TextBox 50">
            <a:extLst>
              <a:ext uri="{FF2B5EF4-FFF2-40B4-BE49-F238E27FC236}">
                <a16:creationId xmlns:a16="http://schemas.microsoft.com/office/drawing/2014/main" id="{EE3ABBA8-0AB9-DE30-F72A-C77801B0E159}"/>
              </a:ext>
            </a:extLst>
          </p:cNvPr>
          <p:cNvSpPr txBox="1"/>
          <p:nvPr/>
        </p:nvSpPr>
        <p:spPr>
          <a:xfrm>
            <a:off x="9723595" y="1749658"/>
            <a:ext cx="2153668" cy="461665"/>
          </a:xfrm>
          <a:prstGeom prst="rect">
            <a:avLst/>
          </a:prstGeom>
          <a:noFill/>
        </p:spPr>
        <p:txBody>
          <a:bodyPr wrap="none" rtlCol="0">
            <a:spAutoFit/>
          </a:bodyPr>
          <a:lstStyle/>
          <a:p>
            <a:pPr algn="ctr"/>
            <a:r>
              <a:rPr lang="en-US" sz="2400">
                <a:solidFill>
                  <a:schemeClr val="tx2">
                    <a:lumMod val="75000"/>
                  </a:schemeClr>
                </a:solidFill>
                <a:latin typeface="+mj-lt"/>
              </a:rPr>
              <a:t>Predicted token</a:t>
            </a:r>
          </a:p>
        </p:txBody>
      </p:sp>
      <p:cxnSp>
        <p:nvCxnSpPr>
          <p:cNvPr id="53" name="Straight Arrow Connector 52">
            <a:extLst>
              <a:ext uri="{FF2B5EF4-FFF2-40B4-BE49-F238E27FC236}">
                <a16:creationId xmlns:a16="http://schemas.microsoft.com/office/drawing/2014/main" id="{1AC330C9-DC0C-0981-1F41-3E64C530DBF2}"/>
              </a:ext>
            </a:extLst>
          </p:cNvPr>
          <p:cNvCxnSpPr>
            <a:cxnSpLocks/>
            <a:stCxn id="50" idx="0"/>
            <a:endCxn id="46" idx="2"/>
          </p:cNvCxnSpPr>
          <p:nvPr/>
        </p:nvCxnSpPr>
        <p:spPr>
          <a:xfrm flipV="1">
            <a:off x="7361354" y="1436807"/>
            <a:ext cx="0" cy="312851"/>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91F9884-C6DE-FDBA-C85C-EA4E06AEC552}"/>
              </a:ext>
            </a:extLst>
          </p:cNvPr>
          <p:cNvCxnSpPr>
            <a:cxnSpLocks/>
            <a:stCxn id="51" idx="0"/>
            <a:endCxn id="49" idx="2"/>
          </p:cNvCxnSpPr>
          <p:nvPr/>
        </p:nvCxnSpPr>
        <p:spPr>
          <a:xfrm flipV="1">
            <a:off x="10800429" y="1432235"/>
            <a:ext cx="0" cy="317423"/>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527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289D-DD0E-F058-3014-9936581213C9}"/>
              </a:ext>
            </a:extLst>
          </p:cNvPr>
          <p:cNvSpPr>
            <a:spLocks noGrp="1"/>
          </p:cNvSpPr>
          <p:nvPr>
            <p:ph type="title"/>
          </p:nvPr>
        </p:nvSpPr>
        <p:spPr/>
        <p:txBody>
          <a:bodyPr>
            <a:normAutofit fontScale="90000"/>
          </a:bodyPr>
          <a:lstStyle/>
          <a:p>
            <a:r>
              <a:rPr lang="en-US"/>
              <a:t>LLM Generation Process</a:t>
            </a:r>
          </a:p>
        </p:txBody>
      </p:sp>
      <p:pic>
        <p:nvPicPr>
          <p:cNvPr id="3" name="Picture 2" descr="A group of colorful circles and arrows&#10;&#10;Description automatically generated">
            <a:extLst>
              <a:ext uri="{FF2B5EF4-FFF2-40B4-BE49-F238E27FC236}">
                <a16:creationId xmlns:a16="http://schemas.microsoft.com/office/drawing/2014/main" id="{361E4C36-9DA9-0E31-95AD-6B7CE62E8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260" y="2632323"/>
            <a:ext cx="1707424" cy="1707424"/>
          </a:xfrm>
          <a:prstGeom prst="rect">
            <a:avLst/>
          </a:prstGeom>
        </p:spPr>
      </p:pic>
      <p:grpSp>
        <p:nvGrpSpPr>
          <p:cNvPr id="16" name="Group 15">
            <a:extLst>
              <a:ext uri="{FF2B5EF4-FFF2-40B4-BE49-F238E27FC236}">
                <a16:creationId xmlns:a16="http://schemas.microsoft.com/office/drawing/2014/main" id="{8B09D8C8-CEB9-2BF5-B1CC-8E815C7B7DB3}"/>
              </a:ext>
            </a:extLst>
          </p:cNvPr>
          <p:cNvGrpSpPr/>
          <p:nvPr/>
        </p:nvGrpSpPr>
        <p:grpSpPr>
          <a:xfrm>
            <a:off x="767185" y="3265902"/>
            <a:ext cx="1610378" cy="461665"/>
            <a:chOff x="767185" y="3255203"/>
            <a:chExt cx="1610378" cy="461665"/>
          </a:xfrm>
        </p:grpSpPr>
        <p:sp>
          <p:nvSpPr>
            <p:cNvPr id="11" name="TextBox 10">
              <a:extLst>
                <a:ext uri="{FF2B5EF4-FFF2-40B4-BE49-F238E27FC236}">
                  <a16:creationId xmlns:a16="http://schemas.microsoft.com/office/drawing/2014/main" id="{0C873637-DCCD-9FC8-1AD4-2C3BF5A22207}"/>
                </a:ext>
              </a:extLst>
            </p:cNvPr>
            <p:cNvSpPr txBox="1"/>
            <p:nvPr/>
          </p:nvSpPr>
          <p:spPr>
            <a:xfrm>
              <a:off x="767185" y="3255203"/>
              <a:ext cx="651140"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The</a:t>
              </a:r>
            </a:p>
          </p:txBody>
        </p:sp>
        <p:sp>
          <p:nvSpPr>
            <p:cNvPr id="12" name="TextBox 11">
              <a:extLst>
                <a:ext uri="{FF2B5EF4-FFF2-40B4-BE49-F238E27FC236}">
                  <a16:creationId xmlns:a16="http://schemas.microsoft.com/office/drawing/2014/main" id="{A8AF096B-EB5A-1F8E-8BA7-DF6A38E561A8}"/>
                </a:ext>
              </a:extLst>
            </p:cNvPr>
            <p:cNvSpPr txBox="1"/>
            <p:nvPr/>
          </p:nvSpPr>
          <p:spPr>
            <a:xfrm>
              <a:off x="1418325" y="3255203"/>
              <a:ext cx="583814"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sky</a:t>
              </a:r>
            </a:p>
          </p:txBody>
        </p:sp>
        <p:sp>
          <p:nvSpPr>
            <p:cNvPr id="13" name="TextBox 12">
              <a:extLst>
                <a:ext uri="{FF2B5EF4-FFF2-40B4-BE49-F238E27FC236}">
                  <a16:creationId xmlns:a16="http://schemas.microsoft.com/office/drawing/2014/main" id="{267D91F5-067B-8612-D0AE-C5FB23E51305}"/>
                </a:ext>
              </a:extLst>
            </p:cNvPr>
            <p:cNvSpPr txBox="1"/>
            <p:nvPr/>
          </p:nvSpPr>
          <p:spPr>
            <a:xfrm>
              <a:off x="2002139" y="3255203"/>
              <a:ext cx="375424"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is</a:t>
              </a:r>
            </a:p>
          </p:txBody>
        </p:sp>
      </p:grpSp>
      <p:graphicFrame>
        <p:nvGraphicFramePr>
          <p:cNvPr id="18" name="Table 17">
            <a:extLst>
              <a:ext uri="{FF2B5EF4-FFF2-40B4-BE49-F238E27FC236}">
                <a16:creationId xmlns:a16="http://schemas.microsoft.com/office/drawing/2014/main" id="{B0E4D872-1F60-DD7D-E42C-2DF001603471}"/>
              </a:ext>
            </a:extLst>
          </p:cNvPr>
          <p:cNvGraphicFramePr>
            <a:graphicFrameLocks noGrp="1"/>
          </p:cNvGraphicFramePr>
          <p:nvPr/>
        </p:nvGraphicFramePr>
        <p:xfrm>
          <a:off x="5274685" y="2114435"/>
          <a:ext cx="2748027" cy="2743200"/>
        </p:xfrm>
        <a:graphic>
          <a:graphicData uri="http://schemas.openxmlformats.org/drawingml/2006/table">
            <a:tbl>
              <a:tblPr firstRow="1" bandRow="1"/>
              <a:tblGrid>
                <a:gridCol w="1114743">
                  <a:extLst>
                    <a:ext uri="{9D8B030D-6E8A-4147-A177-3AD203B41FA5}">
                      <a16:colId xmlns:a16="http://schemas.microsoft.com/office/drawing/2014/main" val="1500564400"/>
                    </a:ext>
                  </a:extLst>
                </a:gridCol>
                <a:gridCol w="1633284">
                  <a:extLst>
                    <a:ext uri="{9D8B030D-6E8A-4147-A177-3AD203B41FA5}">
                      <a16:colId xmlns:a16="http://schemas.microsoft.com/office/drawing/2014/main" val="415253166"/>
                    </a:ext>
                  </a:extLst>
                </a:gridCol>
              </a:tblGrid>
              <a:tr h="370840">
                <a:tc>
                  <a:txBody>
                    <a:bodyPr/>
                    <a:lstStyle/>
                    <a:p>
                      <a:pPr algn="ctr"/>
                      <a:r>
                        <a:rPr lang="en-US" b="1">
                          <a:solidFill>
                            <a:schemeClr val="tx2">
                              <a:lumMod val="75000"/>
                            </a:schemeClr>
                          </a:solidFill>
                          <a:latin typeface="+mj-lt"/>
                        </a:rPr>
                        <a:t>Token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b="1">
                          <a:solidFill>
                            <a:schemeClr val="tx2">
                              <a:lumMod val="75000"/>
                            </a:schemeClr>
                          </a:solidFill>
                          <a:latin typeface="+mj-lt"/>
                        </a:rPr>
                        <a:t>Probability</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479121286"/>
                  </a:ext>
                </a:extLst>
              </a:tr>
              <a:tr h="370840">
                <a:tc>
                  <a:txBody>
                    <a:bodyPr/>
                    <a:lstStyle/>
                    <a:p>
                      <a:pPr algn="ctr"/>
                      <a:r>
                        <a:rPr lang="en-US">
                          <a:solidFill>
                            <a:schemeClr val="tx2">
                              <a:lumMod val="75000"/>
                            </a:schemeClr>
                          </a:solidFill>
                          <a:latin typeface="+mj-lt"/>
                        </a:rPr>
                        <a:t>blue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38%</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151045364"/>
                  </a:ext>
                </a:extLst>
              </a:tr>
              <a:tr h="370840">
                <a:tc>
                  <a:txBody>
                    <a:bodyPr/>
                    <a:lstStyle/>
                    <a:p>
                      <a:pPr algn="ctr"/>
                      <a:r>
                        <a:rPr lang="en-US">
                          <a:solidFill>
                            <a:schemeClr val="tx2">
                              <a:lumMod val="75000"/>
                            </a:schemeClr>
                          </a:solidFill>
                          <a:latin typeface="+mj-lt"/>
                        </a:rPr>
                        <a:t>clear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20%</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523067624"/>
                  </a:ext>
                </a:extLst>
              </a:tr>
              <a:tr h="370840">
                <a:tc>
                  <a:txBody>
                    <a:bodyPr/>
                    <a:lstStyle/>
                    <a:p>
                      <a:pPr algn="ctr"/>
                      <a:r>
                        <a:rPr lang="en-US">
                          <a:solidFill>
                            <a:schemeClr val="tx2">
                              <a:lumMod val="75000"/>
                            </a:schemeClr>
                          </a:solidFill>
                          <a:latin typeface="+mj-lt"/>
                        </a:rPr>
                        <a:t>usually</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8%</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02519117"/>
                  </a:ext>
                </a:extLst>
              </a:tr>
              <a:tr h="370840">
                <a:tc>
                  <a:txBody>
                    <a:bodyPr/>
                    <a:lstStyle/>
                    <a:p>
                      <a:pPr algn="ctr"/>
                      <a:r>
                        <a:rPr lang="en-US">
                          <a:solidFill>
                            <a:schemeClr val="tx2">
                              <a:lumMod val="75000"/>
                            </a:schemeClr>
                          </a:solidFill>
                          <a:latin typeface="+mj-lt"/>
                        </a:rPr>
                        <a:t>the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r>
                        <a:rPr lang="en-US">
                          <a:solidFill>
                            <a:schemeClr val="tx2">
                              <a:lumMod val="75000"/>
                            </a:schemeClr>
                          </a:solidFill>
                          <a:latin typeface="+mj-lt"/>
                        </a:rPr>
                        <a:t>3%</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138744758"/>
                  </a:ext>
                </a:extLst>
              </a:tr>
              <a:tr h="370840">
                <a:tc>
                  <a:txBody>
                    <a:bodyPr/>
                    <a:lstStyle/>
                    <a:p>
                      <a:pPr algn="ctr"/>
                      <a:r>
                        <a:rPr lang="en-US">
                          <a:solidFill>
                            <a:schemeClr val="tx2">
                              <a:lumMod val="75000"/>
                            </a:schemeClr>
                          </a:solidFill>
                          <a:latin typeface="+mj-lt"/>
                        </a:rPr>
                        <a: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algn="ctr"/>
                      <a:endParaRPr lang="en-US">
                        <a:solidFill>
                          <a:schemeClr val="tx2">
                            <a:lumMod val="75000"/>
                          </a:schemeClr>
                        </a:solidFill>
                        <a:latin typeface="+mj-lt"/>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566979411"/>
                  </a:ext>
                </a:extLst>
              </a:tr>
            </a:tbl>
          </a:graphicData>
        </a:graphic>
      </p:graphicFrame>
      <p:sp>
        <p:nvSpPr>
          <p:cNvPr id="19" name="TextBox 18">
            <a:extLst>
              <a:ext uri="{FF2B5EF4-FFF2-40B4-BE49-F238E27FC236}">
                <a16:creationId xmlns:a16="http://schemas.microsoft.com/office/drawing/2014/main" id="{2DE8CBF2-BA57-96E4-08D8-742B72322DC1}"/>
              </a:ext>
            </a:extLst>
          </p:cNvPr>
          <p:cNvSpPr txBox="1"/>
          <p:nvPr/>
        </p:nvSpPr>
        <p:spPr>
          <a:xfrm>
            <a:off x="8032373" y="3002623"/>
            <a:ext cx="1917962" cy="461665"/>
          </a:xfrm>
          <a:prstGeom prst="rect">
            <a:avLst/>
          </a:prstGeom>
          <a:noFill/>
        </p:spPr>
        <p:txBody>
          <a:bodyPr wrap="none" rtlCol="0">
            <a:spAutoFit/>
          </a:bodyPr>
          <a:lstStyle/>
          <a:p>
            <a:pPr algn="ctr"/>
            <a:r>
              <a:rPr lang="en-US" sz="2400">
                <a:solidFill>
                  <a:schemeClr val="tx2">
                    <a:lumMod val="75000"/>
                  </a:schemeClr>
                </a:solidFill>
                <a:latin typeface="+mj-lt"/>
              </a:rPr>
              <a:t>More likely ↑</a:t>
            </a:r>
          </a:p>
        </p:txBody>
      </p:sp>
      <p:sp>
        <p:nvSpPr>
          <p:cNvPr id="20" name="TextBox 19">
            <a:extLst>
              <a:ext uri="{FF2B5EF4-FFF2-40B4-BE49-F238E27FC236}">
                <a16:creationId xmlns:a16="http://schemas.microsoft.com/office/drawing/2014/main" id="{6B0E4F36-C5D4-7C27-56B9-DBECD542EF76}"/>
              </a:ext>
            </a:extLst>
          </p:cNvPr>
          <p:cNvSpPr txBox="1"/>
          <p:nvPr/>
        </p:nvSpPr>
        <p:spPr>
          <a:xfrm>
            <a:off x="8032373" y="3821047"/>
            <a:ext cx="1760097" cy="461665"/>
          </a:xfrm>
          <a:prstGeom prst="rect">
            <a:avLst/>
          </a:prstGeom>
          <a:noFill/>
        </p:spPr>
        <p:txBody>
          <a:bodyPr wrap="none" rtlCol="0">
            <a:spAutoFit/>
          </a:bodyPr>
          <a:lstStyle/>
          <a:p>
            <a:pPr algn="ctr"/>
            <a:r>
              <a:rPr lang="en-US" sz="2400">
                <a:solidFill>
                  <a:schemeClr val="tx2">
                    <a:lumMod val="75000"/>
                  </a:schemeClr>
                </a:solidFill>
                <a:latin typeface="+mj-lt"/>
              </a:rPr>
              <a:t>Less likely ↓</a:t>
            </a:r>
          </a:p>
        </p:txBody>
      </p:sp>
      <p:sp>
        <p:nvSpPr>
          <p:cNvPr id="22" name="Rectangle 21">
            <a:extLst>
              <a:ext uri="{FF2B5EF4-FFF2-40B4-BE49-F238E27FC236}">
                <a16:creationId xmlns:a16="http://schemas.microsoft.com/office/drawing/2014/main" id="{B6458AA8-87F9-F1E0-35CD-0C22C6DCCF06}"/>
              </a:ext>
            </a:extLst>
          </p:cNvPr>
          <p:cNvSpPr/>
          <p:nvPr/>
        </p:nvSpPr>
        <p:spPr>
          <a:xfrm>
            <a:off x="2961377" y="1862667"/>
            <a:ext cx="7073623" cy="3268134"/>
          </a:xfrm>
          <a:prstGeom prst="rect">
            <a:avLst/>
          </a:prstGeom>
          <a:noFill/>
          <a:ln>
            <a:solidFill>
              <a:schemeClr val="tx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5DF3BC-21EC-F91F-D276-B150C2DCD8E3}"/>
              </a:ext>
            </a:extLst>
          </p:cNvPr>
          <p:cNvSpPr txBox="1"/>
          <p:nvPr/>
        </p:nvSpPr>
        <p:spPr>
          <a:xfrm>
            <a:off x="10773675" y="3265902"/>
            <a:ext cx="732893" cy="461665"/>
          </a:xfrm>
          <a:prstGeom prst="rect">
            <a:avLst/>
          </a:prstGeom>
          <a:noFill/>
          <a:ln>
            <a:solidFill>
              <a:schemeClr val="tx1"/>
            </a:solidFill>
          </a:ln>
        </p:spPr>
        <p:txBody>
          <a:bodyPr wrap="none" rtlCol="0">
            <a:spAutoFit/>
          </a:bodyPr>
          <a:lstStyle/>
          <a:p>
            <a:pPr algn="ctr"/>
            <a:r>
              <a:rPr lang="en-US" sz="2400">
                <a:solidFill>
                  <a:schemeClr val="tx2">
                    <a:lumMod val="75000"/>
                  </a:schemeClr>
                </a:solidFill>
                <a:latin typeface="+mj-lt"/>
              </a:rPr>
              <a:t>blue</a:t>
            </a:r>
          </a:p>
        </p:txBody>
      </p:sp>
      <p:cxnSp>
        <p:nvCxnSpPr>
          <p:cNvPr id="24" name="Straight Arrow Connector 23">
            <a:extLst>
              <a:ext uri="{FF2B5EF4-FFF2-40B4-BE49-F238E27FC236}">
                <a16:creationId xmlns:a16="http://schemas.microsoft.com/office/drawing/2014/main" id="{76ECD1F0-CADD-8615-DFEE-F01B5B127529}"/>
              </a:ext>
            </a:extLst>
          </p:cNvPr>
          <p:cNvCxnSpPr>
            <a:cxnSpLocks/>
            <a:stCxn id="13" idx="3"/>
            <a:endCxn id="22" idx="1"/>
          </p:cNvCxnSpPr>
          <p:nvPr/>
        </p:nvCxnSpPr>
        <p:spPr>
          <a:xfrm flipV="1">
            <a:off x="2377563" y="3496734"/>
            <a:ext cx="583814" cy="1"/>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2C592E-1817-700A-9220-7E08C9BA49E1}"/>
              </a:ext>
            </a:extLst>
          </p:cNvPr>
          <p:cNvCxnSpPr>
            <a:cxnSpLocks/>
            <a:stCxn id="22" idx="3"/>
            <a:endCxn id="23" idx="1"/>
          </p:cNvCxnSpPr>
          <p:nvPr/>
        </p:nvCxnSpPr>
        <p:spPr>
          <a:xfrm>
            <a:off x="10035000" y="3496734"/>
            <a:ext cx="738675" cy="1"/>
          </a:xfrm>
          <a:prstGeom prst="straightConnector1">
            <a:avLst/>
          </a:prstGeom>
          <a:ln w="63500">
            <a:solidFill>
              <a:schemeClr val="tx2">
                <a:lumMod val="75000"/>
              </a:schemeClr>
            </a:solidFill>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32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F060-0943-6E8E-0825-97A8143930A4}"/>
              </a:ext>
            </a:extLst>
          </p:cNvPr>
          <p:cNvSpPr>
            <a:spLocks noGrp="1"/>
          </p:cNvSpPr>
          <p:nvPr>
            <p:ph type="title"/>
          </p:nvPr>
        </p:nvSpPr>
        <p:spPr/>
        <p:txBody>
          <a:bodyPr>
            <a:normAutofit fontScale="90000"/>
          </a:bodyPr>
          <a:lstStyle/>
          <a:p>
            <a:r>
              <a:rPr lang="en-US"/>
              <a:t>LLMs for Chip Design</a:t>
            </a:r>
          </a:p>
        </p:txBody>
      </p:sp>
      <p:sp>
        <p:nvSpPr>
          <p:cNvPr id="8" name="TextBox 7">
            <a:extLst>
              <a:ext uri="{FF2B5EF4-FFF2-40B4-BE49-F238E27FC236}">
                <a16:creationId xmlns:a16="http://schemas.microsoft.com/office/drawing/2014/main" id="{6573C4DA-6400-5645-55AB-EA2EF5BC0047}"/>
              </a:ext>
            </a:extLst>
          </p:cNvPr>
          <p:cNvSpPr txBox="1"/>
          <p:nvPr/>
        </p:nvSpPr>
        <p:spPr>
          <a:xfrm>
            <a:off x="932656" y="3249863"/>
            <a:ext cx="2527808" cy="461665"/>
          </a:xfrm>
          <a:prstGeom prst="rect">
            <a:avLst/>
          </a:prstGeom>
          <a:noFill/>
        </p:spPr>
        <p:txBody>
          <a:bodyPr wrap="none" rtlCol="0">
            <a:spAutoFit/>
          </a:bodyPr>
          <a:lstStyle/>
          <a:p>
            <a:pPr algn="ctr"/>
            <a:r>
              <a:rPr lang="en-US" sz="2400">
                <a:solidFill>
                  <a:schemeClr val="tx2">
                    <a:lumMod val="75000"/>
                  </a:schemeClr>
                </a:solidFill>
                <a:latin typeface="+mj-lt"/>
              </a:rPr>
              <a:t>Verilog Generation</a:t>
            </a:r>
          </a:p>
        </p:txBody>
      </p:sp>
      <p:pic>
        <p:nvPicPr>
          <p:cNvPr id="9" name="Picture 8" descr="A group of colorful circles and arrows&#10;&#10;Description automatically generated">
            <a:extLst>
              <a:ext uri="{FF2B5EF4-FFF2-40B4-BE49-F238E27FC236}">
                <a16:creationId xmlns:a16="http://schemas.microsoft.com/office/drawing/2014/main" id="{B53BEA02-BC35-3662-02B8-8B1AF84D7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288" y="2857816"/>
            <a:ext cx="1707424" cy="1707424"/>
          </a:xfrm>
          <a:prstGeom prst="rect">
            <a:avLst/>
          </a:prstGeom>
        </p:spPr>
      </p:pic>
      <p:grpSp>
        <p:nvGrpSpPr>
          <p:cNvPr id="17" name="Group 16">
            <a:extLst>
              <a:ext uri="{FF2B5EF4-FFF2-40B4-BE49-F238E27FC236}">
                <a16:creationId xmlns:a16="http://schemas.microsoft.com/office/drawing/2014/main" id="{C637139B-428A-8054-ABD5-DFCEC53A28C4}"/>
              </a:ext>
            </a:extLst>
          </p:cNvPr>
          <p:cNvGrpSpPr/>
          <p:nvPr/>
        </p:nvGrpSpPr>
        <p:grpSpPr>
          <a:xfrm>
            <a:off x="7938931" y="1085218"/>
            <a:ext cx="3178486" cy="1989068"/>
            <a:chOff x="8280400" y="1660065"/>
            <a:chExt cx="2278954" cy="1426149"/>
          </a:xfrm>
        </p:grpSpPr>
        <p:sp>
          <p:nvSpPr>
            <p:cNvPr id="12" name="Oval Callout 11">
              <a:extLst>
                <a:ext uri="{FF2B5EF4-FFF2-40B4-BE49-F238E27FC236}">
                  <a16:creationId xmlns:a16="http://schemas.microsoft.com/office/drawing/2014/main" id="{6CDE6524-555A-E615-CB64-69D42E130F8A}"/>
                </a:ext>
              </a:extLst>
            </p:cNvPr>
            <p:cNvSpPr/>
            <p:nvPr/>
          </p:nvSpPr>
          <p:spPr>
            <a:xfrm flipH="1">
              <a:off x="9204687" y="1660065"/>
              <a:ext cx="1354667" cy="1053637"/>
            </a:xfrm>
            <a:prstGeom prst="wedgeEllipseCallout">
              <a:avLst>
                <a:gd name="adj1" fmla="val -48627"/>
                <a:gd name="adj2" fmla="val 5739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2400">
                  <a:solidFill>
                    <a:schemeClr val="tx2">
                      <a:lumMod val="75000"/>
                    </a:schemeClr>
                  </a:solidFill>
                  <a:latin typeface="+mj-lt"/>
                </a:rPr>
                <a:t>⎯⎯⎯⎯⎯⎯</a:t>
              </a:r>
            </a:p>
            <a:p>
              <a:pPr algn="ctr"/>
              <a:r>
                <a:rPr lang="en-US" sz="2400">
                  <a:solidFill>
                    <a:schemeClr val="tx2">
                      <a:lumMod val="75000"/>
                    </a:schemeClr>
                  </a:solidFill>
                  <a:latin typeface="+mj-lt"/>
                </a:rPr>
                <a:t>⎯⎯⎯⎯⎯⎯</a:t>
              </a:r>
            </a:p>
            <a:p>
              <a:pPr algn="ctr"/>
              <a:r>
                <a:rPr lang="en-US" sz="2400">
                  <a:solidFill>
                    <a:schemeClr val="tx2">
                      <a:lumMod val="75000"/>
                    </a:schemeClr>
                  </a:solidFill>
                  <a:latin typeface="+mj-lt"/>
                </a:rPr>
                <a:t>⎯⎯⎯⎯⎯⎯</a:t>
              </a:r>
            </a:p>
          </p:txBody>
        </p:sp>
        <p:sp>
          <p:nvSpPr>
            <p:cNvPr id="10" name="Oval Callout 9">
              <a:extLst>
                <a:ext uri="{FF2B5EF4-FFF2-40B4-BE49-F238E27FC236}">
                  <a16:creationId xmlns:a16="http://schemas.microsoft.com/office/drawing/2014/main" id="{D21C969D-01A4-E899-6B3B-7D49E1B73A47}"/>
                </a:ext>
              </a:extLst>
            </p:cNvPr>
            <p:cNvSpPr/>
            <p:nvPr/>
          </p:nvSpPr>
          <p:spPr>
            <a:xfrm>
              <a:off x="8280400" y="2032577"/>
              <a:ext cx="1354667" cy="1053637"/>
            </a:xfrm>
            <a:prstGeom prst="wedgeEllipseCallout">
              <a:avLst>
                <a:gd name="adj1" fmla="val -45318"/>
                <a:gd name="adj2" fmla="val 582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2">
                      <a:lumMod val="75000"/>
                    </a:schemeClr>
                  </a:solidFill>
                  <a:latin typeface="+mj-lt"/>
                </a:rPr>
                <a:t>LLM</a:t>
              </a:r>
            </a:p>
          </p:txBody>
        </p:sp>
      </p:grpSp>
      <p:sp>
        <p:nvSpPr>
          <p:cNvPr id="13" name="TextBox 12">
            <a:extLst>
              <a:ext uri="{FF2B5EF4-FFF2-40B4-BE49-F238E27FC236}">
                <a16:creationId xmlns:a16="http://schemas.microsoft.com/office/drawing/2014/main" id="{C117E927-2F4C-0D5E-F7DA-555EDCA76E20}"/>
              </a:ext>
            </a:extLst>
          </p:cNvPr>
          <p:cNvSpPr txBox="1"/>
          <p:nvPr/>
        </p:nvSpPr>
        <p:spPr>
          <a:xfrm>
            <a:off x="7823952" y="3249863"/>
            <a:ext cx="3574761" cy="461665"/>
          </a:xfrm>
          <a:prstGeom prst="rect">
            <a:avLst/>
          </a:prstGeom>
          <a:noFill/>
        </p:spPr>
        <p:txBody>
          <a:bodyPr wrap="none" rtlCol="0">
            <a:spAutoFit/>
          </a:bodyPr>
          <a:lstStyle/>
          <a:p>
            <a:pPr algn="ctr"/>
            <a:r>
              <a:rPr lang="en-US" sz="2400">
                <a:solidFill>
                  <a:schemeClr val="tx2">
                    <a:lumMod val="75000"/>
                  </a:schemeClr>
                </a:solidFill>
                <a:latin typeface="+mj-lt"/>
              </a:rPr>
              <a:t>Conversational Chip Design</a:t>
            </a:r>
          </a:p>
        </p:txBody>
      </p:sp>
      <p:grpSp>
        <p:nvGrpSpPr>
          <p:cNvPr id="14" name="Group 13">
            <a:extLst>
              <a:ext uri="{FF2B5EF4-FFF2-40B4-BE49-F238E27FC236}">
                <a16:creationId xmlns:a16="http://schemas.microsoft.com/office/drawing/2014/main" id="{DA4E535F-C3AB-F158-771D-C1137BCF8935}"/>
              </a:ext>
            </a:extLst>
          </p:cNvPr>
          <p:cNvGrpSpPr/>
          <p:nvPr/>
        </p:nvGrpSpPr>
        <p:grpSpPr>
          <a:xfrm>
            <a:off x="842875" y="1376456"/>
            <a:ext cx="3012172" cy="1836888"/>
            <a:chOff x="1181542" y="2040845"/>
            <a:chExt cx="3012172" cy="1836888"/>
          </a:xfrm>
        </p:grpSpPr>
        <p:sp>
          <p:nvSpPr>
            <p:cNvPr id="15" name="Document 14">
              <a:extLst>
                <a:ext uri="{FF2B5EF4-FFF2-40B4-BE49-F238E27FC236}">
                  <a16:creationId xmlns:a16="http://schemas.microsoft.com/office/drawing/2014/main" id="{7E35514C-7D50-DFB8-3CBB-A91965C7E5FD}"/>
                </a:ext>
              </a:extLst>
            </p:cNvPr>
            <p:cNvSpPr/>
            <p:nvPr/>
          </p:nvSpPr>
          <p:spPr>
            <a:xfrm>
              <a:off x="1181542" y="2040845"/>
              <a:ext cx="3012171" cy="1836888"/>
            </a:xfrm>
            <a:prstGeom prst="flowChartDocumen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75000"/>
                  </a:schemeClr>
                </a:solidFill>
              </a:endParaRPr>
            </a:p>
          </p:txBody>
        </p:sp>
        <p:sp>
          <p:nvSpPr>
            <p:cNvPr id="16" name="TextBox 15">
              <a:extLst>
                <a:ext uri="{FF2B5EF4-FFF2-40B4-BE49-F238E27FC236}">
                  <a16:creationId xmlns:a16="http://schemas.microsoft.com/office/drawing/2014/main" id="{D9003669-B7C6-5F9D-2F01-EE11312265A8}"/>
                </a:ext>
              </a:extLst>
            </p:cNvPr>
            <p:cNvSpPr txBox="1"/>
            <p:nvPr/>
          </p:nvSpPr>
          <p:spPr>
            <a:xfrm>
              <a:off x="1181543" y="2152386"/>
              <a:ext cx="3012171" cy="830997"/>
            </a:xfrm>
            <a:prstGeom prst="rect">
              <a:avLst/>
            </a:prstGeom>
            <a:noFill/>
          </p:spPr>
          <p:txBody>
            <a:bodyPr wrap="none" rtlCol="0">
              <a:spAutoFit/>
            </a:bodyPr>
            <a:lstStyle/>
            <a:p>
              <a:pPr algn="ctr"/>
              <a:r>
                <a:rPr lang="en-US" sz="2400">
                  <a:solidFill>
                    <a:schemeClr val="tx2">
                      <a:lumMod val="75000"/>
                    </a:schemeClr>
                  </a:solidFill>
                  <a:latin typeface="+mj-lt"/>
                </a:rPr>
                <a:t>always @(</a:t>
              </a:r>
              <a:r>
                <a:rPr lang="en-US" sz="2400" err="1">
                  <a:solidFill>
                    <a:schemeClr val="tx2">
                      <a:lumMod val="75000"/>
                    </a:schemeClr>
                  </a:solidFill>
                  <a:latin typeface="+mj-lt"/>
                </a:rPr>
                <a:t>posedge</a:t>
              </a:r>
              <a:r>
                <a:rPr lang="en-US" sz="2400">
                  <a:solidFill>
                    <a:schemeClr val="tx2">
                      <a:lumMod val="75000"/>
                    </a:schemeClr>
                  </a:solidFill>
                  <a:latin typeface="+mj-lt"/>
                </a:rPr>
                <a:t> </a:t>
              </a:r>
              <a:r>
                <a:rPr lang="en-US" sz="2400" err="1">
                  <a:solidFill>
                    <a:schemeClr val="tx2">
                      <a:lumMod val="75000"/>
                    </a:schemeClr>
                  </a:solidFill>
                  <a:latin typeface="+mj-lt"/>
                </a:rPr>
                <a:t>clk</a:t>
              </a:r>
              <a:r>
                <a:rPr lang="en-US" sz="2400">
                  <a:solidFill>
                    <a:schemeClr val="tx2">
                      <a:lumMod val="75000"/>
                    </a:schemeClr>
                  </a:solidFill>
                  <a:latin typeface="+mj-lt"/>
                </a:rPr>
                <a:t>)</a:t>
              </a:r>
            </a:p>
            <a:p>
              <a:r>
                <a:rPr lang="en-US" sz="2400">
                  <a:solidFill>
                    <a:schemeClr val="tx2">
                      <a:lumMod val="75000"/>
                    </a:schemeClr>
                  </a:solidFill>
                  <a:latin typeface="+mj-lt"/>
                </a:rPr>
                <a:t>. . .</a:t>
              </a:r>
            </a:p>
          </p:txBody>
        </p:sp>
      </p:grpSp>
      <p:grpSp>
        <p:nvGrpSpPr>
          <p:cNvPr id="25" name="Group 24">
            <a:extLst>
              <a:ext uri="{FF2B5EF4-FFF2-40B4-BE49-F238E27FC236}">
                <a16:creationId xmlns:a16="http://schemas.microsoft.com/office/drawing/2014/main" id="{AC8A7154-3847-24CE-E396-C5EA7C156204}"/>
              </a:ext>
            </a:extLst>
          </p:cNvPr>
          <p:cNvGrpSpPr/>
          <p:nvPr/>
        </p:nvGrpSpPr>
        <p:grpSpPr>
          <a:xfrm>
            <a:off x="834117" y="4426842"/>
            <a:ext cx="3074790" cy="1836888"/>
            <a:chOff x="842874" y="4152985"/>
            <a:chExt cx="3074790" cy="1836888"/>
          </a:xfrm>
        </p:grpSpPr>
        <p:sp>
          <p:nvSpPr>
            <p:cNvPr id="4" name="Document 3">
              <a:extLst>
                <a:ext uri="{FF2B5EF4-FFF2-40B4-BE49-F238E27FC236}">
                  <a16:creationId xmlns:a16="http://schemas.microsoft.com/office/drawing/2014/main" id="{0AE113BC-FD1E-C031-1A31-85990E45F727}"/>
                </a:ext>
              </a:extLst>
            </p:cNvPr>
            <p:cNvSpPr/>
            <p:nvPr/>
          </p:nvSpPr>
          <p:spPr>
            <a:xfrm>
              <a:off x="842874" y="4152985"/>
              <a:ext cx="3012171" cy="1836888"/>
            </a:xfrm>
            <a:prstGeom prst="flowChartDocumen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75000"/>
                  </a:schemeClr>
                </a:solidFill>
              </a:endParaRPr>
            </a:p>
          </p:txBody>
        </p:sp>
        <p:sp>
          <p:nvSpPr>
            <p:cNvPr id="6" name="TextBox 5">
              <a:extLst>
                <a:ext uri="{FF2B5EF4-FFF2-40B4-BE49-F238E27FC236}">
                  <a16:creationId xmlns:a16="http://schemas.microsoft.com/office/drawing/2014/main" id="{C668E265-0156-625E-1C48-ED44AABDCF88}"/>
                </a:ext>
              </a:extLst>
            </p:cNvPr>
            <p:cNvSpPr txBox="1"/>
            <p:nvPr/>
          </p:nvSpPr>
          <p:spPr>
            <a:xfrm>
              <a:off x="842875" y="4264526"/>
              <a:ext cx="3012171" cy="830997"/>
            </a:xfrm>
            <a:prstGeom prst="rect">
              <a:avLst/>
            </a:prstGeom>
            <a:noFill/>
          </p:spPr>
          <p:txBody>
            <a:bodyPr wrap="none" rtlCol="0">
              <a:spAutoFit/>
            </a:bodyPr>
            <a:lstStyle/>
            <a:p>
              <a:pPr algn="ctr"/>
              <a:r>
                <a:rPr lang="en-US" sz="2400">
                  <a:solidFill>
                    <a:schemeClr val="tx2">
                      <a:lumMod val="75000"/>
                    </a:schemeClr>
                  </a:solidFill>
                  <a:latin typeface="+mj-lt"/>
                </a:rPr>
                <a:t>always @(</a:t>
              </a:r>
              <a:r>
                <a:rPr lang="en-US" sz="2400" err="1">
                  <a:solidFill>
                    <a:schemeClr val="tx2">
                      <a:lumMod val="75000"/>
                    </a:schemeClr>
                  </a:solidFill>
                  <a:latin typeface="+mj-lt"/>
                </a:rPr>
                <a:t>posedge</a:t>
              </a:r>
              <a:r>
                <a:rPr lang="en-US" sz="2400">
                  <a:solidFill>
                    <a:schemeClr val="tx2">
                      <a:lumMod val="75000"/>
                    </a:schemeClr>
                  </a:solidFill>
                  <a:latin typeface="+mj-lt"/>
                </a:rPr>
                <a:t> </a:t>
              </a:r>
              <a:r>
                <a:rPr lang="en-US" sz="2400" err="1">
                  <a:solidFill>
                    <a:schemeClr val="tx2">
                      <a:lumMod val="75000"/>
                    </a:schemeClr>
                  </a:solidFill>
                  <a:latin typeface="+mj-lt"/>
                </a:rPr>
                <a:t>clk</a:t>
              </a:r>
              <a:r>
                <a:rPr lang="en-US" sz="2400">
                  <a:solidFill>
                    <a:schemeClr val="tx2">
                      <a:lumMod val="75000"/>
                    </a:schemeClr>
                  </a:solidFill>
                  <a:latin typeface="+mj-lt"/>
                </a:rPr>
                <a:t>)</a:t>
              </a:r>
            </a:p>
            <a:p>
              <a:r>
                <a:rPr lang="en-US" sz="2400">
                  <a:solidFill>
                    <a:schemeClr val="tx2">
                      <a:lumMod val="75000"/>
                    </a:schemeClr>
                  </a:solidFill>
                  <a:latin typeface="+mj-lt"/>
                </a:rPr>
                <a:t>. . .</a:t>
              </a:r>
            </a:p>
          </p:txBody>
        </p:sp>
        <p:pic>
          <p:nvPicPr>
            <p:cNvPr id="23" name="Graphic 22" descr="Bug outline">
              <a:extLst>
                <a:ext uri="{FF2B5EF4-FFF2-40B4-BE49-F238E27FC236}">
                  <a16:creationId xmlns:a16="http://schemas.microsoft.com/office/drawing/2014/main" id="{953038BE-69D0-2476-1472-639F18A3EC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3264" y="4734126"/>
              <a:ext cx="914400" cy="914400"/>
            </a:xfrm>
            <a:prstGeom prst="rect">
              <a:avLst/>
            </a:prstGeom>
          </p:spPr>
        </p:pic>
      </p:grpSp>
      <p:sp>
        <p:nvSpPr>
          <p:cNvPr id="24" name="TextBox 23">
            <a:extLst>
              <a:ext uri="{FF2B5EF4-FFF2-40B4-BE49-F238E27FC236}">
                <a16:creationId xmlns:a16="http://schemas.microsoft.com/office/drawing/2014/main" id="{30E98793-E1C5-DAA2-E944-2963722FDE52}"/>
              </a:ext>
            </a:extLst>
          </p:cNvPr>
          <p:cNvSpPr txBox="1"/>
          <p:nvPr/>
        </p:nvSpPr>
        <p:spPr>
          <a:xfrm>
            <a:off x="874724" y="6309320"/>
            <a:ext cx="2643672" cy="461665"/>
          </a:xfrm>
          <a:prstGeom prst="rect">
            <a:avLst/>
          </a:prstGeom>
          <a:noFill/>
        </p:spPr>
        <p:txBody>
          <a:bodyPr wrap="none" rtlCol="0">
            <a:spAutoFit/>
          </a:bodyPr>
          <a:lstStyle/>
          <a:p>
            <a:pPr algn="ctr"/>
            <a:r>
              <a:rPr lang="en-US" sz="2400">
                <a:solidFill>
                  <a:schemeClr val="tx2">
                    <a:lumMod val="75000"/>
                  </a:schemeClr>
                </a:solidFill>
                <a:latin typeface="+mj-lt"/>
              </a:rPr>
              <a:t>Fixing Security Bugs</a:t>
            </a:r>
          </a:p>
        </p:txBody>
      </p:sp>
      <p:grpSp>
        <p:nvGrpSpPr>
          <p:cNvPr id="32" name="Group 31">
            <a:extLst>
              <a:ext uri="{FF2B5EF4-FFF2-40B4-BE49-F238E27FC236}">
                <a16:creationId xmlns:a16="http://schemas.microsoft.com/office/drawing/2014/main" id="{28510E4A-6E5E-739E-8D20-7C6B9AB52FA8}"/>
              </a:ext>
            </a:extLst>
          </p:cNvPr>
          <p:cNvGrpSpPr/>
          <p:nvPr/>
        </p:nvGrpSpPr>
        <p:grpSpPr>
          <a:xfrm>
            <a:off x="8105246" y="4426842"/>
            <a:ext cx="3012171" cy="1836888"/>
            <a:chOff x="8105246" y="4426842"/>
            <a:chExt cx="3012171" cy="1836888"/>
          </a:xfrm>
        </p:grpSpPr>
        <p:sp>
          <p:nvSpPr>
            <p:cNvPr id="27" name="Document 26">
              <a:extLst>
                <a:ext uri="{FF2B5EF4-FFF2-40B4-BE49-F238E27FC236}">
                  <a16:creationId xmlns:a16="http://schemas.microsoft.com/office/drawing/2014/main" id="{08E47A2B-37FF-1B09-5684-453EEFDFD472}"/>
                </a:ext>
              </a:extLst>
            </p:cNvPr>
            <p:cNvSpPr/>
            <p:nvPr/>
          </p:nvSpPr>
          <p:spPr>
            <a:xfrm>
              <a:off x="8105246" y="4426842"/>
              <a:ext cx="3012171" cy="1836888"/>
            </a:xfrm>
            <a:prstGeom prst="flowChartDocumen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75000"/>
                  </a:schemeClr>
                </a:solidFill>
              </a:endParaRPr>
            </a:p>
          </p:txBody>
        </p:sp>
        <p:sp>
          <p:nvSpPr>
            <p:cNvPr id="28" name="TextBox 27">
              <a:extLst>
                <a:ext uri="{FF2B5EF4-FFF2-40B4-BE49-F238E27FC236}">
                  <a16:creationId xmlns:a16="http://schemas.microsoft.com/office/drawing/2014/main" id="{32FA76F3-E18E-6131-2784-4FE6B862A86B}"/>
                </a:ext>
              </a:extLst>
            </p:cNvPr>
            <p:cNvSpPr txBox="1"/>
            <p:nvPr/>
          </p:nvSpPr>
          <p:spPr>
            <a:xfrm>
              <a:off x="8105246" y="4538383"/>
              <a:ext cx="3012171" cy="1200329"/>
            </a:xfrm>
            <a:prstGeom prst="rect">
              <a:avLst/>
            </a:prstGeom>
            <a:noFill/>
          </p:spPr>
          <p:txBody>
            <a:bodyPr wrap="square" rtlCol="0">
              <a:spAutoFit/>
            </a:bodyPr>
            <a:lstStyle/>
            <a:p>
              <a:r>
                <a:rPr lang="en-US" sz="2400" err="1">
                  <a:solidFill>
                    <a:schemeClr val="tx2">
                      <a:lumMod val="75000"/>
                    </a:schemeClr>
                  </a:solidFill>
                  <a:latin typeface="+mj-lt"/>
                </a:rPr>
                <a:t>define_design_lib</a:t>
              </a:r>
              <a:r>
                <a:rPr lang="en-US" sz="2400">
                  <a:solidFill>
                    <a:schemeClr val="tx2">
                      <a:lumMod val="75000"/>
                    </a:schemeClr>
                  </a:solidFill>
                  <a:latin typeface="+mj-lt"/>
                </a:rPr>
                <a:t> . . .</a:t>
              </a:r>
            </a:p>
            <a:p>
              <a:r>
                <a:rPr lang="en-US" sz="2400">
                  <a:solidFill>
                    <a:schemeClr val="tx2">
                      <a:lumMod val="75000"/>
                    </a:schemeClr>
                  </a:solidFill>
                  <a:latin typeface="+mj-lt"/>
                </a:rPr>
                <a:t>set </a:t>
              </a:r>
              <a:r>
                <a:rPr lang="en-US" sz="2400" err="1">
                  <a:solidFill>
                    <a:schemeClr val="tx2">
                      <a:lumMod val="75000"/>
                    </a:schemeClr>
                  </a:solidFill>
                  <a:latin typeface="+mj-lt"/>
                </a:rPr>
                <a:t>link_library</a:t>
              </a:r>
              <a:r>
                <a:rPr lang="en-US" sz="2400">
                  <a:solidFill>
                    <a:schemeClr val="tx2">
                      <a:lumMod val="75000"/>
                    </a:schemeClr>
                  </a:solidFill>
                  <a:latin typeface="+mj-lt"/>
                </a:rPr>
                <a:t> . . .</a:t>
              </a:r>
            </a:p>
            <a:p>
              <a:r>
                <a:rPr lang="en-US" sz="2400">
                  <a:solidFill>
                    <a:schemeClr val="tx2">
                      <a:lumMod val="75000"/>
                    </a:schemeClr>
                  </a:solidFill>
                  <a:latin typeface="+mj-lt"/>
                </a:rPr>
                <a:t>. . .</a:t>
              </a:r>
            </a:p>
          </p:txBody>
        </p:sp>
      </p:grpSp>
      <p:sp>
        <p:nvSpPr>
          <p:cNvPr id="29" name="TextBox 28">
            <a:extLst>
              <a:ext uri="{FF2B5EF4-FFF2-40B4-BE49-F238E27FC236}">
                <a16:creationId xmlns:a16="http://schemas.microsoft.com/office/drawing/2014/main" id="{9F8065A1-E4EF-87B6-B25E-1653A986D727}"/>
              </a:ext>
            </a:extLst>
          </p:cNvPr>
          <p:cNvSpPr txBox="1"/>
          <p:nvPr/>
        </p:nvSpPr>
        <p:spPr>
          <a:xfrm>
            <a:off x="8134298" y="6367803"/>
            <a:ext cx="2954078" cy="461665"/>
          </a:xfrm>
          <a:prstGeom prst="rect">
            <a:avLst/>
          </a:prstGeom>
          <a:noFill/>
        </p:spPr>
        <p:txBody>
          <a:bodyPr wrap="none" rtlCol="0">
            <a:spAutoFit/>
          </a:bodyPr>
          <a:lstStyle/>
          <a:p>
            <a:pPr algn="ctr"/>
            <a:r>
              <a:rPr lang="en-US" sz="2400">
                <a:solidFill>
                  <a:schemeClr val="tx2">
                    <a:lumMod val="75000"/>
                  </a:schemeClr>
                </a:solidFill>
                <a:latin typeface="+mj-lt"/>
              </a:rPr>
              <a:t>EDA Script Generation</a:t>
            </a:r>
          </a:p>
        </p:txBody>
      </p:sp>
      <p:sp>
        <p:nvSpPr>
          <p:cNvPr id="31" name="Right Arrow 30">
            <a:extLst>
              <a:ext uri="{FF2B5EF4-FFF2-40B4-BE49-F238E27FC236}">
                <a16:creationId xmlns:a16="http://schemas.microsoft.com/office/drawing/2014/main" id="{4E510528-47A5-B65E-D24C-944351F0CC32}"/>
              </a:ext>
            </a:extLst>
          </p:cNvPr>
          <p:cNvSpPr>
            <a:spLocks/>
          </p:cNvSpPr>
          <p:nvPr/>
        </p:nvSpPr>
        <p:spPr>
          <a:xfrm rot="19715409">
            <a:off x="6890502" y="2339525"/>
            <a:ext cx="933450" cy="511251"/>
          </a:xfrm>
          <a:prstGeom prst="rightArrow">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307EABA1-FFE7-53B0-D5E4-9CBCC9006056}"/>
              </a:ext>
            </a:extLst>
          </p:cNvPr>
          <p:cNvSpPr>
            <a:spLocks/>
          </p:cNvSpPr>
          <p:nvPr/>
        </p:nvSpPr>
        <p:spPr>
          <a:xfrm rot="1884591" flipH="1">
            <a:off x="4193858" y="2339525"/>
            <a:ext cx="933450" cy="511251"/>
          </a:xfrm>
          <a:prstGeom prst="rightArrow">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C332BE8B-4D08-DD9A-1BBB-BA73109C3B18}"/>
              </a:ext>
            </a:extLst>
          </p:cNvPr>
          <p:cNvSpPr>
            <a:spLocks/>
          </p:cNvSpPr>
          <p:nvPr/>
        </p:nvSpPr>
        <p:spPr>
          <a:xfrm rot="19715409" flipH="1" flipV="1">
            <a:off x="4151582" y="4466400"/>
            <a:ext cx="933450" cy="511251"/>
          </a:xfrm>
          <a:prstGeom prst="rightArrow">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9B6C52C0-AE38-FDF2-70B5-F2026BACB4F6}"/>
              </a:ext>
            </a:extLst>
          </p:cNvPr>
          <p:cNvSpPr>
            <a:spLocks/>
          </p:cNvSpPr>
          <p:nvPr/>
        </p:nvSpPr>
        <p:spPr>
          <a:xfrm rot="1884591" flipV="1">
            <a:off x="6890502" y="4466400"/>
            <a:ext cx="933450" cy="511251"/>
          </a:xfrm>
          <a:prstGeom prst="rightArrow">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08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3B18-E1CE-0F5C-74FF-F7C96DDCF3B1}"/>
              </a:ext>
            </a:extLst>
          </p:cNvPr>
          <p:cNvSpPr>
            <a:spLocks noGrp="1"/>
          </p:cNvSpPr>
          <p:nvPr>
            <p:ph type="title"/>
          </p:nvPr>
        </p:nvSpPr>
        <p:spPr/>
        <p:txBody>
          <a:bodyPr>
            <a:normAutofit fontScale="90000"/>
          </a:bodyPr>
          <a:lstStyle/>
          <a:p>
            <a:r>
              <a:rPr lang="en-US" b="1" dirty="0"/>
              <a:t>Hardware Assertions</a:t>
            </a:r>
          </a:p>
        </p:txBody>
      </p:sp>
      <p:sp>
        <p:nvSpPr>
          <p:cNvPr id="3" name="Content Placeholder 2">
            <a:extLst>
              <a:ext uri="{FF2B5EF4-FFF2-40B4-BE49-F238E27FC236}">
                <a16:creationId xmlns:a16="http://schemas.microsoft.com/office/drawing/2014/main" id="{D55A594E-975F-970E-240E-B79303103955}"/>
              </a:ext>
            </a:extLst>
          </p:cNvPr>
          <p:cNvSpPr>
            <a:spLocks noGrp="1"/>
          </p:cNvSpPr>
          <p:nvPr>
            <p:ph idx="1"/>
          </p:nvPr>
        </p:nvSpPr>
        <p:spPr/>
        <p:txBody>
          <a:bodyPr>
            <a:noAutofit/>
          </a:bodyPr>
          <a:lstStyle/>
          <a:p>
            <a:r>
              <a:rPr lang="en-US" sz="2400" dirty="0"/>
              <a:t>Statements about a circuit design expected to be always be true.</a:t>
            </a:r>
          </a:p>
          <a:p>
            <a:pPr lvl="1"/>
            <a:r>
              <a:rPr lang="en-US" sz="2133" dirty="0" err="1"/>
              <a:t>SystemVerilog</a:t>
            </a:r>
            <a:r>
              <a:rPr lang="en-US" sz="2133" dirty="0"/>
              <a:t> Assertions (SVA)</a:t>
            </a:r>
          </a:p>
          <a:p>
            <a:r>
              <a:rPr lang="en-US" sz="2400" dirty="0"/>
              <a:t>Critical component in hardware verification.</a:t>
            </a:r>
          </a:p>
          <a:p>
            <a:pPr lvl="1"/>
            <a:r>
              <a:rPr lang="en-US" sz="2133" dirty="0"/>
              <a:t>Verify individual functional properties, critical logic.</a:t>
            </a:r>
          </a:p>
          <a:p>
            <a:r>
              <a:rPr lang="en-US" sz="2400" dirty="0"/>
              <a:t>Detects vulnerabilities early in the design process.</a:t>
            </a:r>
          </a:p>
          <a:p>
            <a:pPr marL="0" indent="0">
              <a:buNone/>
            </a:pPr>
            <a:endParaRPr lang="en-US" sz="2400" dirty="0"/>
          </a:p>
          <a:p>
            <a:r>
              <a:rPr lang="en-US" sz="2400" dirty="0"/>
              <a:t>Two types: </a:t>
            </a:r>
            <a:r>
              <a:rPr lang="en-US" sz="2400" b="1" dirty="0"/>
              <a:t>immediate</a:t>
            </a:r>
            <a:r>
              <a:rPr lang="en-US" sz="2400" dirty="0"/>
              <a:t>, and </a:t>
            </a:r>
            <a:r>
              <a:rPr lang="en-US" sz="2400" b="1" dirty="0"/>
              <a:t>concurrent</a:t>
            </a:r>
            <a:r>
              <a:rPr lang="en-US" sz="2400" dirty="0"/>
              <a:t> verifications.</a:t>
            </a:r>
          </a:p>
          <a:p>
            <a:endParaRPr lang="en-US" sz="2400" dirty="0"/>
          </a:p>
        </p:txBody>
      </p:sp>
    </p:spTree>
    <p:extLst>
      <p:ext uri="{BB962C8B-B14F-4D97-AF65-F5344CB8AC3E}">
        <p14:creationId xmlns:p14="http://schemas.microsoft.com/office/powerpoint/2010/main" val="418376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3B18-E1CE-0F5C-74FF-F7C96DDCF3B1}"/>
              </a:ext>
            </a:extLst>
          </p:cNvPr>
          <p:cNvSpPr>
            <a:spLocks noGrp="1"/>
          </p:cNvSpPr>
          <p:nvPr>
            <p:ph type="title"/>
          </p:nvPr>
        </p:nvSpPr>
        <p:spPr>
          <a:xfrm>
            <a:off x="373247" y="548680"/>
            <a:ext cx="3721675" cy="381000"/>
          </a:xfrm>
        </p:spPr>
        <p:txBody>
          <a:bodyPr>
            <a:normAutofit fontScale="90000"/>
          </a:bodyPr>
          <a:lstStyle/>
          <a:p>
            <a:r>
              <a:rPr lang="en-US" b="1" dirty="0"/>
              <a:t>Immediate Assertions</a:t>
            </a:r>
          </a:p>
        </p:txBody>
      </p:sp>
      <p:sp>
        <p:nvSpPr>
          <p:cNvPr id="3" name="Content Placeholder 2">
            <a:extLst>
              <a:ext uri="{FF2B5EF4-FFF2-40B4-BE49-F238E27FC236}">
                <a16:creationId xmlns:a16="http://schemas.microsoft.com/office/drawing/2014/main" id="{D55A594E-975F-970E-240E-B79303103955}"/>
              </a:ext>
            </a:extLst>
          </p:cNvPr>
          <p:cNvSpPr>
            <a:spLocks noGrp="1"/>
          </p:cNvSpPr>
          <p:nvPr>
            <p:ph idx="1"/>
          </p:nvPr>
        </p:nvSpPr>
        <p:spPr/>
        <p:txBody>
          <a:bodyPr>
            <a:noAutofit/>
          </a:bodyPr>
          <a:lstStyle/>
          <a:p>
            <a:r>
              <a:rPr lang="en-US" sz="2400" dirty="0"/>
              <a:t>If-statement.</a:t>
            </a:r>
          </a:p>
          <a:p>
            <a:r>
              <a:rPr lang="en-US" sz="2400" dirty="0"/>
              <a:t>Not dependent on clock/reset signals.</a:t>
            </a:r>
          </a:p>
          <a:p>
            <a:endParaRPr lang="en-US" sz="2400" dirty="0"/>
          </a:p>
          <a:p>
            <a:r>
              <a:rPr lang="en-US" sz="2400" dirty="0"/>
              <a:t>Ex: Ensure that the </a:t>
            </a:r>
            <a:r>
              <a:rPr lang="en-US" sz="2400" dirty="0" err="1"/>
              <a:t>current_state</a:t>
            </a:r>
            <a:r>
              <a:rPr lang="en-US" sz="2400" dirty="0"/>
              <a:t> is never 0.</a:t>
            </a:r>
          </a:p>
          <a:p>
            <a:pPr marL="0" indent="0">
              <a:buNone/>
            </a:pPr>
            <a:endParaRPr lang="en-US" sz="2400" dirty="0"/>
          </a:p>
          <a:p>
            <a:pPr marL="0" indent="0">
              <a:buNone/>
            </a:pPr>
            <a:r>
              <a:rPr lang="en-US" b="1" dirty="0" err="1">
                <a:latin typeface="Courier New" panose="02070309020205020404" pitchFamily="49" charset="0"/>
                <a:cs typeface="Courier New" panose="02070309020205020404" pitchFamily="49" charset="0"/>
              </a:rPr>
              <a:t>immediate_assertion_name</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assert (</a:t>
            </a:r>
            <a:r>
              <a:rPr lang="en-US" b="1" dirty="0" err="1">
                <a:latin typeface="Courier New" panose="02070309020205020404" pitchFamily="49" charset="0"/>
                <a:cs typeface="Courier New" panose="02070309020205020404" pitchFamily="49" charset="0"/>
              </a:rPr>
              <a:t>current_state</a:t>
            </a:r>
            <a:r>
              <a:rPr lang="en-US" b="1" dirty="0">
                <a:latin typeface="Courier New" panose="02070309020205020404" pitchFamily="49" charset="0"/>
                <a:cs typeface="Courier New" panose="02070309020205020404" pitchFamily="49" charset="0"/>
              </a:rPr>
              <a:t> != 0) </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error message $error("%m checker failed");</a:t>
            </a:r>
            <a:endParaRPr lang="en-US" sz="2133"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423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3B18-E1CE-0F5C-74FF-F7C96DDCF3B1}"/>
              </a:ext>
            </a:extLst>
          </p:cNvPr>
          <p:cNvSpPr>
            <a:spLocks noGrp="1"/>
          </p:cNvSpPr>
          <p:nvPr>
            <p:ph type="title"/>
          </p:nvPr>
        </p:nvSpPr>
        <p:spPr>
          <a:xfrm>
            <a:off x="373247" y="548680"/>
            <a:ext cx="3721675" cy="381000"/>
          </a:xfrm>
        </p:spPr>
        <p:txBody>
          <a:bodyPr>
            <a:normAutofit fontScale="90000"/>
          </a:bodyPr>
          <a:lstStyle/>
          <a:p>
            <a:r>
              <a:rPr lang="en-US" b="1" dirty="0"/>
              <a:t>Concurrent Assertions</a:t>
            </a:r>
          </a:p>
        </p:txBody>
      </p:sp>
      <p:sp>
        <p:nvSpPr>
          <p:cNvPr id="3" name="Content Placeholder 2">
            <a:extLst>
              <a:ext uri="{FF2B5EF4-FFF2-40B4-BE49-F238E27FC236}">
                <a16:creationId xmlns:a16="http://schemas.microsoft.com/office/drawing/2014/main" id="{D55A594E-975F-970E-240E-B79303103955}"/>
              </a:ext>
            </a:extLst>
          </p:cNvPr>
          <p:cNvSpPr>
            <a:spLocks noGrp="1"/>
          </p:cNvSpPr>
          <p:nvPr>
            <p:ph idx="1"/>
          </p:nvPr>
        </p:nvSpPr>
        <p:spPr/>
        <p:txBody>
          <a:bodyPr>
            <a:noAutofit/>
          </a:bodyPr>
          <a:lstStyle/>
          <a:p>
            <a:r>
              <a:rPr lang="en-US" sz="2400" dirty="0"/>
              <a:t>More complex statements.</a:t>
            </a:r>
          </a:p>
          <a:p>
            <a:r>
              <a:rPr lang="en-US" sz="2400" dirty="0"/>
              <a:t>Span time, triggered relative to the clock edge.</a:t>
            </a:r>
          </a:p>
          <a:p>
            <a:pPr lvl="1"/>
            <a:r>
              <a:rPr lang="en-US" sz="2133" dirty="0"/>
              <a:t>Keyword “property”.</a:t>
            </a:r>
          </a:p>
          <a:p>
            <a:endParaRPr lang="en-US" sz="2667" dirty="0"/>
          </a:p>
          <a:p>
            <a:r>
              <a:rPr lang="en-US" sz="2667" dirty="0"/>
              <a:t>Ex: Check that an ack signal arrives 3-5 clock cycles after a request.</a:t>
            </a:r>
          </a:p>
          <a:p>
            <a:pPr marL="0" indent="0">
              <a:buNone/>
            </a:pPr>
            <a:endParaRPr lang="en-US" sz="2200" b="1" i="0" dirty="0">
              <a:solidFill>
                <a:schemeClr val="tx1"/>
              </a:solidFill>
              <a:effectLst/>
              <a:latin typeface="Courier New" panose="02070309020205020404" pitchFamily="49" charset="0"/>
              <a:cs typeface="Courier New" panose="02070309020205020404" pitchFamily="49" charset="0"/>
            </a:endParaRPr>
          </a:p>
          <a:p>
            <a:pPr marL="0" indent="0">
              <a:buNone/>
            </a:pPr>
            <a:r>
              <a:rPr lang="en-US" sz="2200" b="1" i="0" dirty="0">
                <a:effectLst/>
                <a:latin typeface="Courier New" panose="02070309020205020404" pitchFamily="49" charset="0"/>
                <a:cs typeface="Courier New" panose="02070309020205020404" pitchFamily="49" charset="0"/>
              </a:rPr>
              <a:t>assert property (@(</a:t>
            </a:r>
            <a:r>
              <a:rPr lang="en-US" sz="2200" b="1" i="0" dirty="0" err="1">
                <a:effectLst/>
                <a:latin typeface="Courier New" panose="02070309020205020404" pitchFamily="49" charset="0"/>
                <a:cs typeface="Courier New" panose="02070309020205020404" pitchFamily="49" charset="0"/>
              </a:rPr>
              <a:t>posedge</a:t>
            </a:r>
            <a:r>
              <a:rPr lang="en-US" sz="2200" b="1" i="0" dirty="0">
                <a:effectLst/>
                <a:latin typeface="Courier New" panose="02070309020205020404" pitchFamily="49" charset="0"/>
                <a:cs typeface="Courier New" panose="02070309020205020404" pitchFamily="49" charset="0"/>
              </a:rPr>
              <a:t> </a:t>
            </a:r>
            <a:r>
              <a:rPr lang="en-US" sz="2200" b="1" i="0" dirty="0" err="1">
                <a:effectLst/>
                <a:latin typeface="Courier New" panose="02070309020205020404" pitchFamily="49" charset="0"/>
                <a:cs typeface="Courier New" panose="02070309020205020404" pitchFamily="49" charset="0"/>
              </a:rPr>
              <a:t>clk</a:t>
            </a:r>
            <a:r>
              <a:rPr lang="en-US" sz="2200" b="1" i="0" dirty="0">
                <a:effectLst/>
                <a:latin typeface="Courier New" panose="02070309020205020404" pitchFamily="49" charset="0"/>
                <a:cs typeface="Courier New" panose="02070309020205020404" pitchFamily="49" charset="0"/>
              </a:rPr>
              <a:t>) req |-&gt; ##[3:5] ack);</a:t>
            </a:r>
            <a:endParaRPr lang="en-US" sz="2200" b="1" dirty="0">
              <a:latin typeface="Courier New" panose="02070309020205020404" pitchFamily="49" charset="0"/>
              <a:cs typeface="Courier New" panose="02070309020205020404" pitchFamily="49" charset="0"/>
            </a:endParaRPr>
          </a:p>
          <a:p>
            <a:pPr marL="0" indent="0">
              <a:buNone/>
            </a:pP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625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AAAE1C78-AAA8-994B-F16F-E1CDDDCD9D04}"/>
              </a:ext>
            </a:extLst>
          </p:cNvPr>
          <p:cNvGrpSpPr/>
          <p:nvPr/>
        </p:nvGrpSpPr>
        <p:grpSpPr>
          <a:xfrm>
            <a:off x="7475960" y="1307664"/>
            <a:ext cx="4580774" cy="2049400"/>
            <a:chOff x="7475960" y="1307664"/>
            <a:chExt cx="4580774" cy="2049400"/>
          </a:xfrm>
          <a:solidFill>
            <a:schemeClr val="accent1"/>
          </a:solidFill>
        </p:grpSpPr>
        <p:pic>
          <p:nvPicPr>
            <p:cNvPr id="31" name="Picture 30">
              <a:extLst>
                <a:ext uri="{FF2B5EF4-FFF2-40B4-BE49-F238E27FC236}">
                  <a16:creationId xmlns:a16="http://schemas.microsoft.com/office/drawing/2014/main" id="{25D2AAE7-DA08-D0A5-EA86-C68345B1CF7C}"/>
                </a:ext>
              </a:extLst>
            </p:cNvPr>
            <p:cNvPicPr>
              <a:picLocks noChangeAspect="1"/>
            </p:cNvPicPr>
            <p:nvPr/>
          </p:nvPicPr>
          <p:blipFill>
            <a:blip r:embed="rId3"/>
            <a:stretch>
              <a:fillRect/>
            </a:stretch>
          </p:blipFill>
          <p:spPr>
            <a:xfrm>
              <a:off x="7475960" y="1307664"/>
              <a:ext cx="4580774" cy="2049400"/>
            </a:xfrm>
            <a:prstGeom prst="rect">
              <a:avLst/>
            </a:prstGeom>
            <a:grpFill/>
          </p:spPr>
        </p:pic>
        <p:pic>
          <p:nvPicPr>
            <p:cNvPr id="32" name="Picture 31">
              <a:extLst>
                <a:ext uri="{FF2B5EF4-FFF2-40B4-BE49-F238E27FC236}">
                  <a16:creationId xmlns:a16="http://schemas.microsoft.com/office/drawing/2014/main" id="{A2A1321B-D5C0-516A-B949-59E5F035389F}"/>
                </a:ext>
              </a:extLst>
            </p:cNvPr>
            <p:cNvPicPr>
              <a:picLocks noChangeAspect="1"/>
            </p:cNvPicPr>
            <p:nvPr/>
          </p:nvPicPr>
          <p:blipFill>
            <a:blip r:embed="rId4"/>
            <a:stretch>
              <a:fillRect/>
            </a:stretch>
          </p:blipFill>
          <p:spPr>
            <a:xfrm>
              <a:off x="8884540" y="2037458"/>
              <a:ext cx="728749" cy="601226"/>
            </a:xfrm>
            <a:prstGeom prst="rect">
              <a:avLst/>
            </a:prstGeom>
            <a:grpFill/>
          </p:spPr>
        </p:pic>
      </p:grpSp>
      <p:sp>
        <p:nvSpPr>
          <p:cNvPr id="2" name="Title 1">
            <a:extLst>
              <a:ext uri="{FF2B5EF4-FFF2-40B4-BE49-F238E27FC236}">
                <a16:creationId xmlns:a16="http://schemas.microsoft.com/office/drawing/2014/main" id="{0DC4A45B-5F66-577C-141F-4493DAE6BA7C}"/>
              </a:ext>
            </a:extLst>
          </p:cNvPr>
          <p:cNvSpPr>
            <a:spLocks noGrp="1"/>
          </p:cNvSpPr>
          <p:nvPr>
            <p:ph type="title"/>
          </p:nvPr>
        </p:nvSpPr>
        <p:spPr/>
        <p:txBody>
          <a:bodyPr>
            <a:normAutofit fontScale="90000"/>
          </a:bodyPr>
          <a:lstStyle/>
          <a:p>
            <a:r>
              <a:rPr lang="en-US" b="1" dirty="0"/>
              <a:t>Hardware Vulnerability Detection</a:t>
            </a:r>
          </a:p>
        </p:txBody>
      </p:sp>
      <p:sp>
        <p:nvSpPr>
          <p:cNvPr id="7" name="TextBox 6">
            <a:extLst>
              <a:ext uri="{FF2B5EF4-FFF2-40B4-BE49-F238E27FC236}">
                <a16:creationId xmlns:a16="http://schemas.microsoft.com/office/drawing/2014/main" id="{78EB1BA1-CBA4-590D-73FA-1731C3F4BAF6}"/>
              </a:ext>
            </a:extLst>
          </p:cNvPr>
          <p:cNvSpPr txBox="1"/>
          <p:nvPr/>
        </p:nvSpPr>
        <p:spPr>
          <a:xfrm>
            <a:off x="6040" y="1253796"/>
            <a:ext cx="4115110" cy="523220"/>
          </a:xfrm>
          <a:prstGeom prst="rect">
            <a:avLst/>
          </a:prstGeom>
          <a:noFill/>
        </p:spPr>
        <p:txBody>
          <a:bodyPr wrap="square" rtlCol="0">
            <a:spAutoFit/>
          </a:bodyPr>
          <a:lstStyle/>
          <a:p>
            <a:pPr algn="ctr"/>
            <a:r>
              <a:rPr lang="en-US" sz="2800">
                <a:latin typeface="+mj-lt"/>
              </a:rPr>
              <a:t>RISC-V </a:t>
            </a:r>
            <a:r>
              <a:rPr lang="en-US" sz="2800" err="1">
                <a:latin typeface="+mj-lt"/>
              </a:rPr>
              <a:t>Hack@DAC</a:t>
            </a:r>
            <a:r>
              <a:rPr lang="en-US" sz="2800">
                <a:latin typeface="+mj-lt"/>
              </a:rPr>
              <a:t> SoC</a:t>
            </a:r>
          </a:p>
        </p:txBody>
      </p:sp>
      <p:sp>
        <p:nvSpPr>
          <p:cNvPr id="39" name="Rectangle 38">
            <a:extLst>
              <a:ext uri="{FF2B5EF4-FFF2-40B4-BE49-F238E27FC236}">
                <a16:creationId xmlns:a16="http://schemas.microsoft.com/office/drawing/2014/main" id="{84EFCA49-D1FD-D4C7-CF91-EA2813978E22}"/>
              </a:ext>
            </a:extLst>
          </p:cNvPr>
          <p:cNvSpPr/>
          <p:nvPr/>
        </p:nvSpPr>
        <p:spPr>
          <a:xfrm>
            <a:off x="462659" y="2101132"/>
            <a:ext cx="3995041" cy="699220"/>
          </a:xfrm>
          <a:prstGeom prst="rect">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Register Lock Security Feature</a:t>
            </a:r>
            <a:br>
              <a:rPr lang="en-US" sz="2400" dirty="0">
                <a:solidFill>
                  <a:schemeClr val="bg1"/>
                </a:solidFill>
              </a:rPr>
            </a:br>
            <a:r>
              <a:rPr lang="en-US" sz="2400" dirty="0">
                <a:solidFill>
                  <a:schemeClr val="bg1"/>
                </a:solidFill>
              </a:rPr>
              <a:t>“Locked data is not accessible”</a:t>
            </a:r>
          </a:p>
        </p:txBody>
      </p:sp>
      <p:sp>
        <p:nvSpPr>
          <p:cNvPr id="57" name="Rectangular Callout 56">
            <a:extLst>
              <a:ext uri="{FF2B5EF4-FFF2-40B4-BE49-F238E27FC236}">
                <a16:creationId xmlns:a16="http://schemas.microsoft.com/office/drawing/2014/main" id="{01A944B6-5048-ACF5-1809-3D4DDCA92894}"/>
              </a:ext>
            </a:extLst>
          </p:cNvPr>
          <p:cNvSpPr/>
          <p:nvPr/>
        </p:nvSpPr>
        <p:spPr>
          <a:xfrm>
            <a:off x="5564623" y="5099050"/>
            <a:ext cx="2970136" cy="251759"/>
          </a:xfrm>
          <a:prstGeom prst="wedgeRectCallout">
            <a:avLst>
              <a:gd name="adj1" fmla="val 130433"/>
              <a:gd name="adj2" fmla="val -935240"/>
            </a:avLst>
          </a:prstGeom>
          <a:solidFill>
            <a:srgbClr val="5382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59" name="Rectangular Callout 58">
            <a:extLst>
              <a:ext uri="{FF2B5EF4-FFF2-40B4-BE49-F238E27FC236}">
                <a16:creationId xmlns:a16="http://schemas.microsoft.com/office/drawing/2014/main" id="{6AF6F263-E4B5-D464-A372-59FCD6545B47}"/>
              </a:ext>
            </a:extLst>
          </p:cNvPr>
          <p:cNvSpPr/>
          <p:nvPr/>
        </p:nvSpPr>
        <p:spPr>
          <a:xfrm>
            <a:off x="4820489" y="2872528"/>
            <a:ext cx="3345612" cy="556472"/>
          </a:xfrm>
          <a:prstGeom prst="wedgeRectCallout">
            <a:avLst>
              <a:gd name="adj1" fmla="val 73149"/>
              <a:gd name="adj2" fmla="val -93868"/>
            </a:avLst>
          </a:prstGeom>
          <a:solidFill>
            <a:srgbClr val="5382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58" name="Rectangular Callout 57">
            <a:extLst>
              <a:ext uri="{FF2B5EF4-FFF2-40B4-BE49-F238E27FC236}">
                <a16:creationId xmlns:a16="http://schemas.microsoft.com/office/drawing/2014/main" id="{A60FBB98-8610-471B-3E06-6132CCAB9F61}"/>
              </a:ext>
            </a:extLst>
          </p:cNvPr>
          <p:cNvSpPr/>
          <p:nvPr/>
        </p:nvSpPr>
        <p:spPr>
          <a:xfrm>
            <a:off x="4820488" y="3434646"/>
            <a:ext cx="2970136" cy="251758"/>
          </a:xfrm>
          <a:prstGeom prst="wedgeRectCallout">
            <a:avLst>
              <a:gd name="adj1" fmla="val 123171"/>
              <a:gd name="adj2" fmla="val -134178"/>
            </a:avLst>
          </a:prstGeom>
          <a:solidFill>
            <a:srgbClr val="5382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53" name="TextBox 52">
            <a:extLst>
              <a:ext uri="{FF2B5EF4-FFF2-40B4-BE49-F238E27FC236}">
                <a16:creationId xmlns:a16="http://schemas.microsoft.com/office/drawing/2014/main" id="{60FA2F70-477D-5253-EC14-F80657FA9A45}"/>
              </a:ext>
            </a:extLst>
          </p:cNvPr>
          <p:cNvSpPr txBox="1"/>
          <p:nvPr/>
        </p:nvSpPr>
        <p:spPr>
          <a:xfrm>
            <a:off x="4745472" y="874864"/>
            <a:ext cx="3738128" cy="5816977"/>
          </a:xfrm>
          <a:prstGeom prst="rect">
            <a:avLst/>
          </a:prstGeom>
          <a:noFill/>
        </p:spPr>
        <p:txBody>
          <a:bodyPr wrap="square" tIns="0" bIns="0" rtlCol="0" anchor="ctr">
            <a:spAutoFit/>
          </a:bodyPr>
          <a:lstStyle/>
          <a:p>
            <a:r>
              <a:rPr lang="en-US" sz="1000" b="1" dirty="0">
                <a:latin typeface="Courier New" panose="02070309020205020404" pitchFamily="49" charset="0"/>
                <a:cs typeface="Courier New" panose="02070309020205020404" pitchFamily="49" charset="0"/>
              </a:rPr>
              <a:t>module </a:t>
            </a:r>
            <a:r>
              <a:rPr lang="en-US" sz="1000" b="1" dirty="0" err="1">
                <a:latin typeface="Courier New" panose="02070309020205020404" pitchFamily="49" charset="0"/>
                <a:cs typeface="Courier New" panose="02070309020205020404" pitchFamily="49" charset="0"/>
              </a:rPr>
              <a:t>rsa_wrapper</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clk</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rst_ni</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reglk</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debug_req</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jtag_unlock,  </a:t>
            </a:r>
          </a:p>
          <a:p>
            <a:r>
              <a:rPr lang="en-US" sz="1000" b="1" dirty="0">
                <a:latin typeface="Courier New" panose="02070309020205020404" pitchFamily="49" charset="0"/>
                <a:cs typeface="Courier New" panose="02070309020205020404" pitchFamily="49" charset="0"/>
              </a:rPr>
              <a:t>    input [31:0] address, </a:t>
            </a:r>
          </a:p>
          <a:p>
            <a:r>
              <a:rPr lang="en-US" sz="1000" b="1" dirty="0">
                <a:latin typeface="Courier New" panose="02070309020205020404" pitchFamily="49" charset="0"/>
                <a:cs typeface="Courier New" panose="02070309020205020404" pitchFamily="49" charset="0"/>
              </a:rPr>
              <a:t>    input we, </a:t>
            </a:r>
          </a:p>
          <a:p>
            <a:r>
              <a:rPr lang="en-US" sz="1000" b="1" dirty="0">
                <a:latin typeface="Courier New" panose="02070309020205020404" pitchFamily="49" charset="0"/>
                <a:cs typeface="Courier New" panose="02070309020205020404" pitchFamily="49" charset="0"/>
              </a:rPr>
              <a:t>    input [31:0] </a:t>
            </a:r>
            <a:r>
              <a:rPr lang="en-US" sz="1000" b="1" dirty="0" err="1">
                <a:latin typeface="Courier New" panose="02070309020205020404" pitchFamily="49" charset="0"/>
                <a:cs typeface="Courier New" panose="02070309020205020404" pitchFamily="49" charset="0"/>
              </a:rPr>
              <a:t>wdata</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output [31:0] </a:t>
            </a:r>
            <a:r>
              <a:rPr lang="en-US" sz="1000" b="1" dirty="0" err="1">
                <a:latin typeface="Courier New" panose="02070309020205020404" pitchFamily="49" charset="0"/>
                <a:cs typeface="Courier New" panose="02070309020205020404" pitchFamily="49" charset="0"/>
              </a:rPr>
              <a:t>rdata</a:t>
            </a:r>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 </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 . </a:t>
            </a:r>
          </a:p>
          <a:p>
            <a:r>
              <a:rPr lang="en-US" sz="1600" b="1" dirty="0">
                <a:solidFill>
                  <a:schemeClr val="bg1"/>
                </a:solidFill>
                <a:latin typeface="Courier New" panose="02070309020205020404" pitchFamily="49" charset="0"/>
                <a:cs typeface="Courier New" panose="02070309020205020404" pitchFamily="49" charset="0"/>
              </a:rPr>
              <a:t>assign debug_en = </a:t>
            </a:r>
          </a:p>
          <a:p>
            <a:r>
              <a:rPr lang="en-US" sz="1600" b="1" dirty="0">
                <a:solidFill>
                  <a:schemeClr val="bg1"/>
                </a:solidFill>
                <a:latin typeface="Courier New" panose="02070309020205020404" pitchFamily="49" charset="0"/>
                <a:cs typeface="Courier New" panose="02070309020205020404" pitchFamily="49" charset="0"/>
              </a:rPr>
              <a:t>  debug_reg &amp; jtag_unlock;</a:t>
            </a:r>
          </a:p>
          <a:p>
            <a:r>
              <a:rPr lang="en-US" sz="600" b="1" dirty="0">
                <a:latin typeface="Courier New" panose="02070309020205020404" pitchFamily="49" charset="0"/>
                <a:cs typeface="Courier New" panose="02070309020205020404" pitchFamily="49" charset="0"/>
              </a:rPr>
              <a:t> </a:t>
            </a:r>
            <a:endParaRPr lang="en-US" sz="600" b="1" dirty="0">
              <a:solidFill>
                <a:schemeClr val="bg1"/>
              </a:solidFill>
              <a:latin typeface="Courier New" panose="02070309020205020404" pitchFamily="49" charset="0"/>
              <a:cs typeface="Courier New" panose="02070309020205020404" pitchFamily="49" charset="0"/>
            </a:endParaRPr>
          </a:p>
          <a:p>
            <a:r>
              <a:rPr lang="en-US" sz="1000" b="1" dirty="0">
                <a:solidFill>
                  <a:schemeClr val="bg1"/>
                </a:solidFill>
                <a:latin typeface="Courier New" panose="02070309020205020404" pitchFamily="49" charset="0"/>
                <a:cs typeface="Courier New" panose="02070309020205020404" pitchFamily="49" charset="0"/>
              </a:rPr>
              <a:t>assign </a:t>
            </a:r>
            <a:r>
              <a:rPr lang="en-US" sz="1000" b="1" dirty="0" err="1">
                <a:solidFill>
                  <a:schemeClr val="bg1"/>
                </a:solidFill>
                <a:latin typeface="Courier New" panose="02070309020205020404" pitchFamily="49" charset="0"/>
                <a:cs typeface="Courier New" panose="02070309020205020404" pitchFamily="49" charset="0"/>
              </a:rPr>
              <a:t>read_en</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reglk</a:t>
            </a:r>
            <a:r>
              <a:rPr lang="en-US" sz="1000" b="1" dirty="0">
                <a:solidFill>
                  <a:schemeClr val="bg1"/>
                </a:solidFill>
                <a:latin typeface="Courier New" panose="02070309020205020404" pitchFamily="49" charset="0"/>
                <a:cs typeface="Courier New" panose="02070309020205020404" pitchFamily="49" charset="0"/>
              </a:rPr>
              <a:t>) || debug_en; </a:t>
            </a:r>
          </a:p>
          <a:p>
            <a:r>
              <a:rPr lang="en-US" sz="1000" b="1" dirty="0">
                <a:latin typeface="Courier New" panose="02070309020205020404" pitchFamily="49" charset="0"/>
                <a:cs typeface="Courier New" panose="02070309020205020404" pitchFamily="49" charset="0"/>
              </a:rPr>
              <a:t>. . . </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Implement MD5 I/O memory map interface</a:t>
            </a:r>
          </a:p>
          <a:p>
            <a:r>
              <a:rPr lang="en-US" sz="1000" b="1" dirty="0">
                <a:latin typeface="Courier New" panose="02070309020205020404" pitchFamily="49" charset="0"/>
                <a:cs typeface="Courier New" panose="02070309020205020404" pitchFamily="49" charset="0"/>
              </a:rPr>
              <a:t>// Read side</a:t>
            </a:r>
          </a:p>
          <a:p>
            <a:r>
              <a:rPr lang="en-US" sz="1000" b="1" dirty="0">
                <a:latin typeface="Courier New" panose="02070309020205020404" pitchFamily="49" charset="0"/>
                <a:cs typeface="Courier New" panose="02070309020205020404" pitchFamily="49" charset="0"/>
              </a:rPr>
              <a:t>always @(</a:t>
            </a:r>
            <a:r>
              <a:rPr lang="en-US" sz="1000" b="1" dirty="0" err="1">
                <a:latin typeface="Courier New" panose="02070309020205020404" pitchFamily="49" charset="0"/>
                <a:cs typeface="Courier New" panose="02070309020205020404" pitchFamily="49" charset="0"/>
              </a:rPr>
              <a:t>clk</a:t>
            </a:r>
            <a:r>
              <a:rPr lang="en-US" sz="1000" b="1" dirty="0">
                <a:latin typeface="Courier New" panose="02070309020205020404" pitchFamily="49" charset="0"/>
                <a:cs typeface="Courier New" panose="02070309020205020404" pitchFamily="49" charset="0"/>
              </a:rPr>
              <a:t>) begin</a:t>
            </a:r>
          </a:p>
          <a:p>
            <a:r>
              <a:rPr lang="en-US" sz="1000" b="1" dirty="0">
                <a:latin typeface="Courier New" panose="02070309020205020404" pitchFamily="49" charset="0"/>
                <a:cs typeface="Courier New" panose="02070309020205020404" pitchFamily="49" charset="0"/>
              </a:rPr>
              <a:t>  if (!</a:t>
            </a:r>
            <a:r>
              <a:rPr lang="en-US" sz="1000" b="1" dirty="0" err="1">
                <a:latin typeface="Courier New" panose="02070309020205020404" pitchFamily="49" charset="0"/>
                <a:cs typeface="Courier New" panose="02070309020205020404" pitchFamily="49" charset="0"/>
              </a:rPr>
              <a:t>rst_ni</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 . .</a:t>
            </a:r>
          </a:p>
          <a:p>
            <a:r>
              <a:rPr lang="en-US" sz="1000" b="1" dirty="0">
                <a:latin typeface="Courier New" panose="02070309020205020404" pitchFamily="49" charset="0"/>
                <a:cs typeface="Courier New" panose="02070309020205020404" pitchFamily="49" charset="0"/>
              </a:rPr>
              <a:t>  else if(!we) begin</a:t>
            </a:r>
          </a:p>
          <a:p>
            <a:r>
              <a:rPr lang="en-US" sz="1000" b="1" dirty="0">
                <a:latin typeface="Courier New" panose="02070309020205020404" pitchFamily="49" charset="0"/>
                <a:cs typeface="Courier New" panose="02070309020205020404" pitchFamily="49" charset="0"/>
              </a:rPr>
              <a:t>        case(address[10:3]) </a:t>
            </a:r>
          </a:p>
          <a:p>
            <a:r>
              <a:rPr lang="en-US" sz="1000" b="1" dirty="0">
                <a:latin typeface="Courier New" panose="02070309020205020404" pitchFamily="49" charset="0"/>
                <a:cs typeface="Courier New" panose="02070309020205020404" pitchFamily="49" charset="0"/>
              </a:rPr>
              <a:t>          0:</a:t>
            </a:r>
          </a:p>
          <a:p>
            <a:r>
              <a:rPr lang="en-US" sz="1000" b="1" dirty="0">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rdata</a:t>
            </a:r>
            <a:r>
              <a:rPr lang="en-US" sz="1000" b="1" dirty="0">
                <a:solidFill>
                  <a:schemeClr val="bg1"/>
                </a:solidFill>
                <a:latin typeface="Courier New" panose="02070309020205020404" pitchFamily="49" charset="0"/>
                <a:cs typeface="Courier New" panose="02070309020205020404" pitchFamily="49" charset="0"/>
              </a:rPr>
              <a:t> &lt;= </a:t>
            </a:r>
            <a:r>
              <a:rPr lang="en-US" sz="1000" b="1" dirty="0" err="1">
                <a:solidFill>
                  <a:schemeClr val="bg1"/>
                </a:solidFill>
                <a:latin typeface="Courier New" panose="02070309020205020404" pitchFamily="49" charset="0"/>
                <a:cs typeface="Courier New" panose="02070309020205020404" pitchFamily="49" charset="0"/>
              </a:rPr>
              <a:t>read_en</a:t>
            </a:r>
            <a:r>
              <a:rPr lang="en-US" sz="1000" b="1" dirty="0">
                <a:solidFill>
                  <a:schemeClr val="bg1"/>
                </a:solidFill>
                <a:latin typeface="Courier New" panose="02070309020205020404" pitchFamily="49" charset="0"/>
                <a:cs typeface="Courier New" panose="02070309020205020404" pitchFamily="49" charset="0"/>
              </a:rPr>
              <a:t> ? msg: 0;</a:t>
            </a:r>
          </a:p>
          <a:p>
            <a:r>
              <a:rPr lang="en-US" sz="1000" b="1" dirty="0">
                <a:latin typeface="Courier New" panose="02070309020205020404" pitchFamily="49" charset="0"/>
                <a:cs typeface="Courier New" panose="02070309020205020404" pitchFamily="49" charset="0"/>
              </a:rPr>
              <a:t>          . . . </a:t>
            </a:r>
          </a:p>
          <a:p>
            <a:r>
              <a:rPr lang="en-US" sz="1000" b="1" dirty="0">
                <a:latin typeface="Courier New" panose="02070309020205020404" pitchFamily="49" charset="0"/>
                <a:cs typeface="Courier New" panose="02070309020205020404" pitchFamily="49" charset="0"/>
              </a:rPr>
              <a:t>          default:</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endcase</a:t>
            </a:r>
            <a:r>
              <a:rPr lang="en-US" sz="1000" b="1" dirty="0">
                <a:latin typeface="Courier New" panose="02070309020205020404" pitchFamily="49" charset="0"/>
                <a:cs typeface="Courier New" panose="02070309020205020404" pitchFamily="49" charset="0"/>
              </a:rPr>
              <a:t> // address[10:3]</a:t>
            </a:r>
          </a:p>
          <a:p>
            <a:r>
              <a:rPr lang="en-US" sz="1000" b="1" dirty="0">
                <a:latin typeface="Courier New" panose="02070309020205020404" pitchFamily="49" charset="0"/>
                <a:cs typeface="Courier New" panose="02070309020205020404" pitchFamily="49" charset="0"/>
              </a:rPr>
              <a:t>      end</a:t>
            </a:r>
          </a:p>
          <a:p>
            <a:r>
              <a:rPr lang="en-US" sz="1000" b="1" dirty="0">
                <a:latin typeface="Courier New" panose="02070309020205020404" pitchFamily="49" charset="0"/>
                <a:cs typeface="Courier New" panose="02070309020205020404" pitchFamily="49" charset="0"/>
              </a:rPr>
              <a:t>    end</a:t>
            </a:r>
          </a:p>
          <a:p>
            <a:r>
              <a:rPr lang="en-US" sz="1000" b="1" dirty="0">
                <a:latin typeface="Courier New" panose="02070309020205020404" pitchFamily="49" charset="0"/>
                <a:cs typeface="Courier New" panose="02070309020205020404" pitchFamily="49" charset="0"/>
              </a:rPr>
              <a:t>. . . </a:t>
            </a:r>
          </a:p>
          <a:p>
            <a:endParaRPr lang="en-US" sz="1000" b="1" dirty="0">
              <a:latin typeface="Courier New" panose="02070309020205020404" pitchFamily="49" charset="0"/>
              <a:cs typeface="Courier New" panose="02070309020205020404" pitchFamily="49" charset="0"/>
            </a:endParaRPr>
          </a:p>
          <a:p>
            <a:r>
              <a:rPr lang="en-US" sz="1000" b="1" dirty="0" err="1">
                <a:latin typeface="Courier New" panose="02070309020205020404" pitchFamily="49" charset="0"/>
                <a:cs typeface="Courier New" panose="02070309020205020404" pitchFamily="49" charset="0"/>
              </a:rPr>
              <a:t>endmodule</a:t>
            </a:r>
            <a:endParaRPr lang="en-US" sz="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500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p:cTn id="25" dur="500" fill="hold"/>
                                        <p:tgtEl>
                                          <p:spTgt spid="59"/>
                                        </p:tgtEl>
                                        <p:attrNameLst>
                                          <p:attrName>ppt_w</p:attrName>
                                        </p:attrNameLst>
                                      </p:cBhvr>
                                      <p:tavLst>
                                        <p:tav tm="0">
                                          <p:val>
                                            <p:fltVal val="0"/>
                                          </p:val>
                                        </p:tav>
                                        <p:tav tm="100000">
                                          <p:val>
                                            <p:strVal val="#ppt_w"/>
                                          </p:val>
                                        </p:tav>
                                      </p:tavLst>
                                    </p:anim>
                                    <p:anim calcmode="lin" valueType="num">
                                      <p:cBhvr>
                                        <p:cTn id="26" dur="500" fill="hold"/>
                                        <p:tgtEl>
                                          <p:spTgt spid="59"/>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p:cTn id="30" dur="500" fill="hold"/>
                                        <p:tgtEl>
                                          <p:spTgt spid="58"/>
                                        </p:tgtEl>
                                        <p:attrNameLst>
                                          <p:attrName>ppt_w</p:attrName>
                                        </p:attrNameLst>
                                      </p:cBhvr>
                                      <p:tavLst>
                                        <p:tav tm="0">
                                          <p:val>
                                            <p:fltVal val="0"/>
                                          </p:val>
                                        </p:tav>
                                        <p:tav tm="100000">
                                          <p:val>
                                            <p:strVal val="#ppt_w"/>
                                          </p:val>
                                        </p:tav>
                                      </p:tavLst>
                                    </p:anim>
                                    <p:anim calcmode="lin" valueType="num">
                                      <p:cBhvr>
                                        <p:cTn id="31" dur="500" fill="hold"/>
                                        <p:tgtEl>
                                          <p:spTgt spid="58"/>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7" grpId="0" animBg="1"/>
      <p:bldP spid="59" grpId="0" animBg="1"/>
      <p:bldP spid="58" grpId="0" animBg="1"/>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78767D3-0FD0-159C-4AC9-C7BC209FD811}"/>
              </a:ext>
            </a:extLst>
          </p:cNvPr>
          <p:cNvPicPr>
            <a:picLocks noChangeAspect="1"/>
          </p:cNvPicPr>
          <p:nvPr/>
        </p:nvPicPr>
        <p:blipFill>
          <a:blip r:embed="rId3"/>
          <a:stretch>
            <a:fillRect/>
          </a:stretch>
        </p:blipFill>
        <p:spPr>
          <a:xfrm>
            <a:off x="7475960" y="1307664"/>
            <a:ext cx="4580774" cy="2049400"/>
          </a:xfrm>
          <a:prstGeom prst="rect">
            <a:avLst/>
          </a:prstGeom>
          <a:solidFill>
            <a:schemeClr val="accent1"/>
          </a:solidFill>
        </p:spPr>
      </p:pic>
      <p:sp>
        <p:nvSpPr>
          <p:cNvPr id="2" name="Title 1">
            <a:extLst>
              <a:ext uri="{FF2B5EF4-FFF2-40B4-BE49-F238E27FC236}">
                <a16:creationId xmlns:a16="http://schemas.microsoft.com/office/drawing/2014/main" id="{0DC4A45B-5F66-577C-141F-4493DAE6BA7C}"/>
              </a:ext>
            </a:extLst>
          </p:cNvPr>
          <p:cNvSpPr>
            <a:spLocks noGrp="1"/>
          </p:cNvSpPr>
          <p:nvPr>
            <p:ph type="title"/>
          </p:nvPr>
        </p:nvSpPr>
        <p:spPr/>
        <p:txBody>
          <a:bodyPr>
            <a:normAutofit fontScale="90000"/>
          </a:bodyPr>
          <a:lstStyle/>
          <a:p>
            <a:r>
              <a:rPr lang="en-US" b="1" dirty="0"/>
              <a:t>Hardware Vulnerability Detection</a:t>
            </a:r>
          </a:p>
        </p:txBody>
      </p:sp>
      <p:sp>
        <p:nvSpPr>
          <p:cNvPr id="7" name="TextBox 6">
            <a:extLst>
              <a:ext uri="{FF2B5EF4-FFF2-40B4-BE49-F238E27FC236}">
                <a16:creationId xmlns:a16="http://schemas.microsoft.com/office/drawing/2014/main" id="{78EB1BA1-CBA4-590D-73FA-1731C3F4BAF6}"/>
              </a:ext>
            </a:extLst>
          </p:cNvPr>
          <p:cNvSpPr txBox="1"/>
          <p:nvPr/>
        </p:nvSpPr>
        <p:spPr>
          <a:xfrm>
            <a:off x="6040" y="1253796"/>
            <a:ext cx="4115110" cy="523220"/>
          </a:xfrm>
          <a:prstGeom prst="rect">
            <a:avLst/>
          </a:prstGeom>
          <a:noFill/>
        </p:spPr>
        <p:txBody>
          <a:bodyPr wrap="square" rtlCol="0">
            <a:spAutoFit/>
          </a:bodyPr>
          <a:lstStyle/>
          <a:p>
            <a:pPr algn="ctr"/>
            <a:r>
              <a:rPr lang="en-US" sz="2800">
                <a:latin typeface="+mj-lt"/>
              </a:rPr>
              <a:t>RISC-V </a:t>
            </a:r>
            <a:r>
              <a:rPr lang="en-US" sz="2800" err="1">
                <a:latin typeface="+mj-lt"/>
              </a:rPr>
              <a:t>Hack@DAC</a:t>
            </a:r>
            <a:r>
              <a:rPr lang="en-US" sz="2800">
                <a:latin typeface="+mj-lt"/>
              </a:rPr>
              <a:t> SoC</a:t>
            </a:r>
          </a:p>
        </p:txBody>
      </p:sp>
      <p:sp>
        <p:nvSpPr>
          <p:cNvPr id="39" name="Rectangle 38">
            <a:extLst>
              <a:ext uri="{FF2B5EF4-FFF2-40B4-BE49-F238E27FC236}">
                <a16:creationId xmlns:a16="http://schemas.microsoft.com/office/drawing/2014/main" id="{84EFCA49-D1FD-D4C7-CF91-EA2813978E22}"/>
              </a:ext>
            </a:extLst>
          </p:cNvPr>
          <p:cNvSpPr/>
          <p:nvPr/>
        </p:nvSpPr>
        <p:spPr>
          <a:xfrm>
            <a:off x="462659" y="2101132"/>
            <a:ext cx="3995041" cy="699220"/>
          </a:xfrm>
          <a:prstGeom prst="rect">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Register Lock Security Feature</a:t>
            </a:r>
            <a:br>
              <a:rPr lang="en-US" sz="2400" dirty="0">
                <a:solidFill>
                  <a:schemeClr val="bg1"/>
                </a:solidFill>
              </a:rPr>
            </a:br>
            <a:r>
              <a:rPr lang="en-US" sz="2400" dirty="0">
                <a:solidFill>
                  <a:schemeClr val="bg1"/>
                </a:solidFill>
              </a:rPr>
              <a:t>“Locked data is not accessible”</a:t>
            </a:r>
          </a:p>
        </p:txBody>
      </p:sp>
      <p:sp>
        <p:nvSpPr>
          <p:cNvPr id="52" name="Rectangle 51">
            <a:extLst>
              <a:ext uri="{FF2B5EF4-FFF2-40B4-BE49-F238E27FC236}">
                <a16:creationId xmlns:a16="http://schemas.microsoft.com/office/drawing/2014/main" id="{69386141-FA27-FFA3-EEEF-163B6C10E9ED}"/>
              </a:ext>
            </a:extLst>
          </p:cNvPr>
          <p:cNvSpPr/>
          <p:nvPr/>
        </p:nvSpPr>
        <p:spPr>
          <a:xfrm>
            <a:off x="459336" y="2861305"/>
            <a:ext cx="3995041" cy="699220"/>
          </a:xfrm>
          <a:prstGeom prst="rect">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Buggy Verilog Implementation </a:t>
            </a:r>
          </a:p>
        </p:txBody>
      </p:sp>
      <p:sp>
        <p:nvSpPr>
          <p:cNvPr id="59" name="Rectangular Callout 58">
            <a:extLst>
              <a:ext uri="{FF2B5EF4-FFF2-40B4-BE49-F238E27FC236}">
                <a16:creationId xmlns:a16="http://schemas.microsoft.com/office/drawing/2014/main" id="{6AF6F263-E4B5-D464-A372-59FCD6545B47}"/>
              </a:ext>
            </a:extLst>
          </p:cNvPr>
          <p:cNvSpPr/>
          <p:nvPr/>
        </p:nvSpPr>
        <p:spPr>
          <a:xfrm>
            <a:off x="4820489" y="2872528"/>
            <a:ext cx="3345612" cy="556472"/>
          </a:xfrm>
          <a:prstGeom prst="wedgeRectCallout">
            <a:avLst>
              <a:gd name="adj1" fmla="val 73149"/>
              <a:gd name="adj2" fmla="val -93868"/>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pic>
        <p:nvPicPr>
          <p:cNvPr id="16" name="Graphic 15" descr="Bug with solid fill">
            <a:extLst>
              <a:ext uri="{FF2B5EF4-FFF2-40B4-BE49-F238E27FC236}">
                <a16:creationId xmlns:a16="http://schemas.microsoft.com/office/drawing/2014/main" id="{0998D7CC-CF3A-2406-F18F-BDC30A0B65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946" y="2872528"/>
            <a:ext cx="434718" cy="434718"/>
          </a:xfrm>
          <a:prstGeom prst="rect">
            <a:avLst/>
          </a:prstGeom>
        </p:spPr>
      </p:pic>
      <p:pic>
        <p:nvPicPr>
          <p:cNvPr id="3" name="Picture 2">
            <a:extLst>
              <a:ext uri="{FF2B5EF4-FFF2-40B4-BE49-F238E27FC236}">
                <a16:creationId xmlns:a16="http://schemas.microsoft.com/office/drawing/2014/main" id="{72A0A9A2-0638-E013-8FA2-6DD63D37E95C}"/>
              </a:ext>
            </a:extLst>
          </p:cNvPr>
          <p:cNvPicPr>
            <a:picLocks noChangeAspect="1"/>
          </p:cNvPicPr>
          <p:nvPr/>
        </p:nvPicPr>
        <p:blipFill>
          <a:blip r:embed="rId6"/>
          <a:stretch>
            <a:fillRect/>
          </a:stretch>
        </p:blipFill>
        <p:spPr>
          <a:xfrm>
            <a:off x="8884540" y="2037458"/>
            <a:ext cx="728749" cy="601226"/>
          </a:xfrm>
          <a:prstGeom prst="rect">
            <a:avLst/>
          </a:prstGeom>
        </p:spPr>
      </p:pic>
      <p:sp>
        <p:nvSpPr>
          <p:cNvPr id="8" name="Rectangular Callout 57">
            <a:extLst>
              <a:ext uri="{FF2B5EF4-FFF2-40B4-BE49-F238E27FC236}">
                <a16:creationId xmlns:a16="http://schemas.microsoft.com/office/drawing/2014/main" id="{A20FC10C-9905-C96B-2449-000455D5A6F8}"/>
              </a:ext>
            </a:extLst>
          </p:cNvPr>
          <p:cNvSpPr/>
          <p:nvPr/>
        </p:nvSpPr>
        <p:spPr>
          <a:xfrm>
            <a:off x="4820488" y="3434646"/>
            <a:ext cx="2970136" cy="251758"/>
          </a:xfrm>
          <a:prstGeom prst="wedgeRectCallout">
            <a:avLst>
              <a:gd name="adj1" fmla="val 123171"/>
              <a:gd name="adj2" fmla="val -134178"/>
            </a:avLst>
          </a:prstGeom>
          <a:solidFill>
            <a:srgbClr val="5382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9" name="Rectangular Callout 56">
            <a:extLst>
              <a:ext uri="{FF2B5EF4-FFF2-40B4-BE49-F238E27FC236}">
                <a16:creationId xmlns:a16="http://schemas.microsoft.com/office/drawing/2014/main" id="{8ADD9A4C-302B-D9EE-7CA3-B54198046F4E}"/>
              </a:ext>
            </a:extLst>
          </p:cNvPr>
          <p:cNvSpPr/>
          <p:nvPr/>
        </p:nvSpPr>
        <p:spPr>
          <a:xfrm>
            <a:off x="5564623" y="5099050"/>
            <a:ext cx="2970136" cy="251759"/>
          </a:xfrm>
          <a:prstGeom prst="wedgeRectCallout">
            <a:avLst>
              <a:gd name="adj1" fmla="val 130433"/>
              <a:gd name="adj2" fmla="val -935240"/>
            </a:avLst>
          </a:prstGeom>
          <a:solidFill>
            <a:srgbClr val="5382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53" name="TextBox 52">
            <a:extLst>
              <a:ext uri="{FF2B5EF4-FFF2-40B4-BE49-F238E27FC236}">
                <a16:creationId xmlns:a16="http://schemas.microsoft.com/office/drawing/2014/main" id="{60FA2F70-477D-5253-EC14-F80657FA9A45}"/>
              </a:ext>
            </a:extLst>
          </p:cNvPr>
          <p:cNvSpPr txBox="1"/>
          <p:nvPr/>
        </p:nvSpPr>
        <p:spPr>
          <a:xfrm>
            <a:off x="4745472" y="874864"/>
            <a:ext cx="3738128" cy="5816977"/>
          </a:xfrm>
          <a:prstGeom prst="rect">
            <a:avLst/>
          </a:prstGeom>
          <a:noFill/>
        </p:spPr>
        <p:txBody>
          <a:bodyPr wrap="square" tIns="0" bIns="0" rtlCol="0" anchor="ctr">
            <a:spAutoFit/>
          </a:bodyPr>
          <a:lstStyle/>
          <a:p>
            <a:r>
              <a:rPr lang="en-US" sz="1000" b="1" dirty="0">
                <a:latin typeface="Courier New" panose="02070309020205020404" pitchFamily="49" charset="0"/>
                <a:cs typeface="Courier New" panose="02070309020205020404" pitchFamily="49" charset="0"/>
              </a:rPr>
              <a:t>module </a:t>
            </a:r>
            <a:r>
              <a:rPr lang="en-US" sz="1000" b="1" dirty="0" err="1">
                <a:latin typeface="Courier New" panose="02070309020205020404" pitchFamily="49" charset="0"/>
                <a:cs typeface="Courier New" panose="02070309020205020404" pitchFamily="49" charset="0"/>
              </a:rPr>
              <a:t>rsa_wrapper</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clk</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rst_ni</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reglk</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debug_req</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jtag_unlock,  </a:t>
            </a:r>
          </a:p>
          <a:p>
            <a:r>
              <a:rPr lang="en-US" sz="1000" b="1" dirty="0">
                <a:latin typeface="Courier New" panose="02070309020205020404" pitchFamily="49" charset="0"/>
                <a:cs typeface="Courier New" panose="02070309020205020404" pitchFamily="49" charset="0"/>
              </a:rPr>
              <a:t>    input [31:0] address, </a:t>
            </a:r>
          </a:p>
          <a:p>
            <a:r>
              <a:rPr lang="en-US" sz="1000" b="1" dirty="0">
                <a:latin typeface="Courier New" panose="02070309020205020404" pitchFamily="49" charset="0"/>
                <a:cs typeface="Courier New" panose="02070309020205020404" pitchFamily="49" charset="0"/>
              </a:rPr>
              <a:t>    input we, </a:t>
            </a:r>
          </a:p>
          <a:p>
            <a:r>
              <a:rPr lang="en-US" sz="1000" b="1" dirty="0">
                <a:latin typeface="Courier New" panose="02070309020205020404" pitchFamily="49" charset="0"/>
                <a:cs typeface="Courier New" panose="02070309020205020404" pitchFamily="49" charset="0"/>
              </a:rPr>
              <a:t>    input [31:0] </a:t>
            </a:r>
            <a:r>
              <a:rPr lang="en-US" sz="1000" b="1" dirty="0" err="1">
                <a:latin typeface="Courier New" panose="02070309020205020404" pitchFamily="49" charset="0"/>
                <a:cs typeface="Courier New" panose="02070309020205020404" pitchFamily="49" charset="0"/>
              </a:rPr>
              <a:t>wdata</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output [31:0] </a:t>
            </a:r>
            <a:r>
              <a:rPr lang="en-US" sz="1000" b="1" dirty="0" err="1">
                <a:latin typeface="Courier New" panose="02070309020205020404" pitchFamily="49" charset="0"/>
                <a:cs typeface="Courier New" panose="02070309020205020404" pitchFamily="49" charset="0"/>
              </a:rPr>
              <a:t>rdata</a:t>
            </a:r>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 </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 . </a:t>
            </a:r>
          </a:p>
          <a:p>
            <a:r>
              <a:rPr lang="en-US" sz="1600" b="1" dirty="0">
                <a:solidFill>
                  <a:schemeClr val="bg1"/>
                </a:solidFill>
                <a:latin typeface="Courier New" panose="02070309020205020404" pitchFamily="49" charset="0"/>
                <a:cs typeface="Courier New" panose="02070309020205020404" pitchFamily="49" charset="0"/>
              </a:rPr>
              <a:t>assign debug_en = </a:t>
            </a:r>
          </a:p>
          <a:p>
            <a:r>
              <a:rPr lang="en-US" sz="1600" b="1" dirty="0">
                <a:solidFill>
                  <a:schemeClr val="bg1"/>
                </a:solidFill>
                <a:latin typeface="Courier New" panose="02070309020205020404" pitchFamily="49" charset="0"/>
                <a:cs typeface="Courier New" panose="02070309020205020404" pitchFamily="49" charset="0"/>
              </a:rPr>
              <a:t>  debug_reg || jtag_unlock;</a:t>
            </a:r>
          </a:p>
          <a:p>
            <a:r>
              <a:rPr lang="en-US" sz="600" b="1" dirty="0">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assign </a:t>
            </a:r>
            <a:r>
              <a:rPr lang="en-US" sz="1000" b="1" dirty="0" err="1">
                <a:solidFill>
                  <a:schemeClr val="bg1"/>
                </a:solidFill>
                <a:latin typeface="Courier New" panose="02070309020205020404" pitchFamily="49" charset="0"/>
                <a:cs typeface="Courier New" panose="02070309020205020404" pitchFamily="49" charset="0"/>
              </a:rPr>
              <a:t>read_en</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reglk</a:t>
            </a:r>
            <a:r>
              <a:rPr lang="en-US" sz="1000" b="1" dirty="0">
                <a:solidFill>
                  <a:schemeClr val="bg1"/>
                </a:solidFill>
                <a:latin typeface="Courier New" panose="02070309020205020404" pitchFamily="49" charset="0"/>
                <a:cs typeface="Courier New" panose="02070309020205020404" pitchFamily="49" charset="0"/>
              </a:rPr>
              <a:t>) || debug_en</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 . </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Implement MD5 I/O memory map interface</a:t>
            </a:r>
          </a:p>
          <a:p>
            <a:r>
              <a:rPr lang="en-US" sz="1000" b="1" dirty="0">
                <a:latin typeface="Courier New" panose="02070309020205020404" pitchFamily="49" charset="0"/>
                <a:cs typeface="Courier New" panose="02070309020205020404" pitchFamily="49" charset="0"/>
              </a:rPr>
              <a:t>// Read side</a:t>
            </a:r>
          </a:p>
          <a:p>
            <a:r>
              <a:rPr lang="en-US" sz="1000" b="1" dirty="0">
                <a:latin typeface="Courier New" panose="02070309020205020404" pitchFamily="49" charset="0"/>
                <a:cs typeface="Courier New" panose="02070309020205020404" pitchFamily="49" charset="0"/>
              </a:rPr>
              <a:t>always @(</a:t>
            </a:r>
            <a:r>
              <a:rPr lang="en-US" sz="1000" b="1" dirty="0" err="1">
                <a:latin typeface="Courier New" panose="02070309020205020404" pitchFamily="49" charset="0"/>
                <a:cs typeface="Courier New" panose="02070309020205020404" pitchFamily="49" charset="0"/>
              </a:rPr>
              <a:t>clk</a:t>
            </a:r>
            <a:r>
              <a:rPr lang="en-US" sz="1000" b="1" dirty="0">
                <a:latin typeface="Courier New" panose="02070309020205020404" pitchFamily="49" charset="0"/>
                <a:cs typeface="Courier New" panose="02070309020205020404" pitchFamily="49" charset="0"/>
              </a:rPr>
              <a:t>) begin</a:t>
            </a:r>
          </a:p>
          <a:p>
            <a:r>
              <a:rPr lang="en-US" sz="1000" b="1" dirty="0">
                <a:latin typeface="Courier New" panose="02070309020205020404" pitchFamily="49" charset="0"/>
                <a:cs typeface="Courier New" panose="02070309020205020404" pitchFamily="49" charset="0"/>
              </a:rPr>
              <a:t>  if (!</a:t>
            </a:r>
            <a:r>
              <a:rPr lang="en-US" sz="1000" b="1" dirty="0" err="1">
                <a:latin typeface="Courier New" panose="02070309020205020404" pitchFamily="49" charset="0"/>
                <a:cs typeface="Courier New" panose="02070309020205020404" pitchFamily="49" charset="0"/>
              </a:rPr>
              <a:t>rst_ni</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 . .</a:t>
            </a:r>
          </a:p>
          <a:p>
            <a:r>
              <a:rPr lang="en-US" sz="1000" b="1" dirty="0">
                <a:latin typeface="Courier New" panose="02070309020205020404" pitchFamily="49" charset="0"/>
                <a:cs typeface="Courier New" panose="02070309020205020404" pitchFamily="49" charset="0"/>
              </a:rPr>
              <a:t>  else if(!we) begin</a:t>
            </a:r>
          </a:p>
          <a:p>
            <a:r>
              <a:rPr lang="en-US" sz="1000" b="1" dirty="0">
                <a:latin typeface="Courier New" panose="02070309020205020404" pitchFamily="49" charset="0"/>
                <a:cs typeface="Courier New" panose="02070309020205020404" pitchFamily="49" charset="0"/>
              </a:rPr>
              <a:t>        case(address[10:3]) </a:t>
            </a:r>
          </a:p>
          <a:p>
            <a:r>
              <a:rPr lang="en-US" sz="1000" b="1" dirty="0">
                <a:latin typeface="Courier New" panose="02070309020205020404" pitchFamily="49" charset="0"/>
                <a:cs typeface="Courier New" panose="02070309020205020404" pitchFamily="49" charset="0"/>
              </a:rPr>
              <a:t>          0:</a:t>
            </a:r>
          </a:p>
          <a:p>
            <a:r>
              <a:rPr lang="en-US" sz="1000" b="1" dirty="0">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rdata</a:t>
            </a:r>
            <a:r>
              <a:rPr lang="en-US" sz="1000" b="1" dirty="0">
                <a:solidFill>
                  <a:schemeClr val="bg1"/>
                </a:solidFill>
                <a:latin typeface="Courier New" panose="02070309020205020404" pitchFamily="49" charset="0"/>
                <a:cs typeface="Courier New" panose="02070309020205020404" pitchFamily="49" charset="0"/>
              </a:rPr>
              <a:t> &lt;= </a:t>
            </a:r>
            <a:r>
              <a:rPr lang="en-US" sz="1000" b="1" dirty="0" err="1">
                <a:solidFill>
                  <a:schemeClr val="bg1"/>
                </a:solidFill>
                <a:latin typeface="Courier New" panose="02070309020205020404" pitchFamily="49" charset="0"/>
                <a:cs typeface="Courier New" panose="02070309020205020404" pitchFamily="49" charset="0"/>
              </a:rPr>
              <a:t>read_en</a:t>
            </a:r>
            <a:r>
              <a:rPr lang="en-US" sz="1000" b="1" dirty="0">
                <a:solidFill>
                  <a:schemeClr val="bg1"/>
                </a:solidFill>
                <a:latin typeface="Courier New" panose="02070309020205020404" pitchFamily="49" charset="0"/>
                <a:cs typeface="Courier New" panose="02070309020205020404" pitchFamily="49" charset="0"/>
              </a:rPr>
              <a:t> ? msg: 0;</a:t>
            </a:r>
          </a:p>
          <a:p>
            <a:r>
              <a:rPr lang="en-US" sz="1000" b="1" dirty="0">
                <a:latin typeface="Courier New" panose="02070309020205020404" pitchFamily="49" charset="0"/>
                <a:cs typeface="Courier New" panose="02070309020205020404" pitchFamily="49" charset="0"/>
              </a:rPr>
              <a:t>          . . . </a:t>
            </a:r>
          </a:p>
          <a:p>
            <a:r>
              <a:rPr lang="en-US" sz="1000" b="1" dirty="0">
                <a:latin typeface="Courier New" panose="02070309020205020404" pitchFamily="49" charset="0"/>
                <a:cs typeface="Courier New" panose="02070309020205020404" pitchFamily="49" charset="0"/>
              </a:rPr>
              <a:t>          default:</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endcase</a:t>
            </a:r>
            <a:r>
              <a:rPr lang="en-US" sz="1000" b="1" dirty="0">
                <a:latin typeface="Courier New" panose="02070309020205020404" pitchFamily="49" charset="0"/>
                <a:cs typeface="Courier New" panose="02070309020205020404" pitchFamily="49" charset="0"/>
              </a:rPr>
              <a:t> // address[10:3]</a:t>
            </a:r>
          </a:p>
          <a:p>
            <a:r>
              <a:rPr lang="en-US" sz="1000" b="1" dirty="0">
                <a:latin typeface="Courier New" panose="02070309020205020404" pitchFamily="49" charset="0"/>
                <a:cs typeface="Courier New" panose="02070309020205020404" pitchFamily="49" charset="0"/>
              </a:rPr>
              <a:t>      end</a:t>
            </a:r>
          </a:p>
          <a:p>
            <a:r>
              <a:rPr lang="en-US" sz="1000" b="1" dirty="0">
                <a:latin typeface="Courier New" panose="02070309020205020404" pitchFamily="49" charset="0"/>
                <a:cs typeface="Courier New" panose="02070309020205020404" pitchFamily="49" charset="0"/>
              </a:rPr>
              <a:t>    end</a:t>
            </a:r>
          </a:p>
          <a:p>
            <a:r>
              <a:rPr lang="en-US" sz="1000" b="1" dirty="0">
                <a:latin typeface="Courier New" panose="02070309020205020404" pitchFamily="49" charset="0"/>
                <a:cs typeface="Courier New" panose="02070309020205020404" pitchFamily="49" charset="0"/>
              </a:rPr>
              <a:t>. . . </a:t>
            </a:r>
          </a:p>
          <a:p>
            <a:endParaRPr lang="en-US" sz="1000" b="1" dirty="0">
              <a:latin typeface="Courier New" panose="02070309020205020404" pitchFamily="49" charset="0"/>
              <a:cs typeface="Courier New" panose="02070309020205020404" pitchFamily="49" charset="0"/>
            </a:endParaRPr>
          </a:p>
          <a:p>
            <a:r>
              <a:rPr lang="en-US" sz="1000" b="1" dirty="0" err="1">
                <a:latin typeface="Courier New" panose="02070309020205020404" pitchFamily="49" charset="0"/>
                <a:cs typeface="Courier New" panose="02070309020205020404" pitchFamily="49" charset="0"/>
              </a:rPr>
              <a:t>endmodule</a:t>
            </a:r>
            <a:endParaRPr lang="en-US" sz="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005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fltVal val="0"/>
                                          </p:val>
                                        </p:tav>
                                        <p:tav tm="100000">
                                          <p:val>
                                            <p:strVal val="#ppt_w"/>
                                          </p:val>
                                        </p:tav>
                                      </p:tavLst>
                                    </p:anim>
                                    <p:anim calcmode="lin" valueType="num">
                                      <p:cBhvr>
                                        <p:cTn id="13"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28BC982-4B35-15E6-1871-31895A9AD252}"/>
              </a:ext>
            </a:extLst>
          </p:cNvPr>
          <p:cNvPicPr>
            <a:picLocks noChangeAspect="1"/>
          </p:cNvPicPr>
          <p:nvPr/>
        </p:nvPicPr>
        <p:blipFill>
          <a:blip r:embed="rId3"/>
          <a:stretch>
            <a:fillRect/>
          </a:stretch>
        </p:blipFill>
        <p:spPr>
          <a:xfrm>
            <a:off x="7475960" y="1307664"/>
            <a:ext cx="4580774" cy="2049400"/>
          </a:xfrm>
          <a:prstGeom prst="rect">
            <a:avLst/>
          </a:prstGeom>
          <a:solidFill>
            <a:schemeClr val="accent1"/>
          </a:solidFill>
        </p:spPr>
      </p:pic>
      <p:sp>
        <p:nvSpPr>
          <p:cNvPr id="2" name="Title 1">
            <a:extLst>
              <a:ext uri="{FF2B5EF4-FFF2-40B4-BE49-F238E27FC236}">
                <a16:creationId xmlns:a16="http://schemas.microsoft.com/office/drawing/2014/main" id="{0DC4A45B-5F66-577C-141F-4493DAE6BA7C}"/>
              </a:ext>
            </a:extLst>
          </p:cNvPr>
          <p:cNvSpPr>
            <a:spLocks noGrp="1"/>
          </p:cNvSpPr>
          <p:nvPr>
            <p:ph type="title"/>
          </p:nvPr>
        </p:nvSpPr>
        <p:spPr/>
        <p:txBody>
          <a:bodyPr>
            <a:normAutofit fontScale="90000"/>
          </a:bodyPr>
          <a:lstStyle/>
          <a:p>
            <a:r>
              <a:rPr lang="en-US" b="1" dirty="0"/>
              <a:t>Hardware Vulnerability Detection</a:t>
            </a:r>
          </a:p>
        </p:txBody>
      </p:sp>
      <p:sp>
        <p:nvSpPr>
          <p:cNvPr id="7" name="TextBox 6">
            <a:extLst>
              <a:ext uri="{FF2B5EF4-FFF2-40B4-BE49-F238E27FC236}">
                <a16:creationId xmlns:a16="http://schemas.microsoft.com/office/drawing/2014/main" id="{78EB1BA1-CBA4-590D-73FA-1731C3F4BAF6}"/>
              </a:ext>
            </a:extLst>
          </p:cNvPr>
          <p:cNvSpPr txBox="1"/>
          <p:nvPr/>
        </p:nvSpPr>
        <p:spPr>
          <a:xfrm>
            <a:off x="6040" y="1248369"/>
            <a:ext cx="4115110" cy="523220"/>
          </a:xfrm>
          <a:prstGeom prst="rect">
            <a:avLst/>
          </a:prstGeom>
          <a:noFill/>
        </p:spPr>
        <p:txBody>
          <a:bodyPr wrap="square" rtlCol="0">
            <a:spAutoFit/>
          </a:bodyPr>
          <a:lstStyle/>
          <a:p>
            <a:pPr algn="ctr"/>
            <a:r>
              <a:rPr lang="en-US" sz="2800" dirty="0">
                <a:solidFill>
                  <a:schemeClr val="tx2">
                    <a:lumMod val="75000"/>
                  </a:schemeClr>
                </a:solidFill>
                <a:latin typeface="+mj-lt"/>
              </a:rPr>
              <a:t>RISC-V </a:t>
            </a:r>
            <a:r>
              <a:rPr lang="en-US" sz="2800" dirty="0" err="1">
                <a:solidFill>
                  <a:schemeClr val="tx2">
                    <a:lumMod val="75000"/>
                  </a:schemeClr>
                </a:solidFill>
                <a:latin typeface="+mj-lt"/>
              </a:rPr>
              <a:t>Hack@DAC</a:t>
            </a:r>
            <a:r>
              <a:rPr lang="en-US" sz="2800" dirty="0">
                <a:solidFill>
                  <a:schemeClr val="tx2">
                    <a:lumMod val="75000"/>
                  </a:schemeClr>
                </a:solidFill>
                <a:latin typeface="+mj-lt"/>
              </a:rPr>
              <a:t> SoC</a:t>
            </a:r>
          </a:p>
        </p:txBody>
      </p:sp>
      <p:sp>
        <p:nvSpPr>
          <p:cNvPr id="39" name="Rectangle 38">
            <a:extLst>
              <a:ext uri="{FF2B5EF4-FFF2-40B4-BE49-F238E27FC236}">
                <a16:creationId xmlns:a16="http://schemas.microsoft.com/office/drawing/2014/main" id="{84EFCA49-D1FD-D4C7-CF91-EA2813978E22}"/>
              </a:ext>
            </a:extLst>
          </p:cNvPr>
          <p:cNvSpPr/>
          <p:nvPr/>
        </p:nvSpPr>
        <p:spPr>
          <a:xfrm>
            <a:off x="462659" y="2095705"/>
            <a:ext cx="3995041" cy="699220"/>
          </a:xfrm>
          <a:prstGeom prst="rect">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Register Lock Security Feature</a:t>
            </a:r>
            <a:br>
              <a:rPr lang="en-US" sz="2400" dirty="0">
                <a:solidFill>
                  <a:schemeClr val="bg1"/>
                </a:solidFill>
              </a:rPr>
            </a:br>
            <a:r>
              <a:rPr lang="en-US" sz="2400" dirty="0">
                <a:solidFill>
                  <a:schemeClr val="bg1"/>
                </a:solidFill>
              </a:rPr>
              <a:t>“Locked data is not accessible”</a:t>
            </a:r>
          </a:p>
        </p:txBody>
      </p:sp>
      <p:sp>
        <p:nvSpPr>
          <p:cNvPr id="52" name="Rectangle 51">
            <a:extLst>
              <a:ext uri="{FF2B5EF4-FFF2-40B4-BE49-F238E27FC236}">
                <a16:creationId xmlns:a16="http://schemas.microsoft.com/office/drawing/2014/main" id="{69386141-FA27-FFA3-EEEF-163B6C10E9ED}"/>
              </a:ext>
            </a:extLst>
          </p:cNvPr>
          <p:cNvSpPr/>
          <p:nvPr/>
        </p:nvSpPr>
        <p:spPr>
          <a:xfrm>
            <a:off x="459336" y="2855878"/>
            <a:ext cx="3995041" cy="699220"/>
          </a:xfrm>
          <a:prstGeom prst="rect">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Buggy Verilog Implementation </a:t>
            </a:r>
          </a:p>
        </p:txBody>
      </p:sp>
      <p:sp>
        <p:nvSpPr>
          <p:cNvPr id="59" name="Rectangular Callout 58">
            <a:extLst>
              <a:ext uri="{FF2B5EF4-FFF2-40B4-BE49-F238E27FC236}">
                <a16:creationId xmlns:a16="http://schemas.microsoft.com/office/drawing/2014/main" id="{6AF6F263-E4B5-D464-A372-59FCD6545B47}"/>
              </a:ext>
            </a:extLst>
          </p:cNvPr>
          <p:cNvSpPr/>
          <p:nvPr/>
        </p:nvSpPr>
        <p:spPr>
          <a:xfrm>
            <a:off x="4820489" y="2867101"/>
            <a:ext cx="3345612" cy="556472"/>
          </a:xfrm>
          <a:prstGeom prst="wedgeRectCallout">
            <a:avLst>
              <a:gd name="adj1" fmla="val 73149"/>
              <a:gd name="adj2" fmla="val -93868"/>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0" name="Rectangular Callout 57">
            <a:extLst>
              <a:ext uri="{FF2B5EF4-FFF2-40B4-BE49-F238E27FC236}">
                <a16:creationId xmlns:a16="http://schemas.microsoft.com/office/drawing/2014/main" id="{DAE7B843-670D-70BD-07F4-0649438CA9E0}"/>
              </a:ext>
            </a:extLst>
          </p:cNvPr>
          <p:cNvSpPr/>
          <p:nvPr/>
        </p:nvSpPr>
        <p:spPr>
          <a:xfrm>
            <a:off x="4820488" y="3429219"/>
            <a:ext cx="2970136" cy="251758"/>
          </a:xfrm>
          <a:prstGeom prst="wedgeRectCallout">
            <a:avLst>
              <a:gd name="adj1" fmla="val 123171"/>
              <a:gd name="adj2" fmla="val -134178"/>
            </a:avLst>
          </a:prstGeom>
          <a:solidFill>
            <a:srgbClr val="5382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1" name="Rectangular Callout 56">
            <a:extLst>
              <a:ext uri="{FF2B5EF4-FFF2-40B4-BE49-F238E27FC236}">
                <a16:creationId xmlns:a16="http://schemas.microsoft.com/office/drawing/2014/main" id="{055AB1F2-B2E3-287F-33DF-49E0014FC540}"/>
              </a:ext>
            </a:extLst>
          </p:cNvPr>
          <p:cNvSpPr/>
          <p:nvPr/>
        </p:nvSpPr>
        <p:spPr>
          <a:xfrm>
            <a:off x="5564623" y="5096925"/>
            <a:ext cx="2970136" cy="251759"/>
          </a:xfrm>
          <a:prstGeom prst="wedgeRectCallout">
            <a:avLst>
              <a:gd name="adj1" fmla="val 130433"/>
              <a:gd name="adj2" fmla="val -935240"/>
            </a:avLst>
          </a:prstGeom>
          <a:solidFill>
            <a:srgbClr val="5382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53" name="TextBox 52">
            <a:extLst>
              <a:ext uri="{FF2B5EF4-FFF2-40B4-BE49-F238E27FC236}">
                <a16:creationId xmlns:a16="http://schemas.microsoft.com/office/drawing/2014/main" id="{60FA2F70-477D-5253-EC14-F80657FA9A45}"/>
              </a:ext>
            </a:extLst>
          </p:cNvPr>
          <p:cNvSpPr txBox="1"/>
          <p:nvPr/>
        </p:nvSpPr>
        <p:spPr>
          <a:xfrm>
            <a:off x="4733538" y="877593"/>
            <a:ext cx="3738128" cy="5816977"/>
          </a:xfrm>
          <a:prstGeom prst="rect">
            <a:avLst/>
          </a:prstGeom>
          <a:noFill/>
        </p:spPr>
        <p:txBody>
          <a:bodyPr wrap="square" tIns="0" bIns="0" rtlCol="0" anchor="ctr">
            <a:spAutoFit/>
          </a:bodyPr>
          <a:lstStyle/>
          <a:p>
            <a:r>
              <a:rPr lang="en-US" sz="1000" b="1" dirty="0">
                <a:latin typeface="Courier New" panose="02070309020205020404" pitchFamily="49" charset="0"/>
                <a:cs typeface="Courier New" panose="02070309020205020404" pitchFamily="49" charset="0"/>
              </a:rPr>
              <a:t>module </a:t>
            </a:r>
            <a:r>
              <a:rPr lang="en-US" sz="1000" b="1" dirty="0" err="1">
                <a:latin typeface="Courier New" panose="02070309020205020404" pitchFamily="49" charset="0"/>
                <a:cs typeface="Courier New" panose="02070309020205020404" pitchFamily="49" charset="0"/>
              </a:rPr>
              <a:t>rsa_wrapper</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clk</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rst_ni</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reglk</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debug_req</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input </a:t>
            </a:r>
            <a:r>
              <a:rPr lang="en-US" sz="1000" b="1" dirty="0" err="1">
                <a:latin typeface="Courier New" panose="02070309020205020404" pitchFamily="49" charset="0"/>
                <a:cs typeface="Courier New" panose="02070309020205020404" pitchFamily="49" charset="0"/>
              </a:rPr>
              <a:t>jtag_unlock</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input [31:0] address, </a:t>
            </a:r>
          </a:p>
          <a:p>
            <a:r>
              <a:rPr lang="en-US" sz="1000" b="1" dirty="0">
                <a:latin typeface="Courier New" panose="02070309020205020404" pitchFamily="49" charset="0"/>
                <a:cs typeface="Courier New" panose="02070309020205020404" pitchFamily="49" charset="0"/>
              </a:rPr>
              <a:t>    input we, </a:t>
            </a:r>
          </a:p>
          <a:p>
            <a:r>
              <a:rPr lang="en-US" sz="1000" b="1" dirty="0">
                <a:latin typeface="Courier New" panose="02070309020205020404" pitchFamily="49" charset="0"/>
                <a:cs typeface="Courier New" panose="02070309020205020404" pitchFamily="49" charset="0"/>
              </a:rPr>
              <a:t>    input [31:0] </a:t>
            </a:r>
            <a:r>
              <a:rPr lang="en-US" sz="1000" b="1" dirty="0" err="1">
                <a:latin typeface="Courier New" panose="02070309020205020404" pitchFamily="49" charset="0"/>
                <a:cs typeface="Courier New" panose="02070309020205020404" pitchFamily="49" charset="0"/>
              </a:rPr>
              <a:t>wdata</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output [31:0] </a:t>
            </a:r>
            <a:r>
              <a:rPr lang="en-US" sz="1000" b="1" dirty="0" err="1">
                <a:latin typeface="Courier New" panose="02070309020205020404" pitchFamily="49" charset="0"/>
                <a:cs typeface="Courier New" panose="02070309020205020404" pitchFamily="49" charset="0"/>
              </a:rPr>
              <a:t>rdata</a:t>
            </a:r>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 </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 . </a:t>
            </a:r>
          </a:p>
          <a:p>
            <a:r>
              <a:rPr lang="en-US" sz="1600" b="1" dirty="0">
                <a:solidFill>
                  <a:schemeClr val="bg1"/>
                </a:solidFill>
                <a:latin typeface="Courier New" panose="02070309020205020404" pitchFamily="49" charset="0"/>
                <a:cs typeface="Courier New" panose="02070309020205020404" pitchFamily="49" charset="0"/>
              </a:rPr>
              <a:t>assign </a:t>
            </a:r>
            <a:r>
              <a:rPr lang="en-US" sz="1600" b="1" dirty="0" err="1">
                <a:solidFill>
                  <a:schemeClr val="bg1"/>
                </a:solidFill>
                <a:latin typeface="Courier New" panose="02070309020205020404" pitchFamily="49" charset="0"/>
                <a:cs typeface="Courier New" panose="02070309020205020404" pitchFamily="49" charset="0"/>
              </a:rPr>
              <a:t>debug_en</a:t>
            </a:r>
            <a:r>
              <a:rPr lang="en-US" sz="1600" b="1" dirty="0">
                <a:solidFill>
                  <a:schemeClr val="bg1"/>
                </a:solidFill>
                <a:latin typeface="Courier New" panose="02070309020205020404" pitchFamily="49" charset="0"/>
                <a:cs typeface="Courier New" panose="02070309020205020404" pitchFamily="49" charset="0"/>
              </a:rPr>
              <a:t> = </a:t>
            </a:r>
          </a:p>
          <a:p>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debug_reg</a:t>
            </a:r>
            <a:r>
              <a:rPr lang="en-US" sz="1600" b="1" dirty="0">
                <a:solidFill>
                  <a:schemeClr val="bg1"/>
                </a:solidFill>
                <a:latin typeface="Courier New" panose="02070309020205020404" pitchFamily="49" charset="0"/>
                <a:cs typeface="Courier New" panose="02070309020205020404" pitchFamily="49" charset="0"/>
              </a:rPr>
              <a:t> || </a:t>
            </a:r>
            <a:r>
              <a:rPr lang="en-US" sz="1600" b="1" dirty="0" err="1">
                <a:solidFill>
                  <a:schemeClr val="bg1"/>
                </a:solidFill>
                <a:latin typeface="Courier New" panose="02070309020205020404" pitchFamily="49" charset="0"/>
                <a:cs typeface="Courier New" panose="02070309020205020404" pitchFamily="49" charset="0"/>
              </a:rPr>
              <a:t>jtag_unlock</a:t>
            </a:r>
            <a:r>
              <a:rPr lang="en-US" sz="1600" b="1" dirty="0">
                <a:solidFill>
                  <a:schemeClr val="bg1"/>
                </a:solidFill>
                <a:latin typeface="Courier New" panose="02070309020205020404" pitchFamily="49" charset="0"/>
                <a:cs typeface="Courier New" panose="02070309020205020404" pitchFamily="49" charset="0"/>
              </a:rPr>
              <a:t>;</a:t>
            </a:r>
          </a:p>
          <a:p>
            <a:r>
              <a:rPr lang="en-US" sz="600" b="1" dirty="0">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assign </a:t>
            </a:r>
            <a:r>
              <a:rPr lang="en-US" sz="1000" b="1" dirty="0" err="1">
                <a:solidFill>
                  <a:schemeClr val="bg1"/>
                </a:solidFill>
                <a:latin typeface="Courier New" panose="02070309020205020404" pitchFamily="49" charset="0"/>
                <a:cs typeface="Courier New" panose="02070309020205020404" pitchFamily="49" charset="0"/>
              </a:rPr>
              <a:t>read_en</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reglk</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debug_en</a:t>
            </a:r>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 . </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Implement MD5 I/O memory map interface</a:t>
            </a:r>
          </a:p>
          <a:p>
            <a:r>
              <a:rPr lang="en-US" sz="1000" b="1" dirty="0">
                <a:latin typeface="Courier New" panose="02070309020205020404" pitchFamily="49" charset="0"/>
                <a:cs typeface="Courier New" panose="02070309020205020404" pitchFamily="49" charset="0"/>
              </a:rPr>
              <a:t>// Read side</a:t>
            </a:r>
          </a:p>
          <a:p>
            <a:r>
              <a:rPr lang="en-US" sz="1000" b="1" dirty="0">
                <a:latin typeface="Courier New" panose="02070309020205020404" pitchFamily="49" charset="0"/>
                <a:cs typeface="Courier New" panose="02070309020205020404" pitchFamily="49" charset="0"/>
              </a:rPr>
              <a:t>always @(</a:t>
            </a:r>
            <a:r>
              <a:rPr lang="en-US" sz="1000" b="1" dirty="0" err="1">
                <a:latin typeface="Courier New" panose="02070309020205020404" pitchFamily="49" charset="0"/>
                <a:cs typeface="Courier New" panose="02070309020205020404" pitchFamily="49" charset="0"/>
              </a:rPr>
              <a:t>clk</a:t>
            </a:r>
            <a:r>
              <a:rPr lang="en-US" sz="1000" b="1" dirty="0">
                <a:latin typeface="Courier New" panose="02070309020205020404" pitchFamily="49" charset="0"/>
                <a:cs typeface="Courier New" panose="02070309020205020404" pitchFamily="49" charset="0"/>
              </a:rPr>
              <a:t>) begin</a:t>
            </a:r>
          </a:p>
          <a:p>
            <a:r>
              <a:rPr lang="en-US" sz="1000" b="1" dirty="0">
                <a:latin typeface="Courier New" panose="02070309020205020404" pitchFamily="49" charset="0"/>
                <a:cs typeface="Courier New" panose="02070309020205020404" pitchFamily="49" charset="0"/>
              </a:rPr>
              <a:t>  if (!</a:t>
            </a:r>
            <a:r>
              <a:rPr lang="en-US" sz="1000" b="1" dirty="0" err="1">
                <a:latin typeface="Courier New" panose="02070309020205020404" pitchFamily="49" charset="0"/>
                <a:cs typeface="Courier New" panose="02070309020205020404" pitchFamily="49" charset="0"/>
              </a:rPr>
              <a:t>rst_ni</a:t>
            </a:r>
            <a:r>
              <a:rPr lang="en-US" sz="1000" b="1"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    . . .</a:t>
            </a:r>
          </a:p>
          <a:p>
            <a:r>
              <a:rPr lang="en-US" sz="1000" b="1" dirty="0">
                <a:latin typeface="Courier New" panose="02070309020205020404" pitchFamily="49" charset="0"/>
                <a:cs typeface="Courier New" panose="02070309020205020404" pitchFamily="49" charset="0"/>
              </a:rPr>
              <a:t>  else if(!we) begin</a:t>
            </a:r>
          </a:p>
          <a:p>
            <a:r>
              <a:rPr lang="en-US" sz="1000" b="1" dirty="0">
                <a:latin typeface="Courier New" panose="02070309020205020404" pitchFamily="49" charset="0"/>
                <a:cs typeface="Courier New" panose="02070309020205020404" pitchFamily="49" charset="0"/>
              </a:rPr>
              <a:t>        case(address[10:3]) </a:t>
            </a:r>
          </a:p>
          <a:p>
            <a:r>
              <a:rPr lang="en-US" sz="1000" b="1" dirty="0">
                <a:latin typeface="Courier New" panose="02070309020205020404" pitchFamily="49" charset="0"/>
                <a:cs typeface="Courier New" panose="02070309020205020404" pitchFamily="49" charset="0"/>
              </a:rPr>
              <a:t>          0:</a:t>
            </a:r>
          </a:p>
          <a:p>
            <a:r>
              <a:rPr lang="en-US" sz="1000" b="1" dirty="0">
                <a:solidFill>
                  <a:schemeClr val="bg1"/>
                </a:solidFill>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rdata</a:t>
            </a:r>
            <a:r>
              <a:rPr lang="en-US" sz="1000" b="1" dirty="0">
                <a:solidFill>
                  <a:schemeClr val="bg1"/>
                </a:solidFill>
                <a:latin typeface="Courier New" panose="02070309020205020404" pitchFamily="49" charset="0"/>
                <a:cs typeface="Courier New" panose="02070309020205020404" pitchFamily="49" charset="0"/>
              </a:rPr>
              <a:t> &lt;= </a:t>
            </a:r>
            <a:r>
              <a:rPr lang="en-US" sz="1000" b="1" dirty="0" err="1">
                <a:solidFill>
                  <a:schemeClr val="bg1"/>
                </a:solidFill>
                <a:latin typeface="Courier New" panose="02070309020205020404" pitchFamily="49" charset="0"/>
                <a:cs typeface="Courier New" panose="02070309020205020404" pitchFamily="49" charset="0"/>
              </a:rPr>
              <a:t>read_en</a:t>
            </a:r>
            <a:r>
              <a:rPr lang="en-US" sz="1000" b="1" dirty="0">
                <a:solidFill>
                  <a:schemeClr val="bg1"/>
                </a:solidFill>
                <a:latin typeface="Courier New" panose="02070309020205020404" pitchFamily="49" charset="0"/>
                <a:cs typeface="Courier New" panose="02070309020205020404" pitchFamily="49" charset="0"/>
              </a:rPr>
              <a:t> ? msg: 0;</a:t>
            </a:r>
          </a:p>
          <a:p>
            <a:r>
              <a:rPr lang="en-US" sz="1000" b="1" dirty="0">
                <a:latin typeface="Courier New" panose="02070309020205020404" pitchFamily="49" charset="0"/>
                <a:cs typeface="Courier New" panose="02070309020205020404" pitchFamily="49" charset="0"/>
              </a:rPr>
              <a:t>          . . . </a:t>
            </a:r>
          </a:p>
          <a:p>
            <a:r>
              <a:rPr lang="en-US" sz="1000" b="1" dirty="0">
                <a:latin typeface="Courier New" panose="02070309020205020404" pitchFamily="49" charset="0"/>
                <a:cs typeface="Courier New" panose="02070309020205020404" pitchFamily="49" charset="0"/>
              </a:rPr>
              <a:t>          default:</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endcase</a:t>
            </a:r>
            <a:r>
              <a:rPr lang="en-US" sz="1000" b="1" dirty="0">
                <a:latin typeface="Courier New" panose="02070309020205020404" pitchFamily="49" charset="0"/>
                <a:cs typeface="Courier New" panose="02070309020205020404" pitchFamily="49" charset="0"/>
              </a:rPr>
              <a:t> // address[10:3]</a:t>
            </a:r>
          </a:p>
          <a:p>
            <a:r>
              <a:rPr lang="en-US" sz="1000" b="1" dirty="0">
                <a:latin typeface="Courier New" panose="02070309020205020404" pitchFamily="49" charset="0"/>
                <a:cs typeface="Courier New" panose="02070309020205020404" pitchFamily="49" charset="0"/>
              </a:rPr>
              <a:t>      end</a:t>
            </a:r>
          </a:p>
          <a:p>
            <a:r>
              <a:rPr lang="en-US" sz="1000" b="1" dirty="0">
                <a:latin typeface="Courier New" panose="02070309020205020404" pitchFamily="49" charset="0"/>
                <a:cs typeface="Courier New" panose="02070309020205020404" pitchFamily="49" charset="0"/>
              </a:rPr>
              <a:t>    end</a:t>
            </a:r>
          </a:p>
          <a:p>
            <a:r>
              <a:rPr lang="en-US" sz="1000" b="1" dirty="0">
                <a:latin typeface="Courier New" panose="02070309020205020404" pitchFamily="49" charset="0"/>
                <a:cs typeface="Courier New" panose="02070309020205020404" pitchFamily="49" charset="0"/>
              </a:rPr>
              <a:t>. . . </a:t>
            </a:r>
          </a:p>
          <a:p>
            <a:endParaRPr lang="en-US" sz="1000" b="1" dirty="0">
              <a:latin typeface="Courier New" panose="02070309020205020404" pitchFamily="49" charset="0"/>
              <a:cs typeface="Courier New" panose="02070309020205020404" pitchFamily="49" charset="0"/>
            </a:endParaRPr>
          </a:p>
          <a:p>
            <a:r>
              <a:rPr lang="en-US" sz="1000" b="1" dirty="0" err="1">
                <a:latin typeface="Courier New" panose="02070309020205020404" pitchFamily="49" charset="0"/>
                <a:cs typeface="Courier New" panose="02070309020205020404" pitchFamily="49" charset="0"/>
              </a:rPr>
              <a:t>endmodule</a:t>
            </a:r>
            <a:endParaRPr lang="en-US" sz="600" b="1"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8ABA6FDF-E380-38A3-924A-A92B3BE37323}"/>
              </a:ext>
            </a:extLst>
          </p:cNvPr>
          <p:cNvSpPr/>
          <p:nvPr/>
        </p:nvSpPr>
        <p:spPr>
          <a:xfrm>
            <a:off x="459336" y="3786082"/>
            <a:ext cx="3589629" cy="314923"/>
          </a:xfrm>
          <a:prstGeom prst="rect">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Hardware assertions</a:t>
            </a:r>
          </a:p>
        </p:txBody>
      </p:sp>
      <p:sp>
        <p:nvSpPr>
          <p:cNvPr id="8" name="Rectangle 7">
            <a:extLst>
              <a:ext uri="{FF2B5EF4-FFF2-40B4-BE49-F238E27FC236}">
                <a16:creationId xmlns:a16="http://schemas.microsoft.com/office/drawing/2014/main" id="{279727A1-7D01-BCD2-667C-D8634FA6C130}"/>
              </a:ext>
            </a:extLst>
          </p:cNvPr>
          <p:cNvSpPr/>
          <p:nvPr/>
        </p:nvSpPr>
        <p:spPr>
          <a:xfrm>
            <a:off x="460585" y="4137580"/>
            <a:ext cx="7538625" cy="830012"/>
          </a:xfrm>
          <a:prstGeom prst="rect">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Courier New" panose="02070309020205020404" pitchFamily="49" charset="0"/>
                <a:cs typeface="Courier New" panose="02070309020205020404" pitchFamily="49" charset="0"/>
              </a:rPr>
              <a:t>assert property (@(</a:t>
            </a:r>
            <a:r>
              <a:rPr lang="en-US" sz="1200" b="1" dirty="0" err="1">
                <a:solidFill>
                  <a:schemeClr val="bg1"/>
                </a:solidFill>
                <a:latin typeface="Courier New" panose="02070309020205020404" pitchFamily="49" charset="0"/>
                <a:cs typeface="Courier New" panose="02070309020205020404" pitchFamily="49" charset="0"/>
              </a:rPr>
              <a:t>posedge</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clk</a:t>
            </a:r>
            <a:r>
              <a:rPr lang="en-US" sz="1200" b="1" dirty="0">
                <a:solidFill>
                  <a:schemeClr val="bg1"/>
                </a:solidFill>
                <a:latin typeface="Courier New" panose="02070309020205020404" pitchFamily="49" charset="0"/>
                <a:cs typeface="Courier New" panose="02070309020205020404" pitchFamily="49" charset="0"/>
              </a:rPr>
              <a:t>) disable </a:t>
            </a:r>
            <a:r>
              <a:rPr lang="en-US" sz="1200" b="1" dirty="0" err="1">
                <a:solidFill>
                  <a:schemeClr val="bg1"/>
                </a:solidFill>
                <a:latin typeface="Courier New" panose="02070309020205020404" pitchFamily="49" charset="0"/>
                <a:cs typeface="Courier New" panose="02070309020205020404" pitchFamily="49" charset="0"/>
              </a:rPr>
              <a:t>iff</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rst_ni</a:t>
            </a:r>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rdata</a:t>
            </a:r>
            <a:r>
              <a:rPr lang="en-US" sz="1200" b="1" dirty="0">
                <a:solidFill>
                  <a:schemeClr val="bg1"/>
                </a:solidFill>
                <a:latin typeface="Courier New" panose="02070309020205020404" pitchFamily="49" charset="0"/>
                <a:cs typeface="Courier New" panose="02070309020205020404" pitchFamily="49" charset="0"/>
              </a:rPr>
              <a:t> != 0) |-&gt; ($past(</a:t>
            </a:r>
            <a:r>
              <a:rPr lang="en-US" sz="1200" b="1" dirty="0" err="1">
                <a:solidFill>
                  <a:schemeClr val="bg1"/>
                </a:solidFill>
                <a:latin typeface="Courier New" panose="02070309020205020404" pitchFamily="49" charset="0"/>
                <a:cs typeface="Courier New" panose="02070309020205020404" pitchFamily="49" charset="0"/>
              </a:rPr>
              <a:t>reglk</a:t>
            </a:r>
            <a:r>
              <a:rPr lang="en-US" sz="1200" b="1" dirty="0">
                <a:solidFill>
                  <a:schemeClr val="bg1"/>
                </a:solidFill>
                <a:latin typeface="Courier New" panose="02070309020205020404" pitchFamily="49" charset="0"/>
                <a:cs typeface="Courier New" panose="02070309020205020404" pitchFamily="49" charset="0"/>
              </a:rPr>
              <a:t>) == 0) || ($past(</a:t>
            </a:r>
            <a:r>
              <a:rPr lang="en-US" sz="1200" b="1" dirty="0" err="1">
                <a:solidFill>
                  <a:schemeClr val="bg1"/>
                </a:solidFill>
                <a:latin typeface="Courier New" panose="02070309020205020404" pitchFamily="49" charset="0"/>
                <a:cs typeface="Courier New" panose="02070309020205020404" pitchFamily="49" charset="0"/>
              </a:rPr>
              <a:t>jtag_unlock</a:t>
            </a:r>
            <a:r>
              <a:rPr lang="en-US" sz="1200" b="1" dirty="0">
                <a:solidFill>
                  <a:schemeClr val="bg1"/>
                </a:solidFill>
                <a:latin typeface="Courier New" panose="02070309020205020404" pitchFamily="49" charset="0"/>
                <a:cs typeface="Courier New" panose="02070309020205020404" pitchFamily="49" charset="0"/>
              </a:rPr>
              <a:t>) == 1))</a:t>
            </a:r>
          </a:p>
          <a:p>
            <a:r>
              <a:rPr lang="en-US" sz="1200" b="1" dirty="0">
                <a:solidFill>
                  <a:schemeClr val="bg1"/>
                </a:solidFill>
                <a:latin typeface="Courier New" panose="02070309020205020404" pitchFamily="49" charset="0"/>
                <a:cs typeface="Courier New" panose="02070309020205020404" pitchFamily="49" charset="0"/>
              </a:rPr>
              <a:t>   else $display("ERROR, Register access violated!!, time=%4d", $time); </a:t>
            </a:r>
          </a:p>
        </p:txBody>
      </p:sp>
      <p:sp>
        <p:nvSpPr>
          <p:cNvPr id="9" name="Rectangular Callout 3">
            <a:extLst>
              <a:ext uri="{FF2B5EF4-FFF2-40B4-BE49-F238E27FC236}">
                <a16:creationId xmlns:a16="http://schemas.microsoft.com/office/drawing/2014/main" id="{51C6F4D8-D93D-94E1-E600-8BB2FCB1A715}"/>
              </a:ext>
            </a:extLst>
          </p:cNvPr>
          <p:cNvSpPr/>
          <p:nvPr/>
        </p:nvSpPr>
        <p:spPr>
          <a:xfrm>
            <a:off x="165960" y="5094912"/>
            <a:ext cx="1429043" cy="378661"/>
          </a:xfrm>
          <a:prstGeom prst="wedgeRectCallout">
            <a:avLst>
              <a:gd name="adj1" fmla="val 11394"/>
              <a:gd name="adj2" fmla="val -172676"/>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Signal names</a:t>
            </a:r>
          </a:p>
        </p:txBody>
      </p:sp>
      <p:sp>
        <p:nvSpPr>
          <p:cNvPr id="10" name="Rectangular Callout 4">
            <a:extLst>
              <a:ext uri="{FF2B5EF4-FFF2-40B4-BE49-F238E27FC236}">
                <a16:creationId xmlns:a16="http://schemas.microsoft.com/office/drawing/2014/main" id="{7B476E63-1F28-B9A6-E10B-053B42CA38C3}"/>
              </a:ext>
            </a:extLst>
          </p:cNvPr>
          <p:cNvSpPr/>
          <p:nvPr/>
        </p:nvSpPr>
        <p:spPr>
          <a:xfrm>
            <a:off x="4410753" y="5094913"/>
            <a:ext cx="1429043" cy="378661"/>
          </a:xfrm>
          <a:prstGeom prst="wedgeRectCallout">
            <a:avLst>
              <a:gd name="adj1" fmla="val -59202"/>
              <a:gd name="adj2" fmla="val -170836"/>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Conditions</a:t>
            </a:r>
          </a:p>
        </p:txBody>
      </p:sp>
      <p:sp>
        <p:nvSpPr>
          <p:cNvPr id="11" name="Rectangular Callout 5">
            <a:extLst>
              <a:ext uri="{FF2B5EF4-FFF2-40B4-BE49-F238E27FC236}">
                <a16:creationId xmlns:a16="http://schemas.microsoft.com/office/drawing/2014/main" id="{1B7EFB6A-FAB9-9B7E-DCCD-7727712D5D07}"/>
              </a:ext>
            </a:extLst>
          </p:cNvPr>
          <p:cNvSpPr/>
          <p:nvPr/>
        </p:nvSpPr>
        <p:spPr>
          <a:xfrm>
            <a:off x="6106821" y="5095807"/>
            <a:ext cx="1298798" cy="377766"/>
          </a:xfrm>
          <a:prstGeom prst="wedgeRectCallout">
            <a:avLst>
              <a:gd name="adj1" fmla="val -142474"/>
              <a:gd name="adj2" fmla="val -173519"/>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Timing</a:t>
            </a:r>
          </a:p>
        </p:txBody>
      </p:sp>
      <p:sp>
        <p:nvSpPr>
          <p:cNvPr id="12" name="Rectangular Callout 7">
            <a:extLst>
              <a:ext uri="{FF2B5EF4-FFF2-40B4-BE49-F238E27FC236}">
                <a16:creationId xmlns:a16="http://schemas.microsoft.com/office/drawing/2014/main" id="{5AD3B7E7-4DF7-4D51-C27A-10E564805C97}"/>
              </a:ext>
            </a:extLst>
          </p:cNvPr>
          <p:cNvSpPr/>
          <p:nvPr/>
        </p:nvSpPr>
        <p:spPr>
          <a:xfrm>
            <a:off x="2662883" y="5094913"/>
            <a:ext cx="1429043" cy="378661"/>
          </a:xfrm>
          <a:prstGeom prst="wedgeRectCallout">
            <a:avLst>
              <a:gd name="adj1" fmla="val -113038"/>
              <a:gd name="adj2" fmla="val -172826"/>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Signal values</a:t>
            </a:r>
          </a:p>
        </p:txBody>
      </p:sp>
      <p:sp>
        <p:nvSpPr>
          <p:cNvPr id="13" name="Rectangular Callout 9">
            <a:extLst>
              <a:ext uri="{FF2B5EF4-FFF2-40B4-BE49-F238E27FC236}">
                <a16:creationId xmlns:a16="http://schemas.microsoft.com/office/drawing/2014/main" id="{07FC79FA-7E1F-E00F-5489-95FED39603ED}"/>
              </a:ext>
            </a:extLst>
          </p:cNvPr>
          <p:cNvSpPr/>
          <p:nvPr/>
        </p:nvSpPr>
        <p:spPr>
          <a:xfrm>
            <a:off x="2660317" y="5095022"/>
            <a:ext cx="1429043" cy="378661"/>
          </a:xfrm>
          <a:prstGeom prst="wedgeRectCallout">
            <a:avLst>
              <a:gd name="adj1" fmla="val 40062"/>
              <a:gd name="adj2" fmla="val -170686"/>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Signal values</a:t>
            </a:r>
          </a:p>
        </p:txBody>
      </p:sp>
      <p:sp>
        <p:nvSpPr>
          <p:cNvPr id="15" name="Rectangular Callout 11">
            <a:extLst>
              <a:ext uri="{FF2B5EF4-FFF2-40B4-BE49-F238E27FC236}">
                <a16:creationId xmlns:a16="http://schemas.microsoft.com/office/drawing/2014/main" id="{A702F88B-63D6-457B-9A70-8D040A3ED009}"/>
              </a:ext>
            </a:extLst>
          </p:cNvPr>
          <p:cNvSpPr/>
          <p:nvPr/>
        </p:nvSpPr>
        <p:spPr>
          <a:xfrm>
            <a:off x="5839796" y="3856648"/>
            <a:ext cx="1298798" cy="377766"/>
          </a:xfrm>
          <a:prstGeom prst="wedgeRectCallout">
            <a:avLst>
              <a:gd name="adj1" fmla="val -89057"/>
              <a:gd name="adj2" fmla="val 63480"/>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Constraints</a:t>
            </a:r>
          </a:p>
        </p:txBody>
      </p:sp>
      <p:sp>
        <p:nvSpPr>
          <p:cNvPr id="17" name="Rectangular Callout 13">
            <a:extLst>
              <a:ext uri="{FF2B5EF4-FFF2-40B4-BE49-F238E27FC236}">
                <a16:creationId xmlns:a16="http://schemas.microsoft.com/office/drawing/2014/main" id="{B649EF53-D154-F082-D540-F34986200115}"/>
              </a:ext>
            </a:extLst>
          </p:cNvPr>
          <p:cNvSpPr/>
          <p:nvPr/>
        </p:nvSpPr>
        <p:spPr>
          <a:xfrm>
            <a:off x="1638802" y="5094912"/>
            <a:ext cx="893755" cy="378661"/>
          </a:xfrm>
          <a:prstGeom prst="wedgeRectCallout">
            <a:avLst>
              <a:gd name="adj1" fmla="val 6438"/>
              <a:gd name="adj2" fmla="val -180516"/>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Syntax</a:t>
            </a:r>
          </a:p>
        </p:txBody>
      </p:sp>
      <p:sp>
        <p:nvSpPr>
          <p:cNvPr id="19" name="Rectangle 18">
            <a:extLst>
              <a:ext uri="{FF2B5EF4-FFF2-40B4-BE49-F238E27FC236}">
                <a16:creationId xmlns:a16="http://schemas.microsoft.com/office/drawing/2014/main" id="{ADC89DD1-657E-5B43-2631-32AC447AA295}"/>
              </a:ext>
            </a:extLst>
          </p:cNvPr>
          <p:cNvSpPr/>
          <p:nvPr/>
        </p:nvSpPr>
        <p:spPr>
          <a:xfrm>
            <a:off x="165960" y="5059127"/>
            <a:ext cx="7833250" cy="916071"/>
          </a:xfrm>
          <a:prstGeom prst="rect">
            <a:avLst/>
          </a:prstGeom>
          <a:solidFill>
            <a:srgbClr val="73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Can we automate assertion generation? </a:t>
            </a:r>
          </a:p>
        </p:txBody>
      </p:sp>
      <p:pic>
        <p:nvPicPr>
          <p:cNvPr id="23" name="Graphic 22" descr="Bug with solid fill">
            <a:extLst>
              <a:ext uri="{FF2B5EF4-FFF2-40B4-BE49-F238E27FC236}">
                <a16:creationId xmlns:a16="http://schemas.microsoft.com/office/drawing/2014/main" id="{9E3471D7-934D-F6CE-9358-44D66349FC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946" y="2867101"/>
            <a:ext cx="434718" cy="434718"/>
          </a:xfrm>
          <a:prstGeom prst="rect">
            <a:avLst/>
          </a:prstGeom>
        </p:spPr>
      </p:pic>
    </p:spTree>
    <p:extLst>
      <p:ext uri="{BB962C8B-B14F-4D97-AF65-F5344CB8AC3E}">
        <p14:creationId xmlns:p14="http://schemas.microsoft.com/office/powerpoint/2010/main" val="23524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5" grpId="0" animBg="1"/>
      <p:bldP spid="17"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8216-BAF0-ADCF-3162-12A7BD595341}"/>
              </a:ext>
            </a:extLst>
          </p:cNvPr>
          <p:cNvSpPr>
            <a:spLocks noGrp="1"/>
          </p:cNvSpPr>
          <p:nvPr>
            <p:ph type="title"/>
          </p:nvPr>
        </p:nvSpPr>
        <p:spPr/>
        <p:txBody>
          <a:bodyPr>
            <a:normAutofit fontScale="90000"/>
          </a:bodyPr>
          <a:lstStyle/>
          <a:p>
            <a:r>
              <a:rPr lang="en-US" b="1" dirty="0"/>
              <a:t>Limitations of Assertion-based Verification</a:t>
            </a:r>
          </a:p>
        </p:txBody>
      </p:sp>
      <p:pic>
        <p:nvPicPr>
          <p:cNvPr id="4" name="Picture 3" descr="A person with a mustache behind a table&#10;&#10;Description automatically generated">
            <a:extLst>
              <a:ext uri="{FF2B5EF4-FFF2-40B4-BE49-F238E27FC236}">
                <a16:creationId xmlns:a16="http://schemas.microsoft.com/office/drawing/2014/main" id="{3F470FF8-354F-CD2C-2C13-5D8947734E7C}"/>
              </a:ext>
            </a:extLst>
          </p:cNvPr>
          <p:cNvPicPr>
            <a:picLocks noChangeAspect="1"/>
          </p:cNvPicPr>
          <p:nvPr/>
        </p:nvPicPr>
        <p:blipFill>
          <a:blip r:embed="rId2"/>
          <a:stretch>
            <a:fillRect/>
          </a:stretch>
        </p:blipFill>
        <p:spPr>
          <a:xfrm>
            <a:off x="1499292" y="2679055"/>
            <a:ext cx="1499890" cy="1499890"/>
          </a:xfrm>
          <a:prstGeom prst="rect">
            <a:avLst/>
          </a:prstGeom>
        </p:spPr>
      </p:pic>
      <p:grpSp>
        <p:nvGrpSpPr>
          <p:cNvPr id="5" name="Group 4">
            <a:extLst>
              <a:ext uri="{FF2B5EF4-FFF2-40B4-BE49-F238E27FC236}">
                <a16:creationId xmlns:a16="http://schemas.microsoft.com/office/drawing/2014/main" id="{1372161F-4DF3-C3CA-07CD-4C626C3E6B28}"/>
              </a:ext>
            </a:extLst>
          </p:cNvPr>
          <p:cNvGrpSpPr/>
          <p:nvPr/>
        </p:nvGrpSpPr>
        <p:grpSpPr>
          <a:xfrm>
            <a:off x="5059154" y="2367154"/>
            <a:ext cx="2073691" cy="1811791"/>
            <a:chOff x="1578631" y="3517071"/>
            <a:chExt cx="2073691" cy="1811791"/>
          </a:xfrm>
        </p:grpSpPr>
        <p:pic>
          <p:nvPicPr>
            <p:cNvPr id="6" name="Picture 5" descr="A computer with a check mark in the center&#10;&#10;Description automatically generated">
              <a:extLst>
                <a:ext uri="{FF2B5EF4-FFF2-40B4-BE49-F238E27FC236}">
                  <a16:creationId xmlns:a16="http://schemas.microsoft.com/office/drawing/2014/main" id="{C1B568FE-B338-9179-8258-A3F15F19170D}"/>
                </a:ext>
              </a:extLst>
            </p:cNvPr>
            <p:cNvPicPr>
              <a:picLocks noChangeAspect="1"/>
            </p:cNvPicPr>
            <p:nvPr/>
          </p:nvPicPr>
          <p:blipFill>
            <a:blip r:embed="rId3"/>
            <a:stretch>
              <a:fillRect/>
            </a:stretch>
          </p:blipFill>
          <p:spPr>
            <a:xfrm>
              <a:off x="1578631" y="3828972"/>
              <a:ext cx="1499890" cy="1499890"/>
            </a:xfrm>
            <a:prstGeom prst="rect">
              <a:avLst/>
            </a:prstGeom>
          </p:spPr>
        </p:pic>
        <p:pic>
          <p:nvPicPr>
            <p:cNvPr id="7" name="Picture 6" descr="A red x on a black background&#10;&#10;Description automatically generated">
              <a:extLst>
                <a:ext uri="{FF2B5EF4-FFF2-40B4-BE49-F238E27FC236}">
                  <a16:creationId xmlns:a16="http://schemas.microsoft.com/office/drawing/2014/main" id="{242CAA65-377D-DE58-F8A4-FA53E773FF20}"/>
                </a:ext>
              </a:extLst>
            </p:cNvPr>
            <p:cNvPicPr>
              <a:picLocks noChangeAspect="1"/>
            </p:cNvPicPr>
            <p:nvPr/>
          </p:nvPicPr>
          <p:blipFill>
            <a:blip r:embed="rId4"/>
            <a:stretch>
              <a:fillRect/>
            </a:stretch>
          </p:blipFill>
          <p:spPr>
            <a:xfrm>
              <a:off x="2503946" y="3517071"/>
              <a:ext cx="1148376" cy="1148376"/>
            </a:xfrm>
            <a:prstGeom prst="rect">
              <a:avLst/>
            </a:prstGeom>
          </p:spPr>
        </p:pic>
      </p:grpSp>
      <p:grpSp>
        <p:nvGrpSpPr>
          <p:cNvPr id="8" name="Group 7">
            <a:extLst>
              <a:ext uri="{FF2B5EF4-FFF2-40B4-BE49-F238E27FC236}">
                <a16:creationId xmlns:a16="http://schemas.microsoft.com/office/drawing/2014/main" id="{8941DFD1-3E68-D45C-568A-3D37A82B4D81}"/>
              </a:ext>
            </a:extLst>
          </p:cNvPr>
          <p:cNvGrpSpPr/>
          <p:nvPr/>
        </p:nvGrpSpPr>
        <p:grpSpPr>
          <a:xfrm>
            <a:off x="8619016" y="2276666"/>
            <a:ext cx="2605959" cy="1950770"/>
            <a:chOff x="7362531" y="3603532"/>
            <a:chExt cx="2605959" cy="1950770"/>
          </a:xfrm>
        </p:grpSpPr>
        <p:pic>
          <p:nvPicPr>
            <p:cNvPr id="9" name="Picture 8" descr="A blue and black logo&#10;&#10;Description automatically generated">
              <a:extLst>
                <a:ext uri="{FF2B5EF4-FFF2-40B4-BE49-F238E27FC236}">
                  <a16:creationId xmlns:a16="http://schemas.microsoft.com/office/drawing/2014/main" id="{D0EB5FE2-2236-8C07-9359-6CE00B56B75A}"/>
                </a:ext>
              </a:extLst>
            </p:cNvPr>
            <p:cNvPicPr>
              <a:picLocks noChangeAspect="1"/>
            </p:cNvPicPr>
            <p:nvPr/>
          </p:nvPicPr>
          <p:blipFill>
            <a:blip r:embed="rId5"/>
            <a:stretch>
              <a:fillRect/>
            </a:stretch>
          </p:blipFill>
          <p:spPr>
            <a:xfrm>
              <a:off x="7362531" y="4054412"/>
              <a:ext cx="1499890" cy="1499890"/>
            </a:xfrm>
            <a:prstGeom prst="rect">
              <a:avLst/>
            </a:prstGeom>
          </p:spPr>
        </p:pic>
        <p:pic>
          <p:nvPicPr>
            <p:cNvPr id="10" name="Picture 9" descr="A blue graph with a arrow pointing up&#10;&#10;Description automatically generated">
              <a:extLst>
                <a:ext uri="{FF2B5EF4-FFF2-40B4-BE49-F238E27FC236}">
                  <a16:creationId xmlns:a16="http://schemas.microsoft.com/office/drawing/2014/main" id="{632D9A0D-A901-868D-9DF5-0EDAAA1494FD}"/>
                </a:ext>
              </a:extLst>
            </p:cNvPr>
            <p:cNvPicPr>
              <a:picLocks noChangeAspect="1"/>
            </p:cNvPicPr>
            <p:nvPr/>
          </p:nvPicPr>
          <p:blipFill>
            <a:blip r:embed="rId6"/>
            <a:stretch>
              <a:fillRect/>
            </a:stretch>
          </p:blipFill>
          <p:spPr>
            <a:xfrm>
              <a:off x="8468600" y="3603532"/>
              <a:ext cx="1499890" cy="1499890"/>
            </a:xfrm>
            <a:prstGeom prst="rect">
              <a:avLst/>
            </a:prstGeom>
          </p:spPr>
        </p:pic>
      </p:grpSp>
      <p:sp>
        <p:nvSpPr>
          <p:cNvPr id="11" name="TextBox 10">
            <a:extLst>
              <a:ext uri="{FF2B5EF4-FFF2-40B4-BE49-F238E27FC236}">
                <a16:creationId xmlns:a16="http://schemas.microsoft.com/office/drawing/2014/main" id="{13FA388E-5BD7-834A-927B-31F2EC93A87F}"/>
              </a:ext>
            </a:extLst>
          </p:cNvPr>
          <p:cNvSpPr txBox="1"/>
          <p:nvPr/>
        </p:nvSpPr>
        <p:spPr>
          <a:xfrm>
            <a:off x="792491" y="4405923"/>
            <a:ext cx="2913491" cy="461665"/>
          </a:xfrm>
          <a:prstGeom prst="rect">
            <a:avLst/>
          </a:prstGeom>
          <a:noFill/>
        </p:spPr>
        <p:txBody>
          <a:bodyPr wrap="none" rtlCol="0">
            <a:spAutoFit/>
          </a:bodyPr>
          <a:lstStyle/>
          <a:p>
            <a:pPr algn="ctr"/>
            <a:r>
              <a:rPr lang="en-US" sz="2400" dirty="0">
                <a:solidFill>
                  <a:schemeClr val="tx2">
                    <a:lumMod val="75000"/>
                  </a:schemeClr>
                </a:solidFill>
                <a:latin typeface="+mj-lt"/>
              </a:rPr>
              <a:t>Tedious manual effort</a:t>
            </a:r>
          </a:p>
        </p:txBody>
      </p:sp>
      <p:sp>
        <p:nvSpPr>
          <p:cNvPr id="12" name="TextBox 11">
            <a:extLst>
              <a:ext uri="{FF2B5EF4-FFF2-40B4-BE49-F238E27FC236}">
                <a16:creationId xmlns:a16="http://schemas.microsoft.com/office/drawing/2014/main" id="{F9AB96F7-186C-1B48-3968-0CF7BF0021C4}"/>
              </a:ext>
            </a:extLst>
          </p:cNvPr>
          <p:cNvSpPr txBox="1"/>
          <p:nvPr/>
        </p:nvSpPr>
        <p:spPr>
          <a:xfrm>
            <a:off x="5163410" y="4405923"/>
            <a:ext cx="1642117" cy="461665"/>
          </a:xfrm>
          <a:prstGeom prst="rect">
            <a:avLst/>
          </a:prstGeom>
          <a:noFill/>
        </p:spPr>
        <p:txBody>
          <a:bodyPr wrap="none" rtlCol="0">
            <a:spAutoFit/>
          </a:bodyPr>
          <a:lstStyle/>
          <a:p>
            <a:pPr algn="ctr"/>
            <a:r>
              <a:rPr lang="en-US" sz="2400" dirty="0">
                <a:solidFill>
                  <a:schemeClr val="accent1">
                    <a:lumMod val="50000"/>
                  </a:schemeClr>
                </a:solidFill>
                <a:latin typeface="+mj-lt"/>
              </a:rPr>
              <a:t>Error-prone</a:t>
            </a:r>
          </a:p>
        </p:txBody>
      </p:sp>
      <p:sp>
        <p:nvSpPr>
          <p:cNvPr id="13" name="TextBox 12">
            <a:extLst>
              <a:ext uri="{FF2B5EF4-FFF2-40B4-BE49-F238E27FC236}">
                <a16:creationId xmlns:a16="http://schemas.microsoft.com/office/drawing/2014/main" id="{3CDB5E45-B4D4-4FF8-00EB-5D20F2A16C24}"/>
              </a:ext>
            </a:extLst>
          </p:cNvPr>
          <p:cNvSpPr txBox="1"/>
          <p:nvPr/>
        </p:nvSpPr>
        <p:spPr>
          <a:xfrm>
            <a:off x="8780153" y="4398992"/>
            <a:ext cx="2249975" cy="461665"/>
          </a:xfrm>
          <a:prstGeom prst="rect">
            <a:avLst/>
          </a:prstGeom>
          <a:noFill/>
        </p:spPr>
        <p:txBody>
          <a:bodyPr wrap="none" rtlCol="0">
            <a:spAutoFit/>
          </a:bodyPr>
          <a:lstStyle/>
          <a:p>
            <a:pPr algn="ctr"/>
            <a:r>
              <a:rPr lang="en-US" sz="2400" dirty="0">
                <a:solidFill>
                  <a:schemeClr val="tx2">
                    <a:lumMod val="75000"/>
                  </a:schemeClr>
                </a:solidFill>
                <a:latin typeface="+mj-lt"/>
              </a:rPr>
              <a:t>Scalability issues</a:t>
            </a:r>
          </a:p>
        </p:txBody>
      </p:sp>
    </p:spTree>
    <p:extLst>
      <p:ext uri="{BB962C8B-B14F-4D97-AF65-F5344CB8AC3E}">
        <p14:creationId xmlns:p14="http://schemas.microsoft.com/office/powerpoint/2010/main" val="102644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heme/theme1.xml><?xml version="1.0" encoding="utf-8"?>
<a:theme xmlns:a="http://schemas.openxmlformats.org/drawingml/2006/main" name="Larissa">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6365D"/>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1700" dirty="0" smtClean="0">
            <a:solidFill>
              <a:schemeClr val="tx2">
                <a:lumMod val="75000"/>
              </a:schemeClr>
            </a:solidFill>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2947</TotalTime>
  <Words>2245</Words>
  <Application>Microsoft Macintosh PowerPoint</Application>
  <PresentationFormat>Widescreen</PresentationFormat>
  <Paragraphs>371</Paragraphs>
  <Slides>25</Slides>
  <Notes>11</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Leelawadee UI Semilight</vt:lpstr>
      <vt:lpstr>Roboto</vt:lpstr>
      <vt:lpstr>Wingdings</vt:lpstr>
      <vt:lpstr>Larissa</vt:lpstr>
      <vt:lpstr>LLMs for Bug Detection – Security Assertions</vt:lpstr>
      <vt:lpstr>Massive Growth in HW Vulnerabilities</vt:lpstr>
      <vt:lpstr>Hardware Assertions</vt:lpstr>
      <vt:lpstr>Immediate Assertions</vt:lpstr>
      <vt:lpstr>Concurrent Assertions</vt:lpstr>
      <vt:lpstr>Hardware Vulnerability Detection</vt:lpstr>
      <vt:lpstr>Hardware Vulnerability Detection</vt:lpstr>
      <vt:lpstr>Hardware Vulnerability Detection</vt:lpstr>
      <vt:lpstr>Limitations of Assertion-based Verification</vt:lpstr>
      <vt:lpstr>(Security) Assertions by Large Language Models</vt:lpstr>
      <vt:lpstr>LLMs for Hardware Vulnerability Detection</vt:lpstr>
      <vt:lpstr>Demo</vt:lpstr>
      <vt:lpstr>Tutorial Task – New Bug Diagram</vt:lpstr>
      <vt:lpstr>Tutorial Task – Solution Example</vt:lpstr>
      <vt:lpstr>PowerPoint Presentation</vt:lpstr>
      <vt:lpstr>Conclusion</vt:lpstr>
      <vt:lpstr>PowerPoint Presentation</vt:lpstr>
      <vt:lpstr>LLM Generation Process</vt:lpstr>
      <vt:lpstr>LLMs for Chip Design</vt:lpstr>
      <vt:lpstr>Ongoing and Future Work</vt:lpstr>
      <vt:lpstr>Resources</vt:lpstr>
      <vt:lpstr>Hardware Design</vt:lpstr>
      <vt:lpstr>LLM Training Process</vt:lpstr>
      <vt:lpstr>LLM Generation Process</vt:lpstr>
      <vt:lpstr>LLMs for Chip Design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DeLorenzo, Matthew</cp:lastModifiedBy>
  <cp:revision>17</cp:revision>
  <dcterms:created xsi:type="dcterms:W3CDTF">2023-03-29T20:59:25Z</dcterms:created>
  <dcterms:modified xsi:type="dcterms:W3CDTF">2025-08-24T01:18:24Z</dcterms:modified>
  <cp:category/>
</cp:coreProperties>
</file>