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777c37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777c37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qr code to paper at beginning and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qr to repo at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777c37a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6777c37a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777c37a2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6777c37a2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rid of prompt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b19fc074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6b19fc074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d500a0f4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d500a0f4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system architects do? system options -&gt; constraints -&gt;dse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777c37a2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777c37a2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system architects do? system options -&gt; constraints -&gt;dse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d500a0f4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d500a0f4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system architects do? system options -&gt; constraints -&gt;dse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d500a0f4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d500a0f4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system architects do? system options -&gt; constraints -&gt;dse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d500a0f4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d500a0f4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system architects do? system options -&gt; constraints -&gt;dse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d500a0f4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d500a0f4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system architects do? system options -&gt; constraints -&gt;dse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b3a7a9a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b3a7a9a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d500a0f4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d500a0f4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journal QR And dive in tests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85346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190500" rtl="0" algn="ctr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150"/>
              <a:t>C2HLSC</a:t>
            </a:r>
            <a:endParaRPr b="1" sz="4150"/>
          </a:p>
          <a:p>
            <a:pPr indent="0" lvl="0" marL="190500" rtl="0" algn="ctr">
              <a:lnSpc>
                <a:spcPct val="91283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en" sz="3000"/>
              <a:t>Leveraging LLMs to refactor C code into HLS‑compatible C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864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Luca Collini, </a:t>
            </a:r>
            <a:r>
              <a:rPr b="1" lang="en" sz="1550">
                <a:solidFill>
                  <a:schemeClr val="dk1"/>
                </a:solidFill>
              </a:rPr>
              <a:t>Andrew Hennessee</a:t>
            </a:r>
            <a:r>
              <a:rPr lang="en" sz="1550">
                <a:solidFill>
                  <a:schemeClr val="dk1"/>
                </a:solidFill>
              </a:rPr>
              <a:t>, Ramesh Karri, Siddharth Garg</a:t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363" y="4275195"/>
            <a:ext cx="4553226" cy="7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3" title="Screenshot 2025-06-26 at 3.23.40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950" y="3659117"/>
            <a:ext cx="1404275" cy="140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title="Screenshot 2025-06-26 at 3.27.02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5749" y="3659125"/>
            <a:ext cx="1408176" cy="140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6">
            <a:alphaModFix/>
          </a:blip>
          <a:srcRect b="0" l="15304" r="0" t="15103"/>
          <a:stretch/>
        </p:blipFill>
        <p:spPr>
          <a:xfrm rot="5400000">
            <a:off x="8223837" y="3932950"/>
            <a:ext cx="1045925" cy="4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00" y="3735313"/>
            <a:ext cx="495750" cy="4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13" y="1060151"/>
            <a:ext cx="8169375" cy="36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34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points for DSE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3"/>
          <p:cNvPicPr preferRelativeResize="0"/>
          <p:nvPr/>
        </p:nvPicPr>
        <p:blipFill rotWithShape="1">
          <a:blip r:embed="rId3">
            <a:alphaModFix/>
          </a:blip>
          <a:srcRect b="0" l="0" r="7706" t="40936"/>
          <a:stretch/>
        </p:blipFill>
        <p:spPr>
          <a:xfrm>
            <a:off x="311688" y="1197200"/>
            <a:ext cx="4333401" cy="313264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23" title="Screenshot 2025-06-26 at 3.13.19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225" y="1822899"/>
            <a:ext cx="3939076" cy="18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 txBox="1"/>
          <p:nvPr>
            <p:ph type="title"/>
          </p:nvPr>
        </p:nvSpPr>
        <p:spPr>
          <a:xfrm>
            <a:off x="311700" y="34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DSE of optimized kernels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1238550" y="1352825"/>
            <a:ext cx="6666900" cy="18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>
                <a:solidFill>
                  <a:schemeClr val="dk2"/>
                </a:solidFill>
              </a:rPr>
              <a:t>Thank you!</a:t>
            </a:r>
            <a:endParaRPr sz="9200">
              <a:solidFill>
                <a:schemeClr val="dk2"/>
              </a:solidFill>
            </a:endParaRPr>
          </a:p>
        </p:txBody>
      </p:sp>
      <p:pic>
        <p:nvPicPr>
          <p:cNvPr id="236" name="Google Shape;2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363" y="4275195"/>
            <a:ext cx="4553226" cy="7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 title="Screenshot 2025-06-26 at 3.23.40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950" y="3659117"/>
            <a:ext cx="1404275" cy="140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4" title="Screenshot 2025-06-26 at 3.27.02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5749" y="3659125"/>
            <a:ext cx="1408176" cy="140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/>
          <p:cNvPicPr preferRelativeResize="0"/>
          <p:nvPr/>
        </p:nvPicPr>
        <p:blipFill rotWithShape="1">
          <a:blip r:embed="rId6">
            <a:alphaModFix/>
          </a:blip>
          <a:srcRect b="0" l="15304" r="0" t="15103"/>
          <a:stretch/>
        </p:blipFill>
        <p:spPr>
          <a:xfrm rot="5400000">
            <a:off x="8223837" y="3932950"/>
            <a:ext cx="1045925" cy="4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00" y="3659113"/>
            <a:ext cx="495750" cy="4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4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system architects do?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16333" l="29541" r="29789" t="16615"/>
          <a:stretch/>
        </p:blipFill>
        <p:spPr>
          <a:xfrm>
            <a:off x="507225" y="1054675"/>
            <a:ext cx="2316699" cy="38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4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system architects do?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16333" l="29541" r="29789" t="16615"/>
          <a:stretch/>
        </p:blipFill>
        <p:spPr>
          <a:xfrm>
            <a:off x="507225" y="1054675"/>
            <a:ext cx="2316699" cy="38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2976550" y="1374600"/>
            <a:ext cx="2300616" cy="1227744"/>
          </a:xfrm>
          <a:prstGeom prst="cloud">
            <a:avLst/>
          </a:prstGeom>
          <a:solidFill>
            <a:srgbClr val="F3F3F3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E06666"/>
                </a:solidFill>
              </a:rPr>
              <a:t>f</a:t>
            </a:r>
            <a:r>
              <a:rPr b="1" baseline="-25000" lang="en" sz="1700">
                <a:solidFill>
                  <a:srgbClr val="E06666"/>
                </a:solidFill>
              </a:rPr>
              <a:t>C</a:t>
            </a:r>
            <a:r>
              <a:rPr b="1" lang="en" sz="1700"/>
              <a:t>(</a:t>
            </a:r>
            <a:r>
              <a:rPr b="1" lang="en" sz="1700">
                <a:solidFill>
                  <a:srgbClr val="6FA8DC"/>
                </a:solidFill>
              </a:rPr>
              <a:t>f</a:t>
            </a:r>
            <a:r>
              <a:rPr b="1" baseline="-25000" lang="en" sz="1700">
                <a:solidFill>
                  <a:srgbClr val="6FA8DC"/>
                </a:solidFill>
              </a:rPr>
              <a:t>A</a:t>
            </a:r>
            <a:r>
              <a:rPr b="1" lang="en" sz="1700"/>
              <a:t>) + </a:t>
            </a:r>
            <a:r>
              <a:rPr b="1" lang="en" sz="1700">
                <a:solidFill>
                  <a:srgbClr val="6FA8DC"/>
                </a:solidFill>
              </a:rPr>
              <a:t>f</a:t>
            </a:r>
            <a:r>
              <a:rPr b="1" baseline="-25000" lang="en" sz="1700">
                <a:solidFill>
                  <a:srgbClr val="6FA8DC"/>
                </a:solidFill>
              </a:rPr>
              <a:t>A</a:t>
            </a:r>
            <a:r>
              <a:rPr b="1" lang="en" sz="1700"/>
              <a:t>(</a:t>
            </a:r>
            <a:r>
              <a:rPr b="1" lang="en" sz="1700">
                <a:solidFill>
                  <a:srgbClr val="F6B26B"/>
                </a:solidFill>
              </a:rPr>
              <a:t>f</a:t>
            </a:r>
            <a:r>
              <a:rPr b="1" baseline="-25000" lang="en" sz="1700">
                <a:solidFill>
                  <a:srgbClr val="F6B26B"/>
                </a:solidFill>
              </a:rPr>
              <a:t>B</a:t>
            </a:r>
            <a:r>
              <a:rPr b="1" lang="en" sz="1700"/>
              <a:t>)</a:t>
            </a:r>
            <a:endParaRPr b="1" sz="170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2953288" y="912900"/>
            <a:ext cx="2347150" cy="461700"/>
            <a:chOff x="2444950" y="890850"/>
            <a:chExt cx="2347150" cy="4617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2628200" y="890850"/>
              <a:ext cx="2163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P</a:t>
              </a:r>
              <a:r>
                <a:rPr lang="en" sz="1800">
                  <a:solidFill>
                    <a:schemeClr val="dk2"/>
                  </a:solidFill>
                </a:rPr>
                <a:t>rofile application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444950" y="961638"/>
              <a:ext cx="320100" cy="320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1</a:t>
              </a:r>
              <a:endParaRPr b="1" sz="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4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system architects do?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16333" l="29541" r="29789" t="16615"/>
          <a:stretch/>
        </p:blipFill>
        <p:spPr>
          <a:xfrm>
            <a:off x="507225" y="1054675"/>
            <a:ext cx="2316699" cy="3819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6"/>
          <p:cNvGrpSpPr/>
          <p:nvPr/>
        </p:nvGrpSpPr>
        <p:grpSpPr>
          <a:xfrm>
            <a:off x="2976550" y="1374600"/>
            <a:ext cx="4780175" cy="1227750"/>
            <a:chOff x="2976550" y="1374600"/>
            <a:chExt cx="4780175" cy="1227750"/>
          </a:xfrm>
        </p:grpSpPr>
        <p:sp>
          <p:nvSpPr>
            <p:cNvPr id="88" name="Google Shape;88;p16"/>
            <p:cNvSpPr/>
            <p:nvPr/>
          </p:nvSpPr>
          <p:spPr>
            <a:xfrm>
              <a:off x="2976550" y="1374600"/>
              <a:ext cx="2300616" cy="1227744"/>
            </a:xfrm>
            <a:prstGeom prst="cloud">
              <a:avLst/>
            </a:prstGeom>
            <a:solidFill>
              <a:srgbClr val="F3F3F3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E06666"/>
                  </a:solidFill>
                </a:rPr>
                <a:t>f</a:t>
              </a:r>
              <a:r>
                <a:rPr b="1" baseline="-25000" lang="en" sz="1700">
                  <a:solidFill>
                    <a:srgbClr val="E06666"/>
                  </a:solidFill>
                </a:rPr>
                <a:t>C</a:t>
              </a:r>
              <a:r>
                <a:rPr b="1" lang="en" sz="1700"/>
                <a:t>(</a:t>
              </a:r>
              <a:r>
                <a:rPr b="1" lang="en" sz="1700">
                  <a:solidFill>
                    <a:srgbClr val="6FA8DC"/>
                  </a:solidFill>
                </a:rPr>
                <a:t>f</a:t>
              </a:r>
              <a:r>
                <a:rPr b="1" baseline="-25000" lang="en" sz="1700">
                  <a:solidFill>
                    <a:srgbClr val="6FA8DC"/>
                  </a:solidFill>
                </a:rPr>
                <a:t>A</a:t>
              </a:r>
              <a:r>
                <a:rPr b="1" lang="en" sz="1700"/>
                <a:t>) + </a:t>
              </a:r>
              <a:r>
                <a:rPr b="1" lang="en" sz="1700">
                  <a:solidFill>
                    <a:srgbClr val="6FA8DC"/>
                  </a:solidFill>
                </a:rPr>
                <a:t>f</a:t>
              </a:r>
              <a:r>
                <a:rPr b="1" baseline="-25000" lang="en" sz="1700">
                  <a:solidFill>
                    <a:srgbClr val="6FA8DC"/>
                  </a:solidFill>
                </a:rPr>
                <a:t>A</a:t>
              </a:r>
              <a:r>
                <a:rPr b="1" lang="en" sz="1700"/>
                <a:t>(</a:t>
              </a:r>
              <a:r>
                <a:rPr b="1" lang="en" sz="1700">
                  <a:solidFill>
                    <a:srgbClr val="F6B26B"/>
                  </a:solidFill>
                </a:rPr>
                <a:t>f</a:t>
              </a:r>
              <a:r>
                <a:rPr b="1" baseline="-25000" lang="en" sz="1700">
                  <a:solidFill>
                    <a:srgbClr val="F6B26B"/>
                  </a:solidFill>
                </a:rPr>
                <a:t>B</a:t>
              </a:r>
              <a:r>
                <a:rPr b="1" lang="en" sz="1700"/>
                <a:t>)</a:t>
              </a:r>
              <a:endParaRPr b="1" sz="1700"/>
            </a:p>
          </p:txBody>
        </p:sp>
        <p:pic>
          <p:nvPicPr>
            <p:cNvPr id="89" name="Google Shape;89;p16"/>
            <p:cNvPicPr preferRelativeResize="0"/>
            <p:nvPr/>
          </p:nvPicPr>
          <p:blipFill rotWithShape="1">
            <a:blip r:embed="rId4">
              <a:alphaModFix/>
            </a:blip>
            <a:srcRect b="1512" l="1358" r="1591" t="1503"/>
            <a:stretch/>
          </p:blipFill>
          <p:spPr>
            <a:xfrm>
              <a:off x="5786291" y="1374600"/>
              <a:ext cx="1970434" cy="1227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90;p16"/>
          <p:cNvGrpSpPr/>
          <p:nvPr/>
        </p:nvGrpSpPr>
        <p:grpSpPr>
          <a:xfrm>
            <a:off x="2953288" y="912900"/>
            <a:ext cx="2347150" cy="461700"/>
            <a:chOff x="2444950" y="890850"/>
            <a:chExt cx="2347150" cy="461700"/>
          </a:xfrm>
        </p:grpSpPr>
        <p:sp>
          <p:nvSpPr>
            <p:cNvPr id="91" name="Google Shape;91;p16"/>
            <p:cNvSpPr txBox="1"/>
            <p:nvPr/>
          </p:nvSpPr>
          <p:spPr>
            <a:xfrm>
              <a:off x="2628200" y="890850"/>
              <a:ext cx="2163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Profile application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2444950" y="961638"/>
              <a:ext cx="320100" cy="320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1</a:t>
              </a:r>
              <a:endParaRPr b="1" sz="800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5736825" y="912900"/>
            <a:ext cx="2069375" cy="461700"/>
            <a:chOff x="5255175" y="921450"/>
            <a:chExt cx="2069375" cy="461700"/>
          </a:xfrm>
        </p:grpSpPr>
        <p:sp>
          <p:nvSpPr>
            <p:cNvPr id="94" name="Google Shape;94;p16"/>
            <p:cNvSpPr txBox="1"/>
            <p:nvPr/>
          </p:nvSpPr>
          <p:spPr>
            <a:xfrm>
              <a:off x="5517650" y="921450"/>
              <a:ext cx="180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Construct DFG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5255175" y="992238"/>
              <a:ext cx="320100" cy="320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2</a:t>
              </a:r>
              <a:endParaRPr b="1" sz="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34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system architects do?</a:t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16333" l="29541" r="29789" t="16615"/>
          <a:stretch/>
        </p:blipFill>
        <p:spPr>
          <a:xfrm>
            <a:off x="507225" y="1054675"/>
            <a:ext cx="2316699" cy="3819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7"/>
          <p:cNvGrpSpPr/>
          <p:nvPr/>
        </p:nvGrpSpPr>
        <p:grpSpPr>
          <a:xfrm>
            <a:off x="2976550" y="1374600"/>
            <a:ext cx="4780175" cy="1227750"/>
            <a:chOff x="2976550" y="1374600"/>
            <a:chExt cx="4780175" cy="1227750"/>
          </a:xfrm>
        </p:grpSpPr>
        <p:sp>
          <p:nvSpPr>
            <p:cNvPr id="104" name="Google Shape;104;p17"/>
            <p:cNvSpPr/>
            <p:nvPr/>
          </p:nvSpPr>
          <p:spPr>
            <a:xfrm>
              <a:off x="2976550" y="1374600"/>
              <a:ext cx="2300616" cy="1227744"/>
            </a:xfrm>
            <a:prstGeom prst="cloud">
              <a:avLst/>
            </a:prstGeom>
            <a:solidFill>
              <a:srgbClr val="F3F3F3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E06666"/>
                  </a:solidFill>
                </a:rPr>
                <a:t>f</a:t>
              </a:r>
              <a:r>
                <a:rPr b="1" baseline="-25000" lang="en" sz="1700">
                  <a:solidFill>
                    <a:srgbClr val="E06666"/>
                  </a:solidFill>
                </a:rPr>
                <a:t>C</a:t>
              </a:r>
              <a:r>
                <a:rPr b="1" lang="en" sz="1700"/>
                <a:t>(</a:t>
              </a:r>
              <a:r>
                <a:rPr b="1" lang="en" sz="1700">
                  <a:solidFill>
                    <a:srgbClr val="6FA8DC"/>
                  </a:solidFill>
                </a:rPr>
                <a:t>f</a:t>
              </a:r>
              <a:r>
                <a:rPr b="1" baseline="-25000" lang="en" sz="1700">
                  <a:solidFill>
                    <a:srgbClr val="6FA8DC"/>
                  </a:solidFill>
                </a:rPr>
                <a:t>A</a:t>
              </a:r>
              <a:r>
                <a:rPr b="1" lang="en" sz="1700"/>
                <a:t>) + </a:t>
              </a:r>
              <a:r>
                <a:rPr b="1" lang="en" sz="1700">
                  <a:solidFill>
                    <a:srgbClr val="6FA8DC"/>
                  </a:solidFill>
                </a:rPr>
                <a:t>f</a:t>
              </a:r>
              <a:r>
                <a:rPr b="1" baseline="-25000" lang="en" sz="1700">
                  <a:solidFill>
                    <a:srgbClr val="6FA8DC"/>
                  </a:solidFill>
                </a:rPr>
                <a:t>A</a:t>
              </a:r>
              <a:r>
                <a:rPr b="1" lang="en" sz="1700"/>
                <a:t>(</a:t>
              </a:r>
              <a:r>
                <a:rPr b="1" lang="en" sz="1700">
                  <a:solidFill>
                    <a:srgbClr val="F6B26B"/>
                  </a:solidFill>
                </a:rPr>
                <a:t>f</a:t>
              </a:r>
              <a:r>
                <a:rPr b="1" baseline="-25000" lang="en" sz="1700">
                  <a:solidFill>
                    <a:srgbClr val="F6B26B"/>
                  </a:solidFill>
                </a:rPr>
                <a:t>B</a:t>
              </a:r>
              <a:r>
                <a:rPr b="1" lang="en" sz="1700"/>
                <a:t>)</a:t>
              </a:r>
              <a:endParaRPr b="1" sz="1700"/>
            </a:p>
          </p:txBody>
        </p:sp>
        <p:pic>
          <p:nvPicPr>
            <p:cNvPr id="105" name="Google Shape;105;p17"/>
            <p:cNvPicPr preferRelativeResize="0"/>
            <p:nvPr/>
          </p:nvPicPr>
          <p:blipFill rotWithShape="1">
            <a:blip r:embed="rId4">
              <a:alphaModFix/>
            </a:blip>
            <a:srcRect b="1512" l="1358" r="1591" t="1503"/>
            <a:stretch/>
          </p:blipFill>
          <p:spPr>
            <a:xfrm>
              <a:off x="5786291" y="1374600"/>
              <a:ext cx="1970434" cy="1227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" name="Google Shape;106;p17" title="Screenshot 2025-06-26 at 9.49.38 PM.png"/>
          <p:cNvPicPr preferRelativeResize="0"/>
          <p:nvPr/>
        </p:nvPicPr>
        <p:blipFill rotWithShape="1">
          <a:blip r:embed="rId5">
            <a:alphaModFix/>
          </a:blip>
          <a:srcRect b="0" l="21859" r="704" t="0"/>
          <a:stretch/>
        </p:blipFill>
        <p:spPr>
          <a:xfrm>
            <a:off x="5028637" y="2767775"/>
            <a:ext cx="3485751" cy="39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107" name="Google Shape;107;p17"/>
          <p:cNvGrpSpPr/>
          <p:nvPr/>
        </p:nvGrpSpPr>
        <p:grpSpPr>
          <a:xfrm>
            <a:off x="2953288" y="912900"/>
            <a:ext cx="2347150" cy="461700"/>
            <a:chOff x="2444950" y="890850"/>
            <a:chExt cx="2347150" cy="461700"/>
          </a:xfrm>
        </p:grpSpPr>
        <p:sp>
          <p:nvSpPr>
            <p:cNvPr id="108" name="Google Shape;108;p17"/>
            <p:cNvSpPr txBox="1"/>
            <p:nvPr/>
          </p:nvSpPr>
          <p:spPr>
            <a:xfrm>
              <a:off x="2628200" y="890850"/>
              <a:ext cx="2163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Profile application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444950" y="961638"/>
              <a:ext cx="320100" cy="320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1</a:t>
              </a:r>
              <a:endParaRPr b="1" sz="800">
                <a:solidFill>
                  <a:schemeClr val="lt1"/>
                </a:solidFill>
              </a:endParaRPr>
            </a:p>
          </p:txBody>
        </p:sp>
      </p:grpSp>
      <p:grpSp>
        <p:nvGrpSpPr>
          <p:cNvPr id="110" name="Google Shape;110;p17"/>
          <p:cNvGrpSpPr/>
          <p:nvPr/>
        </p:nvGrpSpPr>
        <p:grpSpPr>
          <a:xfrm>
            <a:off x="5736825" y="912900"/>
            <a:ext cx="2069375" cy="461700"/>
            <a:chOff x="5255175" y="921450"/>
            <a:chExt cx="2069375" cy="461700"/>
          </a:xfrm>
        </p:grpSpPr>
        <p:sp>
          <p:nvSpPr>
            <p:cNvPr id="111" name="Google Shape;111;p17"/>
            <p:cNvSpPr txBox="1"/>
            <p:nvPr/>
          </p:nvSpPr>
          <p:spPr>
            <a:xfrm>
              <a:off x="5517650" y="921450"/>
              <a:ext cx="180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Construct DFG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255175" y="992238"/>
              <a:ext cx="320100" cy="320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2</a:t>
              </a:r>
              <a:endParaRPr b="1" sz="800">
                <a:solidFill>
                  <a:schemeClr val="lt1"/>
                </a:solidFill>
              </a:endParaRPr>
            </a:p>
          </p:txBody>
        </p:sp>
      </p:grpSp>
      <p:grpSp>
        <p:nvGrpSpPr>
          <p:cNvPr id="113" name="Google Shape;113;p17"/>
          <p:cNvGrpSpPr/>
          <p:nvPr/>
        </p:nvGrpSpPr>
        <p:grpSpPr>
          <a:xfrm>
            <a:off x="3051850" y="2733725"/>
            <a:ext cx="1949063" cy="461700"/>
            <a:chOff x="4070450" y="2631475"/>
            <a:chExt cx="1949063" cy="461700"/>
          </a:xfrm>
        </p:grpSpPr>
        <p:sp>
          <p:nvSpPr>
            <p:cNvPr id="114" name="Google Shape;114;p17"/>
            <p:cNvSpPr txBox="1"/>
            <p:nvPr/>
          </p:nvSpPr>
          <p:spPr>
            <a:xfrm>
              <a:off x="4212613" y="2631475"/>
              <a:ext cx="180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Model latency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070450" y="2702275"/>
              <a:ext cx="320100" cy="320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3</a:t>
              </a:r>
              <a:endParaRPr b="1" sz="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34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system architects do?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16333" l="29541" r="29789" t="16615"/>
          <a:stretch/>
        </p:blipFill>
        <p:spPr>
          <a:xfrm>
            <a:off x="507225" y="1054675"/>
            <a:ext cx="2316699" cy="3819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8"/>
          <p:cNvGrpSpPr/>
          <p:nvPr/>
        </p:nvGrpSpPr>
        <p:grpSpPr>
          <a:xfrm>
            <a:off x="2976550" y="1374600"/>
            <a:ext cx="4780175" cy="1227750"/>
            <a:chOff x="2976550" y="1374600"/>
            <a:chExt cx="4780175" cy="1227750"/>
          </a:xfrm>
        </p:grpSpPr>
        <p:sp>
          <p:nvSpPr>
            <p:cNvPr id="124" name="Google Shape;124;p18"/>
            <p:cNvSpPr/>
            <p:nvPr/>
          </p:nvSpPr>
          <p:spPr>
            <a:xfrm>
              <a:off x="2976550" y="1374600"/>
              <a:ext cx="2300616" cy="1227744"/>
            </a:xfrm>
            <a:prstGeom prst="cloud">
              <a:avLst/>
            </a:prstGeom>
            <a:solidFill>
              <a:srgbClr val="F3F3F3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E06666"/>
                  </a:solidFill>
                </a:rPr>
                <a:t>f</a:t>
              </a:r>
              <a:r>
                <a:rPr b="1" baseline="-25000" lang="en" sz="1700">
                  <a:solidFill>
                    <a:srgbClr val="E06666"/>
                  </a:solidFill>
                </a:rPr>
                <a:t>C</a:t>
              </a:r>
              <a:r>
                <a:rPr b="1" lang="en" sz="1700"/>
                <a:t>(</a:t>
              </a:r>
              <a:r>
                <a:rPr b="1" lang="en" sz="1700">
                  <a:solidFill>
                    <a:srgbClr val="6FA8DC"/>
                  </a:solidFill>
                </a:rPr>
                <a:t>f</a:t>
              </a:r>
              <a:r>
                <a:rPr b="1" baseline="-25000" lang="en" sz="1700">
                  <a:solidFill>
                    <a:srgbClr val="6FA8DC"/>
                  </a:solidFill>
                </a:rPr>
                <a:t>A</a:t>
              </a:r>
              <a:r>
                <a:rPr b="1" lang="en" sz="1700"/>
                <a:t>) + </a:t>
              </a:r>
              <a:r>
                <a:rPr b="1" lang="en" sz="1700">
                  <a:solidFill>
                    <a:srgbClr val="6FA8DC"/>
                  </a:solidFill>
                </a:rPr>
                <a:t>f</a:t>
              </a:r>
              <a:r>
                <a:rPr b="1" baseline="-25000" lang="en" sz="1700">
                  <a:solidFill>
                    <a:srgbClr val="6FA8DC"/>
                  </a:solidFill>
                </a:rPr>
                <a:t>A</a:t>
              </a:r>
              <a:r>
                <a:rPr b="1" lang="en" sz="1700"/>
                <a:t>(</a:t>
              </a:r>
              <a:r>
                <a:rPr b="1" lang="en" sz="1700">
                  <a:solidFill>
                    <a:srgbClr val="F6B26B"/>
                  </a:solidFill>
                </a:rPr>
                <a:t>f</a:t>
              </a:r>
              <a:r>
                <a:rPr b="1" baseline="-25000" lang="en" sz="1700">
                  <a:solidFill>
                    <a:srgbClr val="F6B26B"/>
                  </a:solidFill>
                </a:rPr>
                <a:t>B</a:t>
              </a:r>
              <a:r>
                <a:rPr b="1" lang="en" sz="1700"/>
                <a:t>)</a:t>
              </a:r>
              <a:endParaRPr b="1" sz="1700"/>
            </a:p>
          </p:txBody>
        </p:sp>
        <p:pic>
          <p:nvPicPr>
            <p:cNvPr id="125" name="Google Shape;125;p18"/>
            <p:cNvPicPr preferRelativeResize="0"/>
            <p:nvPr/>
          </p:nvPicPr>
          <p:blipFill rotWithShape="1">
            <a:blip r:embed="rId4">
              <a:alphaModFix/>
            </a:blip>
            <a:srcRect b="1512" l="1358" r="1591" t="1503"/>
            <a:stretch/>
          </p:blipFill>
          <p:spPr>
            <a:xfrm>
              <a:off x="5786291" y="1374600"/>
              <a:ext cx="1970434" cy="1227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6" name="Google Shape;126;p18" title="Screenshot 2025-06-26 at 9.49.38 PM.png"/>
          <p:cNvPicPr preferRelativeResize="0"/>
          <p:nvPr/>
        </p:nvPicPr>
        <p:blipFill rotWithShape="1">
          <a:blip r:embed="rId5">
            <a:alphaModFix/>
          </a:blip>
          <a:srcRect b="0" l="21859" r="704" t="0"/>
          <a:stretch/>
        </p:blipFill>
        <p:spPr>
          <a:xfrm>
            <a:off x="5028637" y="2767775"/>
            <a:ext cx="3485751" cy="39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127" name="Google Shape;127;p18"/>
          <p:cNvGrpSpPr/>
          <p:nvPr/>
        </p:nvGrpSpPr>
        <p:grpSpPr>
          <a:xfrm>
            <a:off x="2953288" y="912900"/>
            <a:ext cx="2347150" cy="461700"/>
            <a:chOff x="2444950" y="890850"/>
            <a:chExt cx="2347150" cy="461700"/>
          </a:xfrm>
        </p:grpSpPr>
        <p:sp>
          <p:nvSpPr>
            <p:cNvPr id="128" name="Google Shape;128;p18"/>
            <p:cNvSpPr txBox="1"/>
            <p:nvPr/>
          </p:nvSpPr>
          <p:spPr>
            <a:xfrm>
              <a:off x="2628200" y="890850"/>
              <a:ext cx="2163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Profile application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2444950" y="961638"/>
              <a:ext cx="320100" cy="320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1</a:t>
              </a:r>
              <a:endParaRPr b="1" sz="800">
                <a:solidFill>
                  <a:schemeClr val="lt1"/>
                </a:solidFill>
              </a:endParaRPr>
            </a:p>
          </p:txBody>
        </p:sp>
      </p:grpSp>
      <p:grpSp>
        <p:nvGrpSpPr>
          <p:cNvPr id="130" name="Google Shape;130;p18"/>
          <p:cNvGrpSpPr/>
          <p:nvPr/>
        </p:nvGrpSpPr>
        <p:grpSpPr>
          <a:xfrm>
            <a:off x="5736825" y="912900"/>
            <a:ext cx="2069375" cy="461700"/>
            <a:chOff x="5255175" y="921450"/>
            <a:chExt cx="2069375" cy="461700"/>
          </a:xfrm>
        </p:grpSpPr>
        <p:sp>
          <p:nvSpPr>
            <p:cNvPr id="131" name="Google Shape;131;p18"/>
            <p:cNvSpPr txBox="1"/>
            <p:nvPr/>
          </p:nvSpPr>
          <p:spPr>
            <a:xfrm>
              <a:off x="5517650" y="921450"/>
              <a:ext cx="180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Construct DFG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5255175" y="992238"/>
              <a:ext cx="320100" cy="320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2</a:t>
              </a:r>
              <a:endParaRPr b="1" sz="800">
                <a:solidFill>
                  <a:schemeClr val="lt1"/>
                </a:solidFill>
              </a:endParaRPr>
            </a:p>
          </p:txBody>
        </p:sp>
      </p:grpSp>
      <p:grpSp>
        <p:nvGrpSpPr>
          <p:cNvPr id="133" name="Google Shape;133;p18"/>
          <p:cNvGrpSpPr/>
          <p:nvPr/>
        </p:nvGrpSpPr>
        <p:grpSpPr>
          <a:xfrm>
            <a:off x="3051850" y="2733725"/>
            <a:ext cx="1949063" cy="461700"/>
            <a:chOff x="4070450" y="2631475"/>
            <a:chExt cx="1949063" cy="461700"/>
          </a:xfrm>
        </p:grpSpPr>
        <p:sp>
          <p:nvSpPr>
            <p:cNvPr id="134" name="Google Shape;134;p18"/>
            <p:cNvSpPr txBox="1"/>
            <p:nvPr/>
          </p:nvSpPr>
          <p:spPr>
            <a:xfrm>
              <a:off x="4212613" y="2631475"/>
              <a:ext cx="180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Model latency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4070450" y="2702275"/>
              <a:ext cx="320100" cy="320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3</a:t>
              </a:r>
              <a:endParaRPr b="1" sz="800">
                <a:solidFill>
                  <a:schemeClr val="lt1"/>
                </a:solidFill>
              </a:endParaRPr>
            </a:p>
          </p:txBody>
        </p:sp>
      </p:grpSp>
      <p:sp>
        <p:nvSpPr>
          <p:cNvPr id="136" name="Google Shape;136;p18"/>
          <p:cNvSpPr/>
          <p:nvPr/>
        </p:nvSpPr>
        <p:spPr>
          <a:xfrm>
            <a:off x="3051850" y="3397600"/>
            <a:ext cx="320100" cy="3201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4</a:t>
            </a:r>
            <a:endParaRPr b="1" sz="800">
              <a:solidFill>
                <a:schemeClr val="lt1"/>
              </a:solidFill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3295663" y="3788500"/>
            <a:ext cx="4383550" cy="1286150"/>
            <a:chOff x="3456413" y="3680575"/>
            <a:chExt cx="4383550" cy="1286150"/>
          </a:xfrm>
        </p:grpSpPr>
        <p:pic>
          <p:nvPicPr>
            <p:cNvPr id="138" name="Google Shape;138;p18"/>
            <p:cNvPicPr preferRelativeResize="0"/>
            <p:nvPr/>
          </p:nvPicPr>
          <p:blipFill rotWithShape="1">
            <a:blip r:embed="rId6">
              <a:alphaModFix/>
            </a:blip>
            <a:srcRect b="24225" l="24682" r="24666" t="23987"/>
            <a:stretch/>
          </p:blipFill>
          <p:spPr>
            <a:xfrm>
              <a:off x="3456413" y="3680575"/>
              <a:ext cx="1258000" cy="1286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8"/>
            <p:cNvSpPr/>
            <p:nvPr/>
          </p:nvSpPr>
          <p:spPr>
            <a:xfrm>
              <a:off x="3870600" y="4100625"/>
              <a:ext cx="429600" cy="1368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3870600" y="4255250"/>
              <a:ext cx="429600" cy="1368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3870600" y="4409875"/>
              <a:ext cx="429600" cy="1368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2" name="Google Shape;142;p18"/>
            <p:cNvPicPr preferRelativeResize="0"/>
            <p:nvPr/>
          </p:nvPicPr>
          <p:blipFill rotWithShape="1">
            <a:blip r:embed="rId6">
              <a:alphaModFix/>
            </a:blip>
            <a:srcRect b="24225" l="24682" r="24666" t="23987"/>
            <a:stretch/>
          </p:blipFill>
          <p:spPr>
            <a:xfrm>
              <a:off x="5019188" y="3680575"/>
              <a:ext cx="1258000" cy="1286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8"/>
            <p:cNvSpPr/>
            <p:nvPr/>
          </p:nvSpPr>
          <p:spPr>
            <a:xfrm>
              <a:off x="5433375" y="4107150"/>
              <a:ext cx="429600" cy="2034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5433375" y="4343275"/>
              <a:ext cx="197400" cy="2034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665575" y="4343275"/>
              <a:ext cx="197400" cy="2034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6" name="Google Shape;146;p18"/>
            <p:cNvPicPr preferRelativeResize="0"/>
            <p:nvPr/>
          </p:nvPicPr>
          <p:blipFill rotWithShape="1">
            <a:blip r:embed="rId6">
              <a:alphaModFix/>
            </a:blip>
            <a:srcRect b="24225" l="24682" r="24666" t="23987"/>
            <a:stretch/>
          </p:blipFill>
          <p:spPr>
            <a:xfrm>
              <a:off x="6581963" y="3680575"/>
              <a:ext cx="1258000" cy="1286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8"/>
            <p:cNvSpPr/>
            <p:nvPr/>
          </p:nvSpPr>
          <p:spPr>
            <a:xfrm>
              <a:off x="6996175" y="4107150"/>
              <a:ext cx="429600" cy="85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6996175" y="4211563"/>
              <a:ext cx="429600" cy="2307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6996175" y="4461175"/>
              <a:ext cx="429600" cy="855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8"/>
          <p:cNvSpPr txBox="1"/>
          <p:nvPr/>
        </p:nvSpPr>
        <p:spPr>
          <a:xfrm>
            <a:off x="3413950" y="3326800"/>
            <a:ext cx="553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DSE to map kernels to hardware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311700" y="34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Can LLMs replace system architects?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7" name="Google Shape;157;p19"/>
          <p:cNvGrpSpPr/>
          <p:nvPr/>
        </p:nvGrpSpPr>
        <p:grpSpPr>
          <a:xfrm>
            <a:off x="2976550" y="1374600"/>
            <a:ext cx="4780175" cy="1227750"/>
            <a:chOff x="2976550" y="1374600"/>
            <a:chExt cx="4780175" cy="1227750"/>
          </a:xfrm>
        </p:grpSpPr>
        <p:sp>
          <p:nvSpPr>
            <p:cNvPr id="158" name="Google Shape;158;p19"/>
            <p:cNvSpPr/>
            <p:nvPr/>
          </p:nvSpPr>
          <p:spPr>
            <a:xfrm>
              <a:off x="2976550" y="1374600"/>
              <a:ext cx="2300616" cy="1227744"/>
            </a:xfrm>
            <a:prstGeom prst="cloud">
              <a:avLst/>
            </a:prstGeom>
            <a:solidFill>
              <a:srgbClr val="F3F3F3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E06666"/>
                  </a:solidFill>
                </a:rPr>
                <a:t>f</a:t>
              </a:r>
              <a:r>
                <a:rPr b="1" baseline="-25000" lang="en" sz="1700">
                  <a:solidFill>
                    <a:srgbClr val="E06666"/>
                  </a:solidFill>
                </a:rPr>
                <a:t>C</a:t>
              </a:r>
              <a:r>
                <a:rPr b="1" lang="en" sz="1700"/>
                <a:t>(</a:t>
              </a:r>
              <a:r>
                <a:rPr b="1" lang="en" sz="1700">
                  <a:solidFill>
                    <a:srgbClr val="6FA8DC"/>
                  </a:solidFill>
                </a:rPr>
                <a:t>f</a:t>
              </a:r>
              <a:r>
                <a:rPr b="1" baseline="-25000" lang="en" sz="1700">
                  <a:solidFill>
                    <a:srgbClr val="6FA8DC"/>
                  </a:solidFill>
                </a:rPr>
                <a:t>A</a:t>
              </a:r>
              <a:r>
                <a:rPr b="1" lang="en" sz="1700"/>
                <a:t>) + </a:t>
              </a:r>
              <a:r>
                <a:rPr b="1" lang="en" sz="1700">
                  <a:solidFill>
                    <a:srgbClr val="6FA8DC"/>
                  </a:solidFill>
                </a:rPr>
                <a:t>f</a:t>
              </a:r>
              <a:r>
                <a:rPr b="1" baseline="-25000" lang="en" sz="1700">
                  <a:solidFill>
                    <a:srgbClr val="6FA8DC"/>
                  </a:solidFill>
                </a:rPr>
                <a:t>A</a:t>
              </a:r>
              <a:r>
                <a:rPr b="1" lang="en" sz="1700"/>
                <a:t>(</a:t>
              </a:r>
              <a:r>
                <a:rPr b="1" lang="en" sz="1700">
                  <a:solidFill>
                    <a:srgbClr val="F6B26B"/>
                  </a:solidFill>
                </a:rPr>
                <a:t>f</a:t>
              </a:r>
              <a:r>
                <a:rPr b="1" baseline="-25000" lang="en" sz="1700">
                  <a:solidFill>
                    <a:srgbClr val="F6B26B"/>
                  </a:solidFill>
                </a:rPr>
                <a:t>B</a:t>
              </a:r>
              <a:r>
                <a:rPr b="1" lang="en" sz="1700"/>
                <a:t>)</a:t>
              </a:r>
              <a:endParaRPr b="1" sz="1700"/>
            </a:p>
          </p:txBody>
        </p:sp>
        <p:pic>
          <p:nvPicPr>
            <p:cNvPr id="159" name="Google Shape;159;p19"/>
            <p:cNvPicPr preferRelativeResize="0"/>
            <p:nvPr/>
          </p:nvPicPr>
          <p:blipFill rotWithShape="1">
            <a:blip r:embed="rId3">
              <a:alphaModFix/>
            </a:blip>
            <a:srcRect b="1512" l="1358" r="1591" t="1503"/>
            <a:stretch/>
          </p:blipFill>
          <p:spPr>
            <a:xfrm>
              <a:off x="5786291" y="1374600"/>
              <a:ext cx="1970434" cy="1227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0" name="Google Shape;160;p19" title="Screenshot 2025-06-26 at 9.49.38 PM.png"/>
          <p:cNvPicPr preferRelativeResize="0"/>
          <p:nvPr/>
        </p:nvPicPr>
        <p:blipFill rotWithShape="1">
          <a:blip r:embed="rId4">
            <a:alphaModFix/>
          </a:blip>
          <a:srcRect b="0" l="21859" r="704" t="0"/>
          <a:stretch/>
        </p:blipFill>
        <p:spPr>
          <a:xfrm>
            <a:off x="5028637" y="2767775"/>
            <a:ext cx="3485751" cy="39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161" name="Google Shape;161;p19"/>
          <p:cNvGrpSpPr/>
          <p:nvPr/>
        </p:nvGrpSpPr>
        <p:grpSpPr>
          <a:xfrm>
            <a:off x="2953288" y="912900"/>
            <a:ext cx="2347150" cy="461700"/>
            <a:chOff x="2444950" y="890850"/>
            <a:chExt cx="2347150" cy="461700"/>
          </a:xfrm>
        </p:grpSpPr>
        <p:sp>
          <p:nvSpPr>
            <p:cNvPr id="162" name="Google Shape;162;p19"/>
            <p:cNvSpPr txBox="1"/>
            <p:nvPr/>
          </p:nvSpPr>
          <p:spPr>
            <a:xfrm>
              <a:off x="2628200" y="890850"/>
              <a:ext cx="2163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Profile application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444950" y="961638"/>
              <a:ext cx="320100" cy="320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1</a:t>
              </a:r>
              <a:endParaRPr b="1" sz="800">
                <a:solidFill>
                  <a:schemeClr val="lt1"/>
                </a:solidFill>
              </a:endParaRPr>
            </a:p>
          </p:txBody>
        </p:sp>
      </p:grpSp>
      <p:grpSp>
        <p:nvGrpSpPr>
          <p:cNvPr id="164" name="Google Shape;164;p19"/>
          <p:cNvGrpSpPr/>
          <p:nvPr/>
        </p:nvGrpSpPr>
        <p:grpSpPr>
          <a:xfrm>
            <a:off x="5736825" y="912900"/>
            <a:ext cx="2069375" cy="461700"/>
            <a:chOff x="5255175" y="921450"/>
            <a:chExt cx="2069375" cy="461700"/>
          </a:xfrm>
        </p:grpSpPr>
        <p:sp>
          <p:nvSpPr>
            <p:cNvPr id="165" name="Google Shape;165;p19"/>
            <p:cNvSpPr txBox="1"/>
            <p:nvPr/>
          </p:nvSpPr>
          <p:spPr>
            <a:xfrm>
              <a:off x="5517650" y="921450"/>
              <a:ext cx="180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Construct DFG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5255175" y="992238"/>
              <a:ext cx="320100" cy="320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2</a:t>
              </a:r>
              <a:endParaRPr b="1" sz="800">
                <a:solidFill>
                  <a:schemeClr val="lt1"/>
                </a:solidFill>
              </a:endParaRPr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3051850" y="2733725"/>
            <a:ext cx="1949063" cy="461700"/>
            <a:chOff x="4070450" y="2631475"/>
            <a:chExt cx="1949063" cy="461700"/>
          </a:xfrm>
        </p:grpSpPr>
        <p:sp>
          <p:nvSpPr>
            <p:cNvPr id="168" name="Google Shape;168;p19"/>
            <p:cNvSpPr txBox="1"/>
            <p:nvPr/>
          </p:nvSpPr>
          <p:spPr>
            <a:xfrm>
              <a:off x="4212613" y="2631475"/>
              <a:ext cx="180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Model latency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4070450" y="2702275"/>
              <a:ext cx="320100" cy="320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3</a:t>
              </a:r>
              <a:endParaRPr b="1" sz="800">
                <a:solidFill>
                  <a:schemeClr val="lt1"/>
                </a:solidFill>
              </a:endParaRPr>
            </a:p>
          </p:txBody>
        </p:sp>
      </p:grpSp>
      <p:grpSp>
        <p:nvGrpSpPr>
          <p:cNvPr id="170" name="Google Shape;170;p19"/>
          <p:cNvGrpSpPr/>
          <p:nvPr/>
        </p:nvGrpSpPr>
        <p:grpSpPr>
          <a:xfrm>
            <a:off x="3295663" y="3788500"/>
            <a:ext cx="4383550" cy="1286150"/>
            <a:chOff x="3456413" y="3680575"/>
            <a:chExt cx="4383550" cy="1286150"/>
          </a:xfrm>
        </p:grpSpPr>
        <p:pic>
          <p:nvPicPr>
            <p:cNvPr id="171" name="Google Shape;171;p19"/>
            <p:cNvPicPr preferRelativeResize="0"/>
            <p:nvPr/>
          </p:nvPicPr>
          <p:blipFill rotWithShape="1">
            <a:blip r:embed="rId5">
              <a:alphaModFix/>
            </a:blip>
            <a:srcRect b="24225" l="24682" r="24666" t="23987"/>
            <a:stretch/>
          </p:blipFill>
          <p:spPr>
            <a:xfrm>
              <a:off x="3456413" y="3680575"/>
              <a:ext cx="1258000" cy="1286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19"/>
            <p:cNvSpPr/>
            <p:nvPr/>
          </p:nvSpPr>
          <p:spPr>
            <a:xfrm>
              <a:off x="3870600" y="4100625"/>
              <a:ext cx="429600" cy="1368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3870600" y="4255250"/>
              <a:ext cx="429600" cy="1368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3870600" y="4409875"/>
              <a:ext cx="429600" cy="1368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5" name="Google Shape;175;p19"/>
            <p:cNvPicPr preferRelativeResize="0"/>
            <p:nvPr/>
          </p:nvPicPr>
          <p:blipFill rotWithShape="1">
            <a:blip r:embed="rId5">
              <a:alphaModFix/>
            </a:blip>
            <a:srcRect b="24225" l="24682" r="24666" t="23987"/>
            <a:stretch/>
          </p:blipFill>
          <p:spPr>
            <a:xfrm>
              <a:off x="5019188" y="3680575"/>
              <a:ext cx="1258000" cy="1286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19"/>
            <p:cNvSpPr/>
            <p:nvPr/>
          </p:nvSpPr>
          <p:spPr>
            <a:xfrm>
              <a:off x="5433375" y="4107150"/>
              <a:ext cx="429600" cy="2034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5433375" y="4343275"/>
              <a:ext cx="197400" cy="2034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665575" y="4343275"/>
              <a:ext cx="197400" cy="2034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9" name="Google Shape;179;p19"/>
            <p:cNvPicPr preferRelativeResize="0"/>
            <p:nvPr/>
          </p:nvPicPr>
          <p:blipFill rotWithShape="1">
            <a:blip r:embed="rId5">
              <a:alphaModFix/>
            </a:blip>
            <a:srcRect b="24225" l="24682" r="24666" t="23987"/>
            <a:stretch/>
          </p:blipFill>
          <p:spPr>
            <a:xfrm>
              <a:off x="6581963" y="3680575"/>
              <a:ext cx="1258000" cy="1286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19"/>
            <p:cNvSpPr/>
            <p:nvPr/>
          </p:nvSpPr>
          <p:spPr>
            <a:xfrm>
              <a:off x="6996175" y="4107150"/>
              <a:ext cx="429600" cy="855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6996175" y="4211563"/>
              <a:ext cx="429600" cy="2307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6996175" y="4461175"/>
              <a:ext cx="429600" cy="855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9"/>
          <p:cNvGrpSpPr/>
          <p:nvPr/>
        </p:nvGrpSpPr>
        <p:grpSpPr>
          <a:xfrm>
            <a:off x="3051850" y="3326800"/>
            <a:ext cx="5900100" cy="461700"/>
            <a:chOff x="3051850" y="3326800"/>
            <a:chExt cx="5900100" cy="461700"/>
          </a:xfrm>
        </p:grpSpPr>
        <p:sp>
          <p:nvSpPr>
            <p:cNvPr id="184" name="Google Shape;184;p19"/>
            <p:cNvSpPr txBox="1"/>
            <p:nvPr/>
          </p:nvSpPr>
          <p:spPr>
            <a:xfrm>
              <a:off x="3413950" y="3326800"/>
              <a:ext cx="5538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DSE to map kernels to hardware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3051850" y="3397600"/>
              <a:ext cx="320100" cy="320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</a:rPr>
                <a:t>4</a:t>
              </a:r>
              <a:endParaRPr b="1" sz="800">
                <a:solidFill>
                  <a:schemeClr val="lt1"/>
                </a:solidFill>
              </a:endParaRPr>
            </a:p>
          </p:txBody>
        </p:sp>
      </p:grpSp>
      <p:grpSp>
        <p:nvGrpSpPr>
          <p:cNvPr id="186" name="Google Shape;186;p19"/>
          <p:cNvGrpSpPr/>
          <p:nvPr/>
        </p:nvGrpSpPr>
        <p:grpSpPr>
          <a:xfrm>
            <a:off x="-339025" y="912900"/>
            <a:ext cx="3889524" cy="4051812"/>
            <a:chOff x="-339025" y="912900"/>
            <a:chExt cx="3889524" cy="4051812"/>
          </a:xfrm>
        </p:grpSpPr>
        <p:pic>
          <p:nvPicPr>
            <p:cNvPr id="187" name="Google Shape;18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339025" y="1075187"/>
              <a:ext cx="3889524" cy="3889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62125" y="912900"/>
              <a:ext cx="939879" cy="789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13972" y="2602347"/>
              <a:ext cx="1246848" cy="1286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8494020" y="45007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925" y="912900"/>
            <a:ext cx="1162138" cy="39616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20"/>
          <p:cNvGrpSpPr/>
          <p:nvPr/>
        </p:nvGrpSpPr>
        <p:grpSpPr>
          <a:xfrm>
            <a:off x="166238" y="1439025"/>
            <a:ext cx="8811524" cy="2909350"/>
            <a:chOff x="79713" y="1601475"/>
            <a:chExt cx="8811524" cy="2909350"/>
          </a:xfrm>
        </p:grpSpPr>
        <p:sp>
          <p:nvSpPr>
            <p:cNvPr id="197" name="Google Shape;197;p20"/>
            <p:cNvSpPr txBox="1"/>
            <p:nvPr/>
          </p:nvSpPr>
          <p:spPr>
            <a:xfrm>
              <a:off x="299175" y="3618025"/>
              <a:ext cx="31443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DD7E6B"/>
                  </a:solidFill>
                </a:rPr>
                <a:t>Single Kernel Optimization</a:t>
              </a:r>
              <a:endParaRPr b="1" sz="2300">
                <a:solidFill>
                  <a:srgbClr val="DD7E6B"/>
                </a:solidFill>
              </a:endParaRPr>
            </a:p>
          </p:txBody>
        </p:sp>
        <p:sp>
          <p:nvSpPr>
            <p:cNvPr id="198" name="Google Shape;198;p20"/>
            <p:cNvSpPr txBox="1"/>
            <p:nvPr/>
          </p:nvSpPr>
          <p:spPr>
            <a:xfrm>
              <a:off x="5527500" y="3601750"/>
              <a:ext cx="31443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DD7E6B"/>
                  </a:solidFill>
                </a:rPr>
                <a:t> Full System Composition</a:t>
              </a:r>
              <a:endParaRPr b="1" sz="2300">
                <a:solidFill>
                  <a:srgbClr val="DD7E6B"/>
                </a:solidFill>
              </a:endParaRPr>
            </a:p>
          </p:txBody>
        </p:sp>
        <p:pic>
          <p:nvPicPr>
            <p:cNvPr id="199" name="Google Shape;199;p20" title="Screenshot 2025-08-27 at 11.39.17 AM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713" y="1601475"/>
              <a:ext cx="3583187" cy="1940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20" title="Screenshot 2025-08-27 at 11.39.51 AM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08063" y="1710415"/>
              <a:ext cx="3583174" cy="1722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20"/>
          <p:cNvSpPr txBox="1"/>
          <p:nvPr>
            <p:ph type="title"/>
          </p:nvPr>
        </p:nvSpPr>
        <p:spPr>
          <a:xfrm>
            <a:off x="311700" y="34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proposed flow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 rotWithShape="1">
          <a:blip r:embed="rId3">
            <a:alphaModFix/>
          </a:blip>
          <a:srcRect b="37853" l="2151" r="9672" t="0"/>
          <a:stretch/>
        </p:blipFill>
        <p:spPr>
          <a:xfrm>
            <a:off x="311700" y="1142375"/>
            <a:ext cx="4064199" cy="347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 title="Screenshot 2025-06-26 at 3.25.15 PM.png"/>
          <p:cNvPicPr preferRelativeResize="0"/>
          <p:nvPr/>
        </p:nvPicPr>
        <p:blipFill rotWithShape="1">
          <a:blip r:embed="rId4">
            <a:alphaModFix/>
          </a:blip>
          <a:srcRect b="-2350" l="0" r="0" t="-5466"/>
          <a:stretch/>
        </p:blipFill>
        <p:spPr>
          <a:xfrm>
            <a:off x="5270875" y="1288337"/>
            <a:ext cx="2726451" cy="318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31541">
            <a:off x="3966768" y="1608095"/>
            <a:ext cx="1819239" cy="1253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409695">
            <a:off x="4098311" y="3218368"/>
            <a:ext cx="1484103" cy="1022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 title="Screenshot 2025-06-26 at 3.44.28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78733" y="76200"/>
            <a:ext cx="1187780" cy="11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 rotWithShape="1">
          <a:blip r:embed="rId7">
            <a:alphaModFix/>
          </a:blip>
          <a:srcRect b="0" l="15304" r="0" t="15103"/>
          <a:stretch/>
        </p:blipFill>
        <p:spPr>
          <a:xfrm rot="5400000">
            <a:off x="8549775" y="343675"/>
            <a:ext cx="741775" cy="3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/>
        </p:nvSpPr>
        <p:spPr>
          <a:xfrm>
            <a:off x="7444063" y="1142375"/>
            <a:ext cx="1457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(C2HLSC, TODAES)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14" name="Google Shape;214;p21"/>
          <p:cNvSpPr txBox="1"/>
          <p:nvPr>
            <p:ph type="title"/>
          </p:nvPr>
        </p:nvSpPr>
        <p:spPr>
          <a:xfrm>
            <a:off x="311700" y="34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kernel optimization via pragma insertion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