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5" r:id="rId11"/>
    <p:sldId id="263" r:id="rId12"/>
    <p:sldId id="266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YRk4qLbVJa9W/07dP2zVLaynS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724CD7-B831-4E54-BD7C-F6F56D69BECA}">
  <a:tblStyle styleId="{17724CD7-B831-4E54-BD7C-F6F56D69BEC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61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178FB2DA-08D7-E4D0-CECA-65A37C447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>
            <a:extLst>
              <a:ext uri="{FF2B5EF4-FFF2-40B4-BE49-F238E27FC236}">
                <a16:creationId xmlns:a16="http://schemas.microsoft.com/office/drawing/2014/main" id="{95F6CCF1-E514-1C80-DEBA-35C4B26B0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>
            <a:extLst>
              <a:ext uri="{FF2B5EF4-FFF2-40B4-BE49-F238E27FC236}">
                <a16:creationId xmlns:a16="http://schemas.microsoft.com/office/drawing/2014/main" id="{0C8CD7E5-6757-486A-0FBB-562EB4B984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13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>
          <a:extLst>
            <a:ext uri="{FF2B5EF4-FFF2-40B4-BE49-F238E27FC236}">
              <a16:creationId xmlns:a16="http://schemas.microsoft.com/office/drawing/2014/main" id="{9A8180E4-822A-E301-07CB-967B648AE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>
            <a:extLst>
              <a:ext uri="{FF2B5EF4-FFF2-40B4-BE49-F238E27FC236}">
                <a16:creationId xmlns:a16="http://schemas.microsoft.com/office/drawing/2014/main" id="{E11822E3-018F-A2A4-711E-5B53D11F3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:notes">
            <a:extLst>
              <a:ext uri="{FF2B5EF4-FFF2-40B4-BE49-F238E27FC236}">
                <a16:creationId xmlns:a16="http://schemas.microsoft.com/office/drawing/2014/main" id="{9C825C9B-CA3F-4CD0-EC51-C0EEC8A164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387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>
          <a:extLst>
            <a:ext uri="{FF2B5EF4-FFF2-40B4-BE49-F238E27FC236}">
              <a16:creationId xmlns:a16="http://schemas.microsoft.com/office/drawing/2014/main" id="{B3E669F8-DF95-8D97-9173-74EB2CE4D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>
            <a:extLst>
              <a:ext uri="{FF2B5EF4-FFF2-40B4-BE49-F238E27FC236}">
                <a16:creationId xmlns:a16="http://schemas.microsoft.com/office/drawing/2014/main" id="{1087ABE2-E4F9-B401-B555-4519B80B50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:notes">
            <a:extLst>
              <a:ext uri="{FF2B5EF4-FFF2-40B4-BE49-F238E27FC236}">
                <a16:creationId xmlns:a16="http://schemas.microsoft.com/office/drawing/2014/main" id="{1F31DE92-14B6-6BA0-7E16-5D3BD81051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106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>
          <a:extLst>
            <a:ext uri="{FF2B5EF4-FFF2-40B4-BE49-F238E27FC236}">
              <a16:creationId xmlns:a16="http://schemas.microsoft.com/office/drawing/2014/main" id="{404B26B5-6762-D322-2A64-CACEF1495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>
            <a:extLst>
              <a:ext uri="{FF2B5EF4-FFF2-40B4-BE49-F238E27FC236}">
                <a16:creationId xmlns:a16="http://schemas.microsoft.com/office/drawing/2014/main" id="{7E48309B-DE72-585F-F011-AF77E36178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:notes">
            <a:extLst>
              <a:ext uri="{FF2B5EF4-FFF2-40B4-BE49-F238E27FC236}">
                <a16:creationId xmlns:a16="http://schemas.microsoft.com/office/drawing/2014/main" id="{3F46AAC8-3864-77B4-12A2-FB9ACA6BA3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680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>
          <a:extLst>
            <a:ext uri="{FF2B5EF4-FFF2-40B4-BE49-F238E27FC236}">
              <a16:creationId xmlns:a16="http://schemas.microsoft.com/office/drawing/2014/main" id="{C9D35E08-5C69-E46A-8887-8AAB512F6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>
            <a:extLst>
              <a:ext uri="{FF2B5EF4-FFF2-40B4-BE49-F238E27FC236}">
                <a16:creationId xmlns:a16="http://schemas.microsoft.com/office/drawing/2014/main" id="{5ECC6988-BC55-EB1C-39F7-D6C28A15EB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:notes">
            <a:extLst>
              <a:ext uri="{FF2B5EF4-FFF2-40B4-BE49-F238E27FC236}">
                <a16:creationId xmlns:a16="http://schemas.microsoft.com/office/drawing/2014/main" id="{E186286F-BC4C-EAB0-168E-DE67FA947F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278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>
          <a:extLst>
            <a:ext uri="{FF2B5EF4-FFF2-40B4-BE49-F238E27FC236}">
              <a16:creationId xmlns:a16="http://schemas.microsoft.com/office/drawing/2014/main" id="{63F70F84-1AF3-9CEE-79F4-4F59C75C9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>
            <a:extLst>
              <a:ext uri="{FF2B5EF4-FFF2-40B4-BE49-F238E27FC236}">
                <a16:creationId xmlns:a16="http://schemas.microsoft.com/office/drawing/2014/main" id="{31FEB984-021F-DDDD-B412-460DAFB3B5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:notes">
            <a:extLst>
              <a:ext uri="{FF2B5EF4-FFF2-40B4-BE49-F238E27FC236}">
                <a16:creationId xmlns:a16="http://schemas.microsoft.com/office/drawing/2014/main" id="{B6422CA6-C729-13C8-153B-558C21701B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071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8e1e9a946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d8e1e9a94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9BCAB5C8-3A0A-C483-7FDE-788842921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8e1e9a946_0_29:notes">
            <a:extLst>
              <a:ext uri="{FF2B5EF4-FFF2-40B4-BE49-F238E27FC236}">
                <a16:creationId xmlns:a16="http://schemas.microsoft.com/office/drawing/2014/main" id="{BB0CD6C2-1B28-E09D-1BEF-810A7976C4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d8e1e9a946_0_29:notes">
            <a:extLst>
              <a:ext uri="{FF2B5EF4-FFF2-40B4-BE49-F238E27FC236}">
                <a16:creationId xmlns:a16="http://schemas.microsoft.com/office/drawing/2014/main" id="{18D384C9-C7A1-1152-2F6F-857CAEDE4A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634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06619B62-D1DC-6B50-8DEF-A9927812B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>
            <a:extLst>
              <a:ext uri="{FF2B5EF4-FFF2-40B4-BE49-F238E27FC236}">
                <a16:creationId xmlns:a16="http://schemas.microsoft.com/office/drawing/2014/main" id="{28C94B44-64DA-AE11-1AC2-EDC3068A60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>
            <a:extLst>
              <a:ext uri="{FF2B5EF4-FFF2-40B4-BE49-F238E27FC236}">
                <a16:creationId xmlns:a16="http://schemas.microsoft.com/office/drawing/2014/main" id="{7E762E2B-9AF7-6E12-FB5E-5D31A31E1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2.png"/><Relationship Id="rId5" Type="http://schemas.openxmlformats.org/officeDocument/2006/relationships/image" Target="../media/image42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4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732903" y="2374757"/>
            <a:ext cx="7674116" cy="15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Extended OPACT for General Approximate Compressors</a:t>
            </a:r>
            <a:endParaRPr sz="32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1128691" y="1816237"/>
            <a:ext cx="6872311" cy="0"/>
          </a:xfrm>
          <a:prstGeom prst="straightConnector1">
            <a:avLst/>
          </a:prstGeom>
          <a:noFill/>
          <a:ln w="38150" cap="flat" cmpd="sng">
            <a:solidFill>
              <a:srgbClr val="1737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"/>
          <p:cNvCxnSpPr/>
          <p:nvPr/>
        </p:nvCxnSpPr>
        <p:spPr>
          <a:xfrm>
            <a:off x="1128691" y="1887517"/>
            <a:ext cx="6872311" cy="0"/>
          </a:xfrm>
          <a:prstGeom prst="straightConnector1">
            <a:avLst/>
          </a:prstGeom>
          <a:noFill/>
          <a:ln w="28425" cap="flat" cmpd="sng">
            <a:solidFill>
              <a:srgbClr val="FBCE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" descr="C:\Users\cpro01\Desktop\夏季毕业设计展\post\LOGO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101" y="444639"/>
            <a:ext cx="5117805" cy="134070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143000" y="4959128"/>
            <a:ext cx="6858000" cy="12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Michigan-SJTU Joint Institute</a:t>
            </a:r>
            <a:endParaRPr/>
          </a:p>
          <a:p>
            <a:pPr marL="0" marR="0" lvl="0" indent="0" algn="ctr" rtl="0">
              <a:spcBef>
                <a:spcPts val="43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Shanghai Jiao Tong University</a:t>
            </a:r>
            <a:endParaRPr/>
          </a:p>
          <a:p>
            <a:pPr marL="0" marR="0" lvl="0" indent="0" algn="ctr" rtl="0">
              <a:spcBef>
                <a:spcPts val="851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B3AFABC0-7E1E-7E56-765B-9EB1B1D2A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>
            <a:extLst>
              <a:ext uri="{FF2B5EF4-FFF2-40B4-BE49-F238E27FC236}">
                <a16:creationId xmlns:a16="http://schemas.microsoft.com/office/drawing/2014/main" id="{2D10D07D-EC14-5EA2-D664-2631C7CEF444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altLang="zh-CN" sz="5400" b="0" u="none" strike="noStrike" cap="none" baseline="30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Extension of OPACT: First Stage</a:t>
            </a:r>
          </a:p>
        </p:txBody>
      </p:sp>
      <p:sp>
        <p:nvSpPr>
          <p:cNvPr id="225" name="Google Shape;225;p6">
            <a:extLst>
              <a:ext uri="{FF2B5EF4-FFF2-40B4-BE49-F238E27FC236}">
                <a16:creationId xmlns:a16="http://schemas.microsoft.com/office/drawing/2014/main" id="{87895E68-6F06-F1D7-A7E1-343A39185ED9}"/>
              </a:ext>
            </a:extLst>
          </p:cNvPr>
          <p:cNvSpPr txBox="1"/>
          <p:nvPr/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>
            <a:extLst>
              <a:ext uri="{FF2B5EF4-FFF2-40B4-BE49-F238E27FC236}">
                <a16:creationId xmlns:a16="http://schemas.microsoft.com/office/drawing/2014/main" id="{08F004A5-069C-B16A-2C99-BDBBA9951664}"/>
              </a:ext>
            </a:extLst>
          </p:cNvPr>
          <p:cNvSpPr txBox="1"/>
          <p:nvPr/>
        </p:nvSpPr>
        <p:spPr>
          <a:xfrm>
            <a:off x="763480" y="1607373"/>
            <a:ext cx="7570951" cy="24060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r="-3059" b="-12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cxnSp>
        <p:nvCxnSpPr>
          <p:cNvPr id="228" name="Google Shape;228;p6">
            <a:extLst>
              <a:ext uri="{FF2B5EF4-FFF2-40B4-BE49-F238E27FC236}">
                <a16:creationId xmlns:a16="http://schemas.microsoft.com/office/drawing/2014/main" id="{F664A63D-D5DD-A509-3E4A-FC0C1C48AC3F}"/>
              </a:ext>
            </a:extLst>
          </p:cNvPr>
          <p:cNvCxnSpPr/>
          <p:nvPr/>
        </p:nvCxnSpPr>
        <p:spPr>
          <a:xfrm>
            <a:off x="1305017" y="3182420"/>
            <a:ext cx="1589103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6">
            <a:extLst>
              <a:ext uri="{FF2B5EF4-FFF2-40B4-BE49-F238E27FC236}">
                <a16:creationId xmlns:a16="http://schemas.microsoft.com/office/drawing/2014/main" id="{76D4913C-BA99-3518-23F3-BDB609AAC69A}"/>
              </a:ext>
            </a:extLst>
          </p:cNvPr>
          <p:cNvCxnSpPr/>
          <p:nvPr/>
        </p:nvCxnSpPr>
        <p:spPr>
          <a:xfrm>
            <a:off x="3765614" y="3175021"/>
            <a:ext cx="1589103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p6">
            <a:extLst>
              <a:ext uri="{FF2B5EF4-FFF2-40B4-BE49-F238E27FC236}">
                <a16:creationId xmlns:a16="http://schemas.microsoft.com/office/drawing/2014/main" id="{8C4A7133-BEBF-A932-A7E7-60052485A2CB}"/>
              </a:ext>
            </a:extLst>
          </p:cNvPr>
          <p:cNvCxnSpPr/>
          <p:nvPr/>
        </p:nvCxnSpPr>
        <p:spPr>
          <a:xfrm>
            <a:off x="6181824" y="3176498"/>
            <a:ext cx="1589103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6">
            <a:extLst>
              <a:ext uri="{FF2B5EF4-FFF2-40B4-BE49-F238E27FC236}">
                <a16:creationId xmlns:a16="http://schemas.microsoft.com/office/drawing/2014/main" id="{64620058-84F5-4591-8341-D4F6401AFA0C}"/>
              </a:ext>
            </a:extLst>
          </p:cNvPr>
          <p:cNvSpPr txBox="1"/>
          <p:nvPr/>
        </p:nvSpPr>
        <p:spPr>
          <a:xfrm>
            <a:off x="1793290" y="3160451"/>
            <a:ext cx="371448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2" name="Google Shape;232;p6">
            <a:extLst>
              <a:ext uri="{FF2B5EF4-FFF2-40B4-BE49-F238E27FC236}">
                <a16:creationId xmlns:a16="http://schemas.microsoft.com/office/drawing/2014/main" id="{B913EB36-D3F2-27D3-8AA4-18298531F7A2}"/>
              </a:ext>
            </a:extLst>
          </p:cNvPr>
          <p:cNvSpPr txBox="1"/>
          <p:nvPr/>
        </p:nvSpPr>
        <p:spPr>
          <a:xfrm>
            <a:off x="4395931" y="3161931"/>
            <a:ext cx="36766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6">
            <a:extLst>
              <a:ext uri="{FF2B5EF4-FFF2-40B4-BE49-F238E27FC236}">
                <a16:creationId xmlns:a16="http://schemas.microsoft.com/office/drawing/2014/main" id="{BBCF0DC6-F27B-EE4C-E579-0A2485D0543B}"/>
              </a:ext>
            </a:extLst>
          </p:cNvPr>
          <p:cNvSpPr txBox="1"/>
          <p:nvPr/>
        </p:nvSpPr>
        <p:spPr>
          <a:xfrm>
            <a:off x="6758874" y="3163409"/>
            <a:ext cx="35067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34" name="Google Shape;234;p6">
            <a:extLst>
              <a:ext uri="{FF2B5EF4-FFF2-40B4-BE49-F238E27FC236}">
                <a16:creationId xmlns:a16="http://schemas.microsoft.com/office/drawing/2014/main" id="{C9204272-7949-0F64-83CD-1D3E9C57974F}"/>
              </a:ext>
            </a:extLst>
          </p:cNvPr>
          <p:cNvCxnSpPr/>
          <p:nvPr/>
        </p:nvCxnSpPr>
        <p:spPr>
          <a:xfrm>
            <a:off x="3476334" y="5589673"/>
            <a:ext cx="25745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6">
            <a:extLst>
              <a:ext uri="{FF2B5EF4-FFF2-40B4-BE49-F238E27FC236}">
                <a16:creationId xmlns:a16="http://schemas.microsoft.com/office/drawing/2014/main" id="{A653AB12-C072-4850-0C73-A4CCCC64742A}"/>
              </a:ext>
            </a:extLst>
          </p:cNvPr>
          <p:cNvCxnSpPr/>
          <p:nvPr/>
        </p:nvCxnSpPr>
        <p:spPr>
          <a:xfrm rot="10800000">
            <a:off x="4532777" y="4518740"/>
            <a:ext cx="0" cy="10720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6">
            <a:extLst>
              <a:ext uri="{FF2B5EF4-FFF2-40B4-BE49-F238E27FC236}">
                <a16:creationId xmlns:a16="http://schemas.microsoft.com/office/drawing/2014/main" id="{3E57CD6A-D291-7287-3738-AE570C3E054C}"/>
              </a:ext>
            </a:extLst>
          </p:cNvPr>
          <p:cNvCxnSpPr>
            <a:stCxn id="237" idx="4"/>
          </p:cNvCxnSpPr>
          <p:nvPr/>
        </p:nvCxnSpPr>
        <p:spPr>
          <a:xfrm flipH="1">
            <a:off x="4853557" y="4856300"/>
            <a:ext cx="300" cy="733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p6">
            <a:extLst>
              <a:ext uri="{FF2B5EF4-FFF2-40B4-BE49-F238E27FC236}">
                <a16:creationId xmlns:a16="http://schemas.microsoft.com/office/drawing/2014/main" id="{6CE2B31D-7601-EC5E-6FB1-B21ED62B59D2}"/>
              </a:ext>
            </a:extLst>
          </p:cNvPr>
          <p:cNvSpPr/>
          <p:nvPr/>
        </p:nvSpPr>
        <p:spPr>
          <a:xfrm>
            <a:off x="4799857" y="4748300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6">
            <a:extLst>
              <a:ext uri="{FF2B5EF4-FFF2-40B4-BE49-F238E27FC236}">
                <a16:creationId xmlns:a16="http://schemas.microsoft.com/office/drawing/2014/main" id="{3D000505-2FED-1E9A-BDDD-B6C6F682C31F}"/>
              </a:ext>
            </a:extLst>
          </p:cNvPr>
          <p:cNvSpPr txBox="1"/>
          <p:nvPr/>
        </p:nvSpPr>
        <p:spPr>
          <a:xfrm>
            <a:off x="4372979" y="554528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6">
            <a:extLst>
              <a:ext uri="{FF2B5EF4-FFF2-40B4-BE49-F238E27FC236}">
                <a16:creationId xmlns:a16="http://schemas.microsoft.com/office/drawing/2014/main" id="{FB567390-151E-D05B-F070-6D754E5D14B2}"/>
              </a:ext>
            </a:extLst>
          </p:cNvPr>
          <p:cNvSpPr txBox="1"/>
          <p:nvPr/>
        </p:nvSpPr>
        <p:spPr>
          <a:xfrm>
            <a:off x="4694056" y="555564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6">
            <a:extLst>
              <a:ext uri="{FF2B5EF4-FFF2-40B4-BE49-F238E27FC236}">
                <a16:creationId xmlns:a16="http://schemas.microsoft.com/office/drawing/2014/main" id="{E9777F72-AC3D-B5FC-D3F7-FE101AD27B24}"/>
              </a:ext>
            </a:extLst>
          </p:cNvPr>
          <p:cNvSpPr txBox="1"/>
          <p:nvPr/>
        </p:nvSpPr>
        <p:spPr>
          <a:xfrm>
            <a:off x="4763596" y="4518740"/>
            <a:ext cx="715200" cy="462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1" name="Google Shape;241;p6">
            <a:extLst>
              <a:ext uri="{FF2B5EF4-FFF2-40B4-BE49-F238E27FC236}">
                <a16:creationId xmlns:a16="http://schemas.microsoft.com/office/drawing/2014/main" id="{C801C29F-8A22-5FEF-865F-7D8B719CE274}"/>
              </a:ext>
            </a:extLst>
          </p:cNvPr>
          <p:cNvCxnSpPr/>
          <p:nvPr/>
        </p:nvCxnSpPr>
        <p:spPr>
          <a:xfrm>
            <a:off x="5156964" y="5318687"/>
            <a:ext cx="0" cy="2724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p6">
            <a:extLst>
              <a:ext uri="{FF2B5EF4-FFF2-40B4-BE49-F238E27FC236}">
                <a16:creationId xmlns:a16="http://schemas.microsoft.com/office/drawing/2014/main" id="{ABD1FF3F-FED5-8708-44AE-2BE5A0359FD2}"/>
              </a:ext>
            </a:extLst>
          </p:cNvPr>
          <p:cNvSpPr/>
          <p:nvPr/>
        </p:nvSpPr>
        <p:spPr>
          <a:xfrm>
            <a:off x="5103178" y="5264686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>
            <a:extLst>
              <a:ext uri="{FF2B5EF4-FFF2-40B4-BE49-F238E27FC236}">
                <a16:creationId xmlns:a16="http://schemas.microsoft.com/office/drawing/2014/main" id="{1E838265-A85E-6031-9280-347447590931}"/>
              </a:ext>
            </a:extLst>
          </p:cNvPr>
          <p:cNvSpPr txBox="1"/>
          <p:nvPr/>
        </p:nvSpPr>
        <p:spPr>
          <a:xfrm>
            <a:off x="5266108" y="5047750"/>
            <a:ext cx="387927" cy="46262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4" name="Google Shape;244;p6">
            <a:extLst>
              <a:ext uri="{FF2B5EF4-FFF2-40B4-BE49-F238E27FC236}">
                <a16:creationId xmlns:a16="http://schemas.microsoft.com/office/drawing/2014/main" id="{DE227AA4-9D63-3D7A-3006-FA7F5D503314}"/>
              </a:ext>
            </a:extLst>
          </p:cNvPr>
          <p:cNvSpPr txBox="1"/>
          <p:nvPr/>
        </p:nvSpPr>
        <p:spPr>
          <a:xfrm>
            <a:off x="5015131" y="555711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6">
            <a:extLst>
              <a:ext uri="{FF2B5EF4-FFF2-40B4-BE49-F238E27FC236}">
                <a16:creationId xmlns:a16="http://schemas.microsoft.com/office/drawing/2014/main" id="{48994A41-7E7E-D7B8-71D4-3EE42BF42F82}"/>
              </a:ext>
            </a:extLst>
          </p:cNvPr>
          <p:cNvSpPr/>
          <p:nvPr/>
        </p:nvSpPr>
        <p:spPr>
          <a:xfrm>
            <a:off x="4483221" y="4591459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">
            <a:extLst>
              <a:ext uri="{FF2B5EF4-FFF2-40B4-BE49-F238E27FC236}">
                <a16:creationId xmlns:a16="http://schemas.microsoft.com/office/drawing/2014/main" id="{A5F0800D-961E-42C5-5275-825B1F3A03B4}"/>
              </a:ext>
            </a:extLst>
          </p:cNvPr>
          <p:cNvSpPr txBox="1"/>
          <p:nvPr/>
        </p:nvSpPr>
        <p:spPr>
          <a:xfrm>
            <a:off x="4088726" y="4534871"/>
            <a:ext cx="387927" cy="4626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7" name="Google Shape;247;p6">
            <a:extLst>
              <a:ext uri="{FF2B5EF4-FFF2-40B4-BE49-F238E27FC236}">
                <a16:creationId xmlns:a16="http://schemas.microsoft.com/office/drawing/2014/main" id="{548B4D15-7888-FEB3-5226-5C436195E08C}"/>
              </a:ext>
            </a:extLst>
          </p:cNvPr>
          <p:cNvCxnSpPr/>
          <p:nvPr/>
        </p:nvCxnSpPr>
        <p:spPr>
          <a:xfrm>
            <a:off x="729435" y="5588463"/>
            <a:ext cx="25745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6">
            <a:extLst>
              <a:ext uri="{FF2B5EF4-FFF2-40B4-BE49-F238E27FC236}">
                <a16:creationId xmlns:a16="http://schemas.microsoft.com/office/drawing/2014/main" id="{B1D80ACF-78E6-F094-2240-5A443A314AD8}"/>
              </a:ext>
            </a:extLst>
          </p:cNvPr>
          <p:cNvCxnSpPr/>
          <p:nvPr/>
        </p:nvCxnSpPr>
        <p:spPr>
          <a:xfrm rot="10800000">
            <a:off x="1785878" y="4727329"/>
            <a:ext cx="0" cy="86221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Google Shape;249;p6">
            <a:extLst>
              <a:ext uri="{FF2B5EF4-FFF2-40B4-BE49-F238E27FC236}">
                <a16:creationId xmlns:a16="http://schemas.microsoft.com/office/drawing/2014/main" id="{E7DF2997-2972-B0C0-2802-64F57F080C2C}"/>
              </a:ext>
            </a:extLst>
          </p:cNvPr>
          <p:cNvCxnSpPr/>
          <p:nvPr/>
        </p:nvCxnSpPr>
        <p:spPr>
          <a:xfrm>
            <a:off x="2106744" y="5315996"/>
            <a:ext cx="0" cy="2724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p6">
            <a:extLst>
              <a:ext uri="{FF2B5EF4-FFF2-40B4-BE49-F238E27FC236}">
                <a16:creationId xmlns:a16="http://schemas.microsoft.com/office/drawing/2014/main" id="{29242B4E-BE17-A926-8700-3B5D8E5AA47F}"/>
              </a:ext>
            </a:extLst>
          </p:cNvPr>
          <p:cNvSpPr/>
          <p:nvPr/>
        </p:nvSpPr>
        <p:spPr>
          <a:xfrm>
            <a:off x="2052958" y="5261995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">
            <a:extLst>
              <a:ext uri="{FF2B5EF4-FFF2-40B4-BE49-F238E27FC236}">
                <a16:creationId xmlns:a16="http://schemas.microsoft.com/office/drawing/2014/main" id="{A16B4BC5-4447-B4F2-ABFB-FAD44467BE15}"/>
              </a:ext>
            </a:extLst>
          </p:cNvPr>
          <p:cNvSpPr txBox="1"/>
          <p:nvPr/>
        </p:nvSpPr>
        <p:spPr>
          <a:xfrm>
            <a:off x="1626080" y="55440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6">
            <a:extLst>
              <a:ext uri="{FF2B5EF4-FFF2-40B4-BE49-F238E27FC236}">
                <a16:creationId xmlns:a16="http://schemas.microsoft.com/office/drawing/2014/main" id="{5B4E7801-D0D6-07FB-F0C6-BCA4362EF43C}"/>
              </a:ext>
            </a:extLst>
          </p:cNvPr>
          <p:cNvSpPr txBox="1"/>
          <p:nvPr/>
        </p:nvSpPr>
        <p:spPr>
          <a:xfrm>
            <a:off x="1947157" y="555443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6">
            <a:extLst>
              <a:ext uri="{FF2B5EF4-FFF2-40B4-BE49-F238E27FC236}">
                <a16:creationId xmlns:a16="http://schemas.microsoft.com/office/drawing/2014/main" id="{8D510261-E50A-77DF-857A-17D4162A111E}"/>
              </a:ext>
            </a:extLst>
          </p:cNvPr>
          <p:cNvSpPr txBox="1"/>
          <p:nvPr/>
        </p:nvSpPr>
        <p:spPr>
          <a:xfrm>
            <a:off x="1952054" y="4777156"/>
            <a:ext cx="274114" cy="46262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4" name="Google Shape;254;p6">
            <a:extLst>
              <a:ext uri="{FF2B5EF4-FFF2-40B4-BE49-F238E27FC236}">
                <a16:creationId xmlns:a16="http://schemas.microsoft.com/office/drawing/2014/main" id="{5E9E0120-1342-BD55-54CF-B265B2D97BA6}"/>
              </a:ext>
            </a:extLst>
          </p:cNvPr>
          <p:cNvSpPr/>
          <p:nvPr/>
        </p:nvSpPr>
        <p:spPr>
          <a:xfrm>
            <a:off x="1734841" y="4881732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>
            <a:extLst>
              <a:ext uri="{FF2B5EF4-FFF2-40B4-BE49-F238E27FC236}">
                <a16:creationId xmlns:a16="http://schemas.microsoft.com/office/drawing/2014/main" id="{A0F55568-90D9-176D-840C-A8C8CC81DFF0}"/>
              </a:ext>
            </a:extLst>
          </p:cNvPr>
          <p:cNvSpPr txBox="1"/>
          <p:nvPr/>
        </p:nvSpPr>
        <p:spPr>
          <a:xfrm>
            <a:off x="1456383" y="4680981"/>
            <a:ext cx="274114" cy="46262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56" name="Google Shape;256;p6">
            <a:extLst>
              <a:ext uri="{FF2B5EF4-FFF2-40B4-BE49-F238E27FC236}">
                <a16:creationId xmlns:a16="http://schemas.microsoft.com/office/drawing/2014/main" id="{D7C9F50F-EC87-3EF9-7E9B-CF17287A3969}"/>
              </a:ext>
            </a:extLst>
          </p:cNvPr>
          <p:cNvCxnSpPr/>
          <p:nvPr/>
        </p:nvCxnSpPr>
        <p:spPr>
          <a:xfrm>
            <a:off x="6434080" y="5591151"/>
            <a:ext cx="25745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7" name="Google Shape;257;p6">
            <a:extLst>
              <a:ext uri="{FF2B5EF4-FFF2-40B4-BE49-F238E27FC236}">
                <a16:creationId xmlns:a16="http://schemas.microsoft.com/office/drawing/2014/main" id="{5D762C8E-A233-F939-85B5-A40930AA0AB2}"/>
              </a:ext>
            </a:extLst>
          </p:cNvPr>
          <p:cNvCxnSpPr/>
          <p:nvPr/>
        </p:nvCxnSpPr>
        <p:spPr>
          <a:xfrm rot="10800000">
            <a:off x="7490523" y="4520218"/>
            <a:ext cx="0" cy="10720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8" name="Google Shape;258;p6">
            <a:extLst>
              <a:ext uri="{FF2B5EF4-FFF2-40B4-BE49-F238E27FC236}">
                <a16:creationId xmlns:a16="http://schemas.microsoft.com/office/drawing/2014/main" id="{36DBEE76-F18F-A8CB-04A5-812BBAEEA37F}"/>
              </a:ext>
            </a:extLst>
          </p:cNvPr>
          <p:cNvCxnSpPr>
            <a:stCxn id="259" idx="4"/>
          </p:cNvCxnSpPr>
          <p:nvPr/>
        </p:nvCxnSpPr>
        <p:spPr>
          <a:xfrm flipH="1">
            <a:off x="7136600" y="5053090"/>
            <a:ext cx="300" cy="529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p6">
            <a:extLst>
              <a:ext uri="{FF2B5EF4-FFF2-40B4-BE49-F238E27FC236}">
                <a16:creationId xmlns:a16="http://schemas.microsoft.com/office/drawing/2014/main" id="{5B079A7A-AD82-400E-6764-410E1D8A44F3}"/>
              </a:ext>
            </a:extLst>
          </p:cNvPr>
          <p:cNvSpPr/>
          <p:nvPr/>
        </p:nvSpPr>
        <p:spPr>
          <a:xfrm>
            <a:off x="7082900" y="4945090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>
            <a:extLst>
              <a:ext uri="{FF2B5EF4-FFF2-40B4-BE49-F238E27FC236}">
                <a16:creationId xmlns:a16="http://schemas.microsoft.com/office/drawing/2014/main" id="{5D4BE867-F3E3-D301-6D71-F8C80A466159}"/>
              </a:ext>
            </a:extLst>
          </p:cNvPr>
          <p:cNvSpPr txBox="1"/>
          <p:nvPr/>
        </p:nvSpPr>
        <p:spPr>
          <a:xfrm>
            <a:off x="7330725" y="554676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6">
            <a:extLst>
              <a:ext uri="{FF2B5EF4-FFF2-40B4-BE49-F238E27FC236}">
                <a16:creationId xmlns:a16="http://schemas.microsoft.com/office/drawing/2014/main" id="{9A7924FC-E986-E097-34B7-8BE0C154C9BD}"/>
              </a:ext>
            </a:extLst>
          </p:cNvPr>
          <p:cNvSpPr txBox="1"/>
          <p:nvPr/>
        </p:nvSpPr>
        <p:spPr>
          <a:xfrm>
            <a:off x="6977099" y="554823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6">
            <a:extLst>
              <a:ext uri="{FF2B5EF4-FFF2-40B4-BE49-F238E27FC236}">
                <a16:creationId xmlns:a16="http://schemas.microsoft.com/office/drawing/2014/main" id="{2DCF9464-7736-3646-221B-100E4B33DBD1}"/>
              </a:ext>
            </a:extLst>
          </p:cNvPr>
          <p:cNvSpPr txBox="1"/>
          <p:nvPr/>
        </p:nvSpPr>
        <p:spPr>
          <a:xfrm>
            <a:off x="6534625" y="4716324"/>
            <a:ext cx="715200" cy="4677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63" name="Google Shape;263;p6">
            <a:extLst>
              <a:ext uri="{FF2B5EF4-FFF2-40B4-BE49-F238E27FC236}">
                <a16:creationId xmlns:a16="http://schemas.microsoft.com/office/drawing/2014/main" id="{0BD18AC3-341C-A427-D13E-04E1883A21BC}"/>
              </a:ext>
            </a:extLst>
          </p:cNvPr>
          <p:cNvCxnSpPr/>
          <p:nvPr/>
        </p:nvCxnSpPr>
        <p:spPr>
          <a:xfrm>
            <a:off x="6800813" y="5320165"/>
            <a:ext cx="0" cy="2724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6">
            <a:extLst>
              <a:ext uri="{FF2B5EF4-FFF2-40B4-BE49-F238E27FC236}">
                <a16:creationId xmlns:a16="http://schemas.microsoft.com/office/drawing/2014/main" id="{6455BEDD-590E-9597-DFA2-58414B180926}"/>
              </a:ext>
            </a:extLst>
          </p:cNvPr>
          <p:cNvSpPr/>
          <p:nvPr/>
        </p:nvSpPr>
        <p:spPr>
          <a:xfrm>
            <a:off x="6747027" y="5266164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">
            <a:extLst>
              <a:ext uri="{FF2B5EF4-FFF2-40B4-BE49-F238E27FC236}">
                <a16:creationId xmlns:a16="http://schemas.microsoft.com/office/drawing/2014/main" id="{A45C141C-1F14-59EE-D770-2C29EF0815AE}"/>
              </a:ext>
            </a:extLst>
          </p:cNvPr>
          <p:cNvSpPr txBox="1"/>
          <p:nvPr/>
        </p:nvSpPr>
        <p:spPr>
          <a:xfrm>
            <a:off x="6341789" y="4995960"/>
            <a:ext cx="387927" cy="46262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6" name="Google Shape;266;p6">
            <a:extLst>
              <a:ext uri="{FF2B5EF4-FFF2-40B4-BE49-F238E27FC236}">
                <a16:creationId xmlns:a16="http://schemas.microsoft.com/office/drawing/2014/main" id="{5F0EFD02-1927-0DD8-6B5F-3F39857DD944}"/>
              </a:ext>
            </a:extLst>
          </p:cNvPr>
          <p:cNvSpPr txBox="1"/>
          <p:nvPr/>
        </p:nvSpPr>
        <p:spPr>
          <a:xfrm>
            <a:off x="6658980" y="555859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6">
            <a:extLst>
              <a:ext uri="{FF2B5EF4-FFF2-40B4-BE49-F238E27FC236}">
                <a16:creationId xmlns:a16="http://schemas.microsoft.com/office/drawing/2014/main" id="{545E4A57-E006-7CDB-FF39-96F8E935B7CC}"/>
              </a:ext>
            </a:extLst>
          </p:cNvPr>
          <p:cNvSpPr/>
          <p:nvPr/>
        </p:nvSpPr>
        <p:spPr>
          <a:xfrm>
            <a:off x="7440967" y="4592937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">
            <a:extLst>
              <a:ext uri="{FF2B5EF4-FFF2-40B4-BE49-F238E27FC236}">
                <a16:creationId xmlns:a16="http://schemas.microsoft.com/office/drawing/2014/main" id="{4291E044-3A45-B5EE-A390-D7409538436A}"/>
              </a:ext>
            </a:extLst>
          </p:cNvPr>
          <p:cNvSpPr txBox="1"/>
          <p:nvPr/>
        </p:nvSpPr>
        <p:spPr>
          <a:xfrm>
            <a:off x="7596887" y="4420939"/>
            <a:ext cx="387927" cy="46262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9" name="Google Shape;269;p6">
            <a:extLst>
              <a:ext uri="{FF2B5EF4-FFF2-40B4-BE49-F238E27FC236}">
                <a16:creationId xmlns:a16="http://schemas.microsoft.com/office/drawing/2014/main" id="{7C57E8AC-001E-9E10-D076-BB8095E8A002}"/>
              </a:ext>
            </a:extLst>
          </p:cNvPr>
          <p:cNvSpPr txBox="1"/>
          <p:nvPr/>
        </p:nvSpPr>
        <p:spPr>
          <a:xfrm>
            <a:off x="925517" y="5848652"/>
            <a:ext cx="1834647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0" name="Google Shape;270;p6">
            <a:extLst>
              <a:ext uri="{FF2B5EF4-FFF2-40B4-BE49-F238E27FC236}">
                <a16:creationId xmlns:a16="http://schemas.microsoft.com/office/drawing/2014/main" id="{81963F3C-4895-C07A-A6FF-658EA6F7FDDA}"/>
              </a:ext>
            </a:extLst>
          </p:cNvPr>
          <p:cNvSpPr txBox="1"/>
          <p:nvPr/>
        </p:nvSpPr>
        <p:spPr>
          <a:xfrm>
            <a:off x="3714589" y="5859009"/>
            <a:ext cx="1834647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1" name="Google Shape;271;p6">
            <a:extLst>
              <a:ext uri="{FF2B5EF4-FFF2-40B4-BE49-F238E27FC236}">
                <a16:creationId xmlns:a16="http://schemas.microsoft.com/office/drawing/2014/main" id="{412BBFE6-C2FC-F709-4F43-499CB96411BD}"/>
              </a:ext>
            </a:extLst>
          </p:cNvPr>
          <p:cNvSpPr txBox="1"/>
          <p:nvPr/>
        </p:nvSpPr>
        <p:spPr>
          <a:xfrm>
            <a:off x="6539173" y="5860487"/>
            <a:ext cx="1834647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" name="Google Shape;226;p6">
            <a:extLst>
              <a:ext uri="{FF2B5EF4-FFF2-40B4-BE49-F238E27FC236}">
                <a16:creationId xmlns:a16="http://schemas.microsoft.com/office/drawing/2014/main" id="{6E0D9709-74DC-2852-3851-39C6A8CE6FB8}"/>
              </a:ext>
            </a:extLst>
          </p:cNvPr>
          <p:cNvSpPr txBox="1"/>
          <p:nvPr/>
        </p:nvSpPr>
        <p:spPr>
          <a:xfrm>
            <a:off x="131971" y="1124986"/>
            <a:ext cx="894988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 startAt="4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Approximation of General ILP Model</a:t>
            </a:r>
            <a:endParaRPr sz="1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06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6;p6">
            <a:extLst>
              <a:ext uri="{FF2B5EF4-FFF2-40B4-BE49-F238E27FC236}">
                <a16:creationId xmlns:a16="http://schemas.microsoft.com/office/drawing/2014/main" id="{2CA92233-9091-3118-6CFF-3C163444A4CE}"/>
              </a:ext>
            </a:extLst>
          </p:cNvPr>
          <p:cNvSpPr txBox="1"/>
          <p:nvPr/>
        </p:nvSpPr>
        <p:spPr>
          <a:xfrm>
            <a:off x="131971" y="1124986"/>
            <a:ext cx="894988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 startAt="4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Approximation of General ILP Model</a:t>
            </a:r>
            <a:endParaRPr sz="1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7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altLang="zh-CN" sz="5400" b="0" u="none" strike="noStrike" cap="none" baseline="30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Extension of OPACT: First Stage</a:t>
            </a:r>
          </a:p>
        </p:txBody>
      </p:sp>
      <p:sp>
        <p:nvSpPr>
          <p:cNvPr id="277" name="Google Shape;277;p7"/>
          <p:cNvSpPr txBox="1"/>
          <p:nvPr/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 txBox="1"/>
          <p:nvPr/>
        </p:nvSpPr>
        <p:spPr>
          <a:xfrm>
            <a:off x="763480" y="1607373"/>
            <a:ext cx="7570951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77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80" name="Google Shape;280;p7"/>
          <p:cNvCxnSpPr/>
          <p:nvPr/>
        </p:nvCxnSpPr>
        <p:spPr>
          <a:xfrm>
            <a:off x="3314297" y="3200134"/>
            <a:ext cx="25745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7"/>
          <p:cNvCxnSpPr/>
          <p:nvPr/>
        </p:nvCxnSpPr>
        <p:spPr>
          <a:xfrm rot="10800000">
            <a:off x="4370740" y="2129201"/>
            <a:ext cx="0" cy="10720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7"/>
          <p:cNvCxnSpPr>
            <a:stCxn id="283" idx="4"/>
          </p:cNvCxnSpPr>
          <p:nvPr/>
        </p:nvCxnSpPr>
        <p:spPr>
          <a:xfrm flipH="1">
            <a:off x="4691520" y="2466761"/>
            <a:ext cx="300" cy="733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3" name="Google Shape;283;p7"/>
          <p:cNvSpPr/>
          <p:nvPr/>
        </p:nvSpPr>
        <p:spPr>
          <a:xfrm>
            <a:off x="4637820" y="2358761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4210942" y="31557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7"/>
          <p:cNvSpPr txBox="1"/>
          <p:nvPr/>
        </p:nvSpPr>
        <p:spPr>
          <a:xfrm>
            <a:off x="4532019" y="316610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4601559" y="2129201"/>
            <a:ext cx="715195" cy="4626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87" name="Google Shape;287;p7"/>
          <p:cNvCxnSpPr/>
          <p:nvPr/>
        </p:nvCxnSpPr>
        <p:spPr>
          <a:xfrm>
            <a:off x="4994927" y="2929148"/>
            <a:ext cx="0" cy="2724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p7"/>
          <p:cNvSpPr/>
          <p:nvPr/>
        </p:nvSpPr>
        <p:spPr>
          <a:xfrm>
            <a:off x="4941141" y="2875147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"/>
          <p:cNvSpPr txBox="1"/>
          <p:nvPr/>
        </p:nvSpPr>
        <p:spPr>
          <a:xfrm>
            <a:off x="5104071" y="2658211"/>
            <a:ext cx="387927" cy="46262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0" name="Google Shape;290;p7"/>
          <p:cNvSpPr txBox="1"/>
          <p:nvPr/>
        </p:nvSpPr>
        <p:spPr>
          <a:xfrm>
            <a:off x="4853094" y="316757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4321184" y="2201920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"/>
          <p:cNvSpPr txBox="1"/>
          <p:nvPr/>
        </p:nvSpPr>
        <p:spPr>
          <a:xfrm>
            <a:off x="3926689" y="2145332"/>
            <a:ext cx="387927" cy="46262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93" name="Google Shape;293;p7"/>
          <p:cNvCxnSpPr/>
          <p:nvPr/>
        </p:nvCxnSpPr>
        <p:spPr>
          <a:xfrm>
            <a:off x="567398" y="3198924"/>
            <a:ext cx="25745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4" name="Google Shape;294;p7"/>
          <p:cNvCxnSpPr/>
          <p:nvPr/>
        </p:nvCxnSpPr>
        <p:spPr>
          <a:xfrm rot="10800000">
            <a:off x="1623841" y="2337790"/>
            <a:ext cx="0" cy="86221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5" name="Google Shape;295;p7"/>
          <p:cNvCxnSpPr/>
          <p:nvPr/>
        </p:nvCxnSpPr>
        <p:spPr>
          <a:xfrm>
            <a:off x="1944707" y="2926457"/>
            <a:ext cx="0" cy="2724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6" name="Google Shape;296;p7"/>
          <p:cNvSpPr/>
          <p:nvPr/>
        </p:nvSpPr>
        <p:spPr>
          <a:xfrm>
            <a:off x="1890921" y="2872456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7"/>
          <p:cNvSpPr txBox="1"/>
          <p:nvPr/>
        </p:nvSpPr>
        <p:spPr>
          <a:xfrm>
            <a:off x="1464043" y="31811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7"/>
          <p:cNvSpPr txBox="1"/>
          <p:nvPr/>
        </p:nvSpPr>
        <p:spPr>
          <a:xfrm>
            <a:off x="1785120" y="316489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7"/>
          <p:cNvSpPr txBox="1"/>
          <p:nvPr/>
        </p:nvSpPr>
        <p:spPr>
          <a:xfrm>
            <a:off x="1790017" y="2387617"/>
            <a:ext cx="274114" cy="46262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0" name="Google Shape;300;p7"/>
          <p:cNvSpPr/>
          <p:nvPr/>
        </p:nvSpPr>
        <p:spPr>
          <a:xfrm>
            <a:off x="1572804" y="2492193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7"/>
          <p:cNvSpPr txBox="1"/>
          <p:nvPr/>
        </p:nvSpPr>
        <p:spPr>
          <a:xfrm>
            <a:off x="1294346" y="2291442"/>
            <a:ext cx="274114" cy="46262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02" name="Google Shape;302;p7"/>
          <p:cNvCxnSpPr/>
          <p:nvPr/>
        </p:nvCxnSpPr>
        <p:spPr>
          <a:xfrm>
            <a:off x="6272043" y="3201612"/>
            <a:ext cx="25745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3" name="Google Shape;303;p7"/>
          <p:cNvCxnSpPr/>
          <p:nvPr/>
        </p:nvCxnSpPr>
        <p:spPr>
          <a:xfrm rot="10800000">
            <a:off x="7328486" y="2130679"/>
            <a:ext cx="0" cy="10720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4" name="Google Shape;304;p7"/>
          <p:cNvCxnSpPr>
            <a:stCxn id="305" idx="4"/>
          </p:cNvCxnSpPr>
          <p:nvPr/>
        </p:nvCxnSpPr>
        <p:spPr>
          <a:xfrm flipH="1">
            <a:off x="6974563" y="2663551"/>
            <a:ext cx="300" cy="529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5" name="Google Shape;305;p7"/>
          <p:cNvSpPr/>
          <p:nvPr/>
        </p:nvSpPr>
        <p:spPr>
          <a:xfrm>
            <a:off x="6920863" y="2555551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7"/>
          <p:cNvSpPr txBox="1"/>
          <p:nvPr/>
        </p:nvSpPr>
        <p:spPr>
          <a:xfrm>
            <a:off x="7168688" y="315722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7"/>
          <p:cNvSpPr txBox="1"/>
          <p:nvPr/>
        </p:nvSpPr>
        <p:spPr>
          <a:xfrm>
            <a:off x="6770672" y="3158700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7"/>
          <p:cNvSpPr txBox="1"/>
          <p:nvPr/>
        </p:nvSpPr>
        <p:spPr>
          <a:xfrm>
            <a:off x="6372588" y="2326785"/>
            <a:ext cx="715195" cy="46762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6638776" y="2930626"/>
            <a:ext cx="0" cy="2724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0" name="Google Shape;310;p7"/>
          <p:cNvSpPr/>
          <p:nvPr/>
        </p:nvSpPr>
        <p:spPr>
          <a:xfrm>
            <a:off x="6584990" y="2876625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6179752" y="2606421"/>
            <a:ext cx="387927" cy="46262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2" name="Google Shape;312;p7"/>
          <p:cNvSpPr txBox="1"/>
          <p:nvPr/>
        </p:nvSpPr>
        <p:spPr>
          <a:xfrm>
            <a:off x="6434800" y="3169057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7278930" y="2203398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7"/>
          <p:cNvSpPr txBox="1"/>
          <p:nvPr/>
        </p:nvSpPr>
        <p:spPr>
          <a:xfrm>
            <a:off x="7434850" y="2031400"/>
            <a:ext cx="387927" cy="46262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5" name="Google Shape;315;p7"/>
          <p:cNvSpPr txBox="1"/>
          <p:nvPr/>
        </p:nvSpPr>
        <p:spPr>
          <a:xfrm>
            <a:off x="763480" y="3459113"/>
            <a:ext cx="1834647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6" name="Google Shape;316;p7"/>
          <p:cNvSpPr txBox="1"/>
          <p:nvPr/>
        </p:nvSpPr>
        <p:spPr>
          <a:xfrm>
            <a:off x="3552552" y="3469470"/>
            <a:ext cx="1834647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7" name="Google Shape;317;p7"/>
          <p:cNvSpPr txBox="1"/>
          <p:nvPr/>
        </p:nvSpPr>
        <p:spPr>
          <a:xfrm>
            <a:off x="6377136" y="3470948"/>
            <a:ext cx="1834647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8" name="Google Shape;318;p7"/>
          <p:cNvSpPr txBox="1"/>
          <p:nvPr/>
        </p:nvSpPr>
        <p:spPr>
          <a:xfrm>
            <a:off x="475803" y="3952177"/>
            <a:ext cx="7570951" cy="291284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9" name="Google Shape;319;p7"/>
          <p:cNvSpPr txBox="1"/>
          <p:nvPr/>
        </p:nvSpPr>
        <p:spPr>
          <a:xfrm>
            <a:off x="5029509" y="5649777"/>
            <a:ext cx="4572000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33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08FC3B-5C61-1C25-1B68-6089866F9307}"/>
                  </a:ext>
                </a:extLst>
              </p:cNvPr>
              <p:cNvSpPr txBox="1"/>
              <p:nvPr/>
            </p:nvSpPr>
            <p:spPr>
              <a:xfrm>
                <a:off x="1745185" y="6216940"/>
                <a:ext cx="6391912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(2∗3∗3)</m:t>
                    </m:r>
                  </m:oMath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08FC3B-5C61-1C25-1B68-6089866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185" y="6216940"/>
                <a:ext cx="6391912" cy="369332"/>
              </a:xfrm>
              <a:prstGeom prst="rect">
                <a:avLst/>
              </a:prstGeom>
              <a:blipFill>
                <a:blip r:embed="rId1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>
          <a:extLst>
            <a:ext uri="{FF2B5EF4-FFF2-40B4-BE49-F238E27FC236}">
              <a16:creationId xmlns:a16="http://schemas.microsoft.com/office/drawing/2014/main" id="{A8832692-F6FF-C20B-5D09-FF6F758CB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6;p6">
            <a:extLst>
              <a:ext uri="{FF2B5EF4-FFF2-40B4-BE49-F238E27FC236}">
                <a16:creationId xmlns:a16="http://schemas.microsoft.com/office/drawing/2014/main" id="{515E4D84-4B3F-A34F-6E50-A6D8E8E5EF1A}"/>
              </a:ext>
            </a:extLst>
          </p:cNvPr>
          <p:cNvSpPr txBox="1"/>
          <p:nvPr/>
        </p:nvSpPr>
        <p:spPr>
          <a:xfrm>
            <a:off x="131971" y="1124986"/>
            <a:ext cx="894988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 startAt="4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Approximation of General ILP Model</a:t>
            </a:r>
            <a:endParaRPr sz="1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7">
            <a:extLst>
              <a:ext uri="{FF2B5EF4-FFF2-40B4-BE49-F238E27FC236}">
                <a16:creationId xmlns:a16="http://schemas.microsoft.com/office/drawing/2014/main" id="{4124E736-9AD1-B20B-D1A2-126A0507FB8D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altLang="zh-CN" sz="5400" b="0" u="none" strike="noStrike" cap="none" baseline="30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Extension of OPACT: First Stage</a:t>
            </a:r>
          </a:p>
        </p:txBody>
      </p:sp>
      <p:sp>
        <p:nvSpPr>
          <p:cNvPr id="277" name="Google Shape;277;p7">
            <a:extLst>
              <a:ext uri="{FF2B5EF4-FFF2-40B4-BE49-F238E27FC236}">
                <a16:creationId xmlns:a16="http://schemas.microsoft.com/office/drawing/2014/main" id="{3EBB76F2-97AC-CB32-5BC9-23BA475F7C09}"/>
              </a:ext>
            </a:extLst>
          </p:cNvPr>
          <p:cNvSpPr txBox="1"/>
          <p:nvPr/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AC9E52-5535-5CAD-716B-B5A65230A6C3}"/>
                  </a:ext>
                </a:extLst>
              </p:cNvPr>
              <p:cNvSpPr txBox="1"/>
              <p:nvPr/>
            </p:nvSpPr>
            <p:spPr>
              <a:xfrm>
                <a:off x="1366348" y="1774336"/>
                <a:ext cx="6391912" cy="3916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Better case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3:2,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3:2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:2,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4:2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4:2,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4:2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AC9E52-5535-5CAD-716B-B5A65230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48" y="1774336"/>
                <a:ext cx="6391912" cy="391646"/>
              </a:xfrm>
              <a:prstGeom prst="rect">
                <a:avLst/>
              </a:prstGeom>
              <a:blipFill>
                <a:blip r:embed="rId3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735E4FF-4FD2-8D31-FF11-139A5AD79F4E}"/>
                  </a:ext>
                </a:extLst>
              </p:cNvPr>
              <p:cNvSpPr txBox="1"/>
              <p:nvPr/>
            </p:nvSpPr>
            <p:spPr>
              <a:xfrm>
                <a:off x="1962384" y="2796058"/>
                <a:ext cx="5484792" cy="74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𝐸𝑅𝑅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3:2,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:2,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:2,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735E4FF-4FD2-8D31-FF11-139A5AD79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384" y="2796058"/>
                <a:ext cx="5484792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16348A-D49A-C639-0639-F32895A0E21A}"/>
                  </a:ext>
                </a:extLst>
              </p:cNvPr>
              <p:cNvSpPr txBox="1"/>
              <p:nvPr/>
            </p:nvSpPr>
            <p:spPr>
              <a:xfrm>
                <a:off x="1508824" y="3970218"/>
                <a:ext cx="6391912" cy="3782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16348A-D49A-C639-0639-F32895A0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24" y="3970218"/>
                <a:ext cx="6391912" cy="378245"/>
              </a:xfrm>
              <a:prstGeom prst="rect">
                <a:avLst/>
              </a:prstGeom>
              <a:blipFill>
                <a:blip r:embed="rId5"/>
                <a:stretch>
                  <a:fillRect t="-4839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36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>
          <a:extLst>
            <a:ext uri="{FF2B5EF4-FFF2-40B4-BE49-F238E27FC236}">
              <a16:creationId xmlns:a16="http://schemas.microsoft.com/office/drawing/2014/main" id="{D7438390-6845-AD06-0EAF-B189E10C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6;p6">
            <a:extLst>
              <a:ext uri="{FF2B5EF4-FFF2-40B4-BE49-F238E27FC236}">
                <a16:creationId xmlns:a16="http://schemas.microsoft.com/office/drawing/2014/main" id="{A6113354-DB3C-6774-69D2-4CE7F4D89132}"/>
              </a:ext>
            </a:extLst>
          </p:cNvPr>
          <p:cNvSpPr txBox="1"/>
          <p:nvPr/>
        </p:nvSpPr>
        <p:spPr>
          <a:xfrm>
            <a:off x="131971" y="1124986"/>
            <a:ext cx="894988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 startAt="4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Order Optimization</a:t>
            </a:r>
            <a:endParaRPr sz="1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7">
            <a:extLst>
              <a:ext uri="{FF2B5EF4-FFF2-40B4-BE49-F238E27FC236}">
                <a16:creationId xmlns:a16="http://schemas.microsoft.com/office/drawing/2014/main" id="{38133ED7-BBFA-9C27-1F0D-74BE6C7943BB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altLang="zh-CN" sz="5400" b="0" u="none" strike="noStrike" cap="none" baseline="30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Extension of OPACT: Second Stage</a:t>
            </a:r>
          </a:p>
        </p:txBody>
      </p:sp>
      <p:sp>
        <p:nvSpPr>
          <p:cNvPr id="277" name="Google Shape;277;p7">
            <a:extLst>
              <a:ext uri="{FF2B5EF4-FFF2-40B4-BE49-F238E27FC236}">
                <a16:creationId xmlns:a16="http://schemas.microsoft.com/office/drawing/2014/main" id="{B1EFEBBD-B046-473A-75BF-5BF224B061C4}"/>
              </a:ext>
            </a:extLst>
          </p:cNvPr>
          <p:cNvSpPr txBox="1"/>
          <p:nvPr/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434DDD-3AD7-ACAA-68B7-CA9FF34E7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6" y="1985944"/>
            <a:ext cx="4434118" cy="28861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7670F79-CD42-3825-7896-04DE72887D59}"/>
                  </a:ext>
                </a:extLst>
              </p:cNvPr>
              <p:cNvSpPr txBox="1"/>
              <p:nvPr/>
            </p:nvSpPr>
            <p:spPr>
              <a:xfrm>
                <a:off x="4746652" y="2267986"/>
                <a:ext cx="4265378" cy="20488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 Binary Variables: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connect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 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pin</a:t>
                </a:r>
              </a:p>
              <a:p>
                <a:pPr algn="ctr"/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 Order Optimization: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𝑀𝐸𝐷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eqAr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7670F79-CD42-3825-7896-04DE7288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652" y="2267986"/>
                <a:ext cx="4265378" cy="2048894"/>
              </a:xfrm>
              <a:prstGeom prst="rect">
                <a:avLst/>
              </a:prstGeom>
              <a:blipFill>
                <a:blip r:embed="rId4"/>
                <a:stretch>
                  <a:fillRect l="-1288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58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>
          <a:extLst>
            <a:ext uri="{FF2B5EF4-FFF2-40B4-BE49-F238E27FC236}">
              <a16:creationId xmlns:a16="http://schemas.microsoft.com/office/drawing/2014/main" id="{9D6EE24C-59EC-3A46-51AD-B6809E036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6;p6">
            <a:extLst>
              <a:ext uri="{FF2B5EF4-FFF2-40B4-BE49-F238E27FC236}">
                <a16:creationId xmlns:a16="http://schemas.microsoft.com/office/drawing/2014/main" id="{2BD33C08-E51F-7013-E908-5566551F8ECE}"/>
              </a:ext>
            </a:extLst>
          </p:cNvPr>
          <p:cNvSpPr txBox="1"/>
          <p:nvPr/>
        </p:nvSpPr>
        <p:spPr>
          <a:xfrm>
            <a:off x="131971" y="1124986"/>
            <a:ext cx="894988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1" indent="-342900">
              <a:buClr>
                <a:schemeClr val="dk1"/>
              </a:buClr>
              <a:buSzPts val="1800"/>
              <a:buFont typeface="+mj-lt"/>
              <a:buAutoNum type="arabicPeriod" startAt="4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Relaxation of Connection Order Optimization</a:t>
            </a:r>
            <a:endParaRPr sz="1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7">
            <a:extLst>
              <a:ext uri="{FF2B5EF4-FFF2-40B4-BE49-F238E27FC236}">
                <a16:creationId xmlns:a16="http://schemas.microsoft.com/office/drawing/2014/main" id="{C0610B9F-7FEC-83D7-6456-88691730E97C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altLang="zh-CN" sz="5400" b="0" u="none" strike="noStrike" cap="none" baseline="30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Extension of OPACT: Second Stage</a:t>
            </a:r>
          </a:p>
        </p:txBody>
      </p:sp>
      <p:sp>
        <p:nvSpPr>
          <p:cNvPr id="277" name="Google Shape;277;p7">
            <a:extLst>
              <a:ext uri="{FF2B5EF4-FFF2-40B4-BE49-F238E27FC236}">
                <a16:creationId xmlns:a16="http://schemas.microsoft.com/office/drawing/2014/main" id="{640B3FC7-F861-E603-1587-555726D65437}"/>
              </a:ext>
            </a:extLst>
          </p:cNvPr>
          <p:cNvSpPr txBox="1"/>
          <p:nvPr/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3F1C9B-DF17-5313-2F42-E45E2842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6" y="1985944"/>
            <a:ext cx="4434118" cy="28861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C85D13A-9B02-B502-0ABA-5D7C404A25E2}"/>
                  </a:ext>
                </a:extLst>
              </p:cNvPr>
              <p:cNvSpPr txBox="1"/>
              <p:nvPr/>
            </p:nvSpPr>
            <p:spPr>
              <a:xfrm>
                <a:off x="4763546" y="1876119"/>
                <a:ext cx="4161678" cy="3315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 Probability Variables: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probability of connecting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 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pin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Relaxed Connection Order Optimization: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𝑀𝐸𝐷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C85D13A-9B02-B502-0ABA-5D7C404A2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46" y="1876119"/>
                <a:ext cx="4161678" cy="3315651"/>
              </a:xfrm>
              <a:prstGeom prst="rect">
                <a:avLst/>
              </a:prstGeom>
              <a:blipFill>
                <a:blip r:embed="rId4"/>
                <a:stretch>
                  <a:fillRect l="-1171" t="-551" r="-732" b="-27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77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>
          <a:extLst>
            <a:ext uri="{FF2B5EF4-FFF2-40B4-BE49-F238E27FC236}">
              <a16:creationId xmlns:a16="http://schemas.microsoft.com/office/drawing/2014/main" id="{D05D3C59-8A40-1F8B-043E-99053C8C2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6;p6">
            <a:extLst>
              <a:ext uri="{FF2B5EF4-FFF2-40B4-BE49-F238E27FC236}">
                <a16:creationId xmlns:a16="http://schemas.microsoft.com/office/drawing/2014/main" id="{658DE1C2-4A0F-836B-2A34-FA3259B70E99}"/>
              </a:ext>
            </a:extLst>
          </p:cNvPr>
          <p:cNvSpPr txBox="1"/>
          <p:nvPr/>
        </p:nvSpPr>
        <p:spPr>
          <a:xfrm>
            <a:off x="131971" y="1124986"/>
            <a:ext cx="894988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1" indent="-342900">
              <a:buClr>
                <a:schemeClr val="dk1"/>
              </a:buClr>
              <a:buSzPts val="1800"/>
              <a:buFont typeface="+mj-lt"/>
              <a:buAutoNum type="arabicPeriod" startAt="4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Relaxation of Connection Order Optimization</a:t>
            </a:r>
            <a:endParaRPr sz="1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7">
            <a:extLst>
              <a:ext uri="{FF2B5EF4-FFF2-40B4-BE49-F238E27FC236}">
                <a16:creationId xmlns:a16="http://schemas.microsoft.com/office/drawing/2014/main" id="{057B4E0F-9BD8-74C1-C3F6-CB72A185F935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altLang="zh-CN" sz="5400" b="0" u="none" strike="noStrike" cap="none" baseline="30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Extension of OPACT: Second Stage</a:t>
            </a:r>
          </a:p>
        </p:txBody>
      </p:sp>
      <p:sp>
        <p:nvSpPr>
          <p:cNvPr id="277" name="Google Shape;277;p7">
            <a:extLst>
              <a:ext uri="{FF2B5EF4-FFF2-40B4-BE49-F238E27FC236}">
                <a16:creationId xmlns:a16="http://schemas.microsoft.com/office/drawing/2014/main" id="{E903C9A5-0F51-3E29-3961-4C50A48DDB69}"/>
              </a:ext>
            </a:extLst>
          </p:cNvPr>
          <p:cNvSpPr txBox="1"/>
          <p:nvPr/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2361D6-548C-A72B-41A1-50A2FB48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6" y="1985944"/>
            <a:ext cx="4434118" cy="28861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18AD8C-25A7-D5D3-84F4-1988914F6D42}"/>
                  </a:ext>
                </a:extLst>
              </p:cNvPr>
              <p:cNvSpPr txBox="1"/>
              <p:nvPr/>
            </p:nvSpPr>
            <p:spPr>
              <a:xfrm>
                <a:off x="4763546" y="1554742"/>
                <a:ext cx="4161678" cy="17336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Relaxed Connection Order Optimization:</a:t>
                </a:r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being 1 of k-</a:t>
                </a:r>
                <a:r>
                  <a:rPr lang="en-US" altLang="zh-CN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</a:t>
                </a:r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being 1 of k-</a:t>
                </a:r>
                <a:r>
                  <a:rPr lang="en-US" altLang="zh-CN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18AD8C-25A7-D5D3-84F4-1988914F6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46" y="1554742"/>
                <a:ext cx="4161678" cy="1733680"/>
              </a:xfrm>
              <a:prstGeom prst="rect">
                <a:avLst/>
              </a:prstGeom>
              <a:blipFill>
                <a:blip r:embed="rId4"/>
                <a:stretch>
                  <a:fillRect l="-1171"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9C487F-AA00-A037-5BFA-CBC9C46166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188894"/>
                  </p:ext>
                </p:extLst>
              </p:nvPr>
            </p:nvGraphicFramePr>
            <p:xfrm>
              <a:off x="4809269" y="3453558"/>
              <a:ext cx="4114800" cy="3337560"/>
            </p:xfrm>
            <a:graphic>
              <a:graphicData uri="http://schemas.openxmlformats.org/drawingml/2006/table">
                <a:tbl>
                  <a:tblPr firstRow="1" bandRow="1">
                    <a:tableStyleId>{17724CD7-B831-4E54-BD7C-F6F56D69BECA}</a:tableStyleId>
                  </a:tblPr>
                  <a:tblGrid>
                    <a:gridCol w="432690">
                      <a:extLst>
                        <a:ext uri="{9D8B030D-6E8A-4147-A177-3AD203B41FA5}">
                          <a16:colId xmlns:a16="http://schemas.microsoft.com/office/drawing/2014/main" val="3590297233"/>
                        </a:ext>
                      </a:extLst>
                    </a:gridCol>
                    <a:gridCol w="449659">
                      <a:extLst>
                        <a:ext uri="{9D8B030D-6E8A-4147-A177-3AD203B41FA5}">
                          <a16:colId xmlns:a16="http://schemas.microsoft.com/office/drawing/2014/main" val="678026991"/>
                        </a:ext>
                      </a:extLst>
                    </a:gridCol>
                    <a:gridCol w="441174">
                      <a:extLst>
                        <a:ext uri="{9D8B030D-6E8A-4147-A177-3AD203B41FA5}">
                          <a16:colId xmlns:a16="http://schemas.microsoft.com/office/drawing/2014/main" val="3835181888"/>
                        </a:ext>
                      </a:extLst>
                    </a:gridCol>
                    <a:gridCol w="576921">
                      <a:extLst>
                        <a:ext uri="{9D8B030D-6E8A-4147-A177-3AD203B41FA5}">
                          <a16:colId xmlns:a16="http://schemas.microsoft.com/office/drawing/2014/main" val="2762176323"/>
                        </a:ext>
                      </a:extLst>
                    </a:gridCol>
                    <a:gridCol w="2214356">
                      <a:extLst>
                        <a:ext uri="{9D8B030D-6E8A-4147-A177-3AD203B41FA5}">
                          <a16:colId xmlns:a16="http://schemas.microsoft.com/office/drawing/2014/main" val="12004426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𝑬𝒓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𝑬𝒓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924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6772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059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763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101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34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437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Sup>
                                <m:sSubSup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/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zh-CN" dirty="0"/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915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zh-CN" dirty="0"/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zh-CN" dirty="0"/>
                            <a:t>*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960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9C487F-AA00-A037-5BFA-CBC9C46166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188894"/>
                  </p:ext>
                </p:extLst>
              </p:nvPr>
            </p:nvGraphicFramePr>
            <p:xfrm>
              <a:off x="4809269" y="3453558"/>
              <a:ext cx="4114800" cy="3337560"/>
            </p:xfrm>
            <a:graphic>
              <a:graphicData uri="http://schemas.openxmlformats.org/drawingml/2006/table">
                <a:tbl>
                  <a:tblPr firstRow="1" bandRow="1">
                    <a:tableStyleId>{17724CD7-B831-4E54-BD7C-F6F56D69BECA}</a:tableStyleId>
                  </a:tblPr>
                  <a:tblGrid>
                    <a:gridCol w="432690">
                      <a:extLst>
                        <a:ext uri="{9D8B030D-6E8A-4147-A177-3AD203B41FA5}">
                          <a16:colId xmlns:a16="http://schemas.microsoft.com/office/drawing/2014/main" val="3590297233"/>
                        </a:ext>
                      </a:extLst>
                    </a:gridCol>
                    <a:gridCol w="449659">
                      <a:extLst>
                        <a:ext uri="{9D8B030D-6E8A-4147-A177-3AD203B41FA5}">
                          <a16:colId xmlns:a16="http://schemas.microsoft.com/office/drawing/2014/main" val="678026991"/>
                        </a:ext>
                      </a:extLst>
                    </a:gridCol>
                    <a:gridCol w="441174">
                      <a:extLst>
                        <a:ext uri="{9D8B030D-6E8A-4147-A177-3AD203B41FA5}">
                          <a16:colId xmlns:a16="http://schemas.microsoft.com/office/drawing/2014/main" val="3835181888"/>
                        </a:ext>
                      </a:extLst>
                    </a:gridCol>
                    <a:gridCol w="576921">
                      <a:extLst>
                        <a:ext uri="{9D8B030D-6E8A-4147-A177-3AD203B41FA5}">
                          <a16:colId xmlns:a16="http://schemas.microsoft.com/office/drawing/2014/main" val="2762176323"/>
                        </a:ext>
                      </a:extLst>
                    </a:gridCol>
                    <a:gridCol w="2214356">
                      <a:extLst>
                        <a:ext uri="{9D8B030D-6E8A-4147-A177-3AD203B41FA5}">
                          <a16:colId xmlns:a16="http://schemas.microsoft.com/office/drawing/2014/main" val="12004426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408" t="-1639" r="-859155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97297" t="-1639" r="-72432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2778" t="-1639" r="-64444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29474" t="-1639" r="-388421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5989" t="-1639" r="-1374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924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6772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059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763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101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34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437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5989" t="-701639" r="-137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3915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5989" t="-801639" r="-137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79609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979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>
          <a:extLst>
            <a:ext uri="{FF2B5EF4-FFF2-40B4-BE49-F238E27FC236}">
              <a16:creationId xmlns:a16="http://schemas.microsoft.com/office/drawing/2014/main" id="{D3D17176-0590-0CD1-4983-B16A52436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6;p6">
            <a:extLst>
              <a:ext uri="{FF2B5EF4-FFF2-40B4-BE49-F238E27FC236}">
                <a16:creationId xmlns:a16="http://schemas.microsoft.com/office/drawing/2014/main" id="{F8D10066-2F85-7687-4314-F2514A37F348}"/>
              </a:ext>
            </a:extLst>
          </p:cNvPr>
          <p:cNvSpPr txBox="1"/>
          <p:nvPr/>
        </p:nvSpPr>
        <p:spPr>
          <a:xfrm>
            <a:off x="131971" y="1148745"/>
            <a:ext cx="894988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1" indent="-342900">
              <a:buClr>
                <a:schemeClr val="dk1"/>
              </a:buClr>
              <a:buSzPts val="1800"/>
              <a:buFont typeface="+mj-lt"/>
              <a:buAutoNum type="arabicPeriod" startAt="4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Relaxation of Connection Order Optimization</a:t>
            </a:r>
            <a:endParaRPr sz="1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7">
            <a:extLst>
              <a:ext uri="{FF2B5EF4-FFF2-40B4-BE49-F238E27FC236}">
                <a16:creationId xmlns:a16="http://schemas.microsoft.com/office/drawing/2014/main" id="{01B0151F-C75A-AA68-7E99-E65BEA9C933D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altLang="zh-CN" sz="5400" b="0" u="none" strike="noStrike" cap="none" baseline="30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Extension of OPACT: Second Stage</a:t>
            </a:r>
          </a:p>
        </p:txBody>
      </p:sp>
      <p:sp>
        <p:nvSpPr>
          <p:cNvPr id="277" name="Google Shape;277;p7">
            <a:extLst>
              <a:ext uri="{FF2B5EF4-FFF2-40B4-BE49-F238E27FC236}">
                <a16:creationId xmlns:a16="http://schemas.microsoft.com/office/drawing/2014/main" id="{1E89F3CC-61F4-1C5C-B63F-A76354F7216E}"/>
              </a:ext>
            </a:extLst>
          </p:cNvPr>
          <p:cNvSpPr txBox="1"/>
          <p:nvPr/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0F834F-355A-0E6E-F397-3BDE5243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6" y="1985944"/>
            <a:ext cx="4434118" cy="28861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8D9E7C6-DDB2-B2F9-6C88-2261DEFF9A43}"/>
                  </a:ext>
                </a:extLst>
              </p:cNvPr>
              <p:cNvSpPr txBox="1"/>
              <p:nvPr/>
            </p:nvSpPr>
            <p:spPr>
              <a:xfrm>
                <a:off x="4647739" y="1985944"/>
                <a:ext cx="4161678" cy="33641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Relaxed Connection Order Optimization: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𝑀𝐸𝐷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=&gt;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𝑀𝐸𝐷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𝑐𝑝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8D9E7C6-DDB2-B2F9-6C88-2261DEFF9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739" y="1985944"/>
                <a:ext cx="4161678" cy="3364126"/>
              </a:xfrm>
              <a:prstGeom prst="rect">
                <a:avLst/>
              </a:prstGeom>
              <a:blipFill>
                <a:blip r:embed="rId4"/>
                <a:stretch>
                  <a:fillRect l="-1171" t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90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sz="5400" b="0" i="0" u="none" strike="noStrike" cap="none" baseline="30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5400" b="0" i="0" u="none" strike="noStrike" cap="none" baseline="30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31971" y="1124986"/>
            <a:ext cx="8949886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OPACT is to co-minimize the area and introduced error of the approximate compressor tree based on ILP, consisting of two parts (only focus on the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stage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OPACT here):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ILP model of area;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ILP model of introduced mean error distance (MED)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types of approximate compressors: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 compressors with equally weighted outputs;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 compressors with unequally weighted outputs;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 OPACT’s ILP model of MED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supports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approximate compressors with equally weighted outputs;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OPACT to support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approximate compressors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sz="5400" b="0" i="0" u="none" strike="noStrike" cap="none" baseline="30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Preliminary about OPACT</a:t>
            </a:r>
            <a:endParaRPr sz="5400" b="0" i="0" u="none" strike="noStrike" cap="none" baseline="30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31971" y="1124986"/>
            <a:ext cx="894988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 compressors with equally weighted outputs (used in OPACT)</a:t>
            </a:r>
            <a:endParaRPr sz="1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12" y="1539922"/>
            <a:ext cx="3127482" cy="17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790112" y="3230511"/>
            <a:ext cx="3306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 3:2 compressor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6958" y="1521545"/>
            <a:ext cx="2864948" cy="350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4899734" y="4967123"/>
            <a:ext cx="3306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 4:2 compressor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749044" y="6469387"/>
            <a:ext cx="57157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Introduced error is positive under each input pattern!</a:t>
            </a:r>
            <a:endParaRPr sz="180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976544" y="5424256"/>
            <a:ext cx="25745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3"/>
          <p:cNvCxnSpPr/>
          <p:nvPr/>
        </p:nvCxnSpPr>
        <p:spPr>
          <a:xfrm rot="10800000">
            <a:off x="2032987" y="4563122"/>
            <a:ext cx="0" cy="86221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3"/>
          <p:cNvCxnSpPr/>
          <p:nvPr/>
        </p:nvCxnSpPr>
        <p:spPr>
          <a:xfrm>
            <a:off x="2353853" y="5151789"/>
            <a:ext cx="0" cy="2724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3"/>
          <p:cNvSpPr/>
          <p:nvPr/>
        </p:nvSpPr>
        <p:spPr>
          <a:xfrm>
            <a:off x="2300067" y="5097788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873189" y="537986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2194266" y="539022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199163" y="4612949"/>
            <a:ext cx="274114" cy="46262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0" name="Google Shape;120;p3"/>
          <p:cNvCxnSpPr/>
          <p:nvPr/>
        </p:nvCxnSpPr>
        <p:spPr>
          <a:xfrm>
            <a:off x="5069238" y="6311499"/>
            <a:ext cx="25745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121;p3"/>
          <p:cNvCxnSpPr/>
          <p:nvPr/>
        </p:nvCxnSpPr>
        <p:spPr>
          <a:xfrm rot="10800000">
            <a:off x="6125681" y="5240566"/>
            <a:ext cx="0" cy="10720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Google Shape;122;p3"/>
          <p:cNvCxnSpPr>
            <a:stCxn id="123" idx="4"/>
          </p:cNvCxnSpPr>
          <p:nvPr/>
        </p:nvCxnSpPr>
        <p:spPr>
          <a:xfrm flipH="1">
            <a:off x="6446461" y="5578126"/>
            <a:ext cx="300" cy="733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3"/>
          <p:cNvSpPr/>
          <p:nvPr/>
        </p:nvSpPr>
        <p:spPr>
          <a:xfrm>
            <a:off x="6392761" y="5470126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5965883" y="62671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6286960" y="627746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3"/>
          <p:cNvSpPr txBox="1"/>
          <p:nvPr/>
        </p:nvSpPr>
        <p:spPr>
          <a:xfrm flipH="1">
            <a:off x="6356500" y="5240566"/>
            <a:ext cx="715195" cy="46262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7" name="Google Shape;127;p3"/>
          <p:cNvCxnSpPr/>
          <p:nvPr/>
        </p:nvCxnSpPr>
        <p:spPr>
          <a:xfrm>
            <a:off x="6749868" y="6040513"/>
            <a:ext cx="0" cy="2724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3"/>
          <p:cNvSpPr/>
          <p:nvPr/>
        </p:nvSpPr>
        <p:spPr>
          <a:xfrm>
            <a:off x="6696082" y="5986512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6859012" y="5769576"/>
            <a:ext cx="387927" cy="46262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6608035" y="627894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1981950" y="4717525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703492" y="4516774"/>
            <a:ext cx="274114" cy="46262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6076125" y="5313285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5681630" y="5256697"/>
            <a:ext cx="387927" cy="4626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sz="5400" b="0" u="none" strike="noStrike" cap="none" baseline="30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Preliminary about OPACT</a:t>
            </a:r>
            <a:endParaRPr sz="5400" b="0" u="none" strike="noStrike" cap="none" baseline="30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31971" y="1124986"/>
            <a:ext cx="894988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ILP Model of Introduced MED</a:t>
            </a:r>
            <a:endParaRPr sz="18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2" name="Google Shape;142;p4"/>
          <p:cNvGraphicFramePr/>
          <p:nvPr/>
        </p:nvGraphicFramePr>
        <p:xfrm>
          <a:off x="868819" y="2258341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  <a:tableStyleId>{17724CD7-B831-4E54-BD7C-F6F56D69BECA}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oogle Shape;143;p4"/>
          <p:cNvGraphicFramePr/>
          <p:nvPr/>
        </p:nvGraphicFramePr>
        <p:xfrm>
          <a:off x="868819" y="3452895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  <a:tableStyleId>{17724CD7-B831-4E54-BD7C-F6F56D69BECA}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oogle Shape;144;p4"/>
          <p:cNvGraphicFramePr/>
          <p:nvPr/>
        </p:nvGraphicFramePr>
        <p:xfrm>
          <a:off x="879175" y="4643984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  <a:tableStyleId>{17724CD7-B831-4E54-BD7C-F6F56D69BECA}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" name="Google Shape;145;p4"/>
          <p:cNvSpPr txBox="1"/>
          <p:nvPr/>
        </p:nvSpPr>
        <p:spPr>
          <a:xfrm rot="5400000">
            <a:off x="3666480" y="275207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4"/>
          <p:cNvSpPr txBox="1"/>
          <p:nvPr/>
        </p:nvSpPr>
        <p:spPr>
          <a:xfrm rot="5400000">
            <a:off x="3667960" y="396091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954448" y="2265285"/>
            <a:ext cx="21467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Compression Stage 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6964805" y="3447495"/>
            <a:ext cx="2112373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600" t="-9999" b="-2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6966284" y="4638582"/>
            <a:ext cx="2229265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465" t="-9835" b="-245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-35513" y="1724711"/>
            <a:ext cx="9412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1236477" y="182384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2214500" y="183420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14441" y="2203535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4115920" y="456647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3174769" y="183568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4209002" y="1801649"/>
            <a:ext cx="329706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635" b="-14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6236380" y="1829763"/>
            <a:ext cx="379398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8" name="Google Shape;158;p4"/>
          <p:cNvSpPr txBox="1"/>
          <p:nvPr/>
        </p:nvSpPr>
        <p:spPr>
          <a:xfrm>
            <a:off x="866690" y="2196137"/>
            <a:ext cx="1040541" cy="3815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7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9" name="Google Shape;159;p4"/>
          <p:cNvSpPr txBox="1"/>
          <p:nvPr/>
        </p:nvSpPr>
        <p:spPr>
          <a:xfrm>
            <a:off x="1817636" y="4592805"/>
            <a:ext cx="1175578" cy="38151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7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3947473" y="3387692"/>
            <a:ext cx="958852" cy="39164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78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3000614" y="5579415"/>
            <a:ext cx="1868717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4559" t="-30432" r="-6187" b="-49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2993214" y="5847225"/>
            <a:ext cx="1869679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4559" t="-30432" r="-6187" b="-49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sz="5400" b="0" u="none" strike="noStrike" cap="none" baseline="30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Preliminary about OPACT</a:t>
            </a:r>
            <a:endParaRPr sz="5400" b="0" u="none" strike="noStrike" cap="none" baseline="30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131971" y="1124986"/>
            <a:ext cx="894988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ILP Model of Introduced MED</a:t>
            </a:r>
            <a:endParaRPr sz="18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0" name="Google Shape;170;p5"/>
          <p:cNvGraphicFramePr/>
          <p:nvPr/>
        </p:nvGraphicFramePr>
        <p:xfrm>
          <a:off x="593610" y="1849968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  <a:tableStyleId>{17724CD7-B831-4E54-BD7C-F6F56D69BECA}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Google Shape;171;p5"/>
          <p:cNvGraphicFramePr/>
          <p:nvPr/>
        </p:nvGraphicFramePr>
        <p:xfrm>
          <a:off x="593610" y="3044522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  <a:tableStyleId>{17724CD7-B831-4E54-BD7C-F6F56D69BECA}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2" name="Google Shape;172;p5"/>
          <p:cNvGraphicFramePr/>
          <p:nvPr/>
        </p:nvGraphicFramePr>
        <p:xfrm>
          <a:off x="603966" y="4235611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  <a:tableStyleId>{17724CD7-B831-4E54-BD7C-F6F56D69BECA}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Google Shape;173;p5"/>
          <p:cNvSpPr txBox="1"/>
          <p:nvPr/>
        </p:nvSpPr>
        <p:spPr>
          <a:xfrm rot="5400000">
            <a:off x="3391271" y="2343704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5"/>
          <p:cNvSpPr txBox="1"/>
          <p:nvPr/>
        </p:nvSpPr>
        <p:spPr>
          <a:xfrm rot="5400000">
            <a:off x="3392751" y="355254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6679239" y="1856912"/>
            <a:ext cx="21467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Compression Stage 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6689596" y="3039122"/>
            <a:ext cx="2112373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04" t="-9999" b="-2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6691075" y="4230209"/>
            <a:ext cx="2229265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465" t="-9835" b="-245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961268" y="141547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939291" y="142583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3839232" y="1795162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3840711" y="415810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2899560" y="14273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3933793" y="1393276"/>
            <a:ext cx="329706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702" b="-14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>
            <a:off x="5961171" y="1421390"/>
            <a:ext cx="379398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5" name="Google Shape;185;p5"/>
          <p:cNvSpPr txBox="1"/>
          <p:nvPr/>
        </p:nvSpPr>
        <p:spPr>
          <a:xfrm>
            <a:off x="591481" y="1787764"/>
            <a:ext cx="1040541" cy="3815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7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5"/>
          <p:cNvSpPr txBox="1"/>
          <p:nvPr/>
        </p:nvSpPr>
        <p:spPr>
          <a:xfrm>
            <a:off x="1542427" y="4184432"/>
            <a:ext cx="1175578" cy="38151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7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7" name="Google Shape;187;p5"/>
          <p:cNvSpPr txBox="1"/>
          <p:nvPr/>
        </p:nvSpPr>
        <p:spPr>
          <a:xfrm>
            <a:off x="3672264" y="2979319"/>
            <a:ext cx="958852" cy="39164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78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89728EF-0A6C-E637-87A0-D516731B68AC}"/>
                  </a:ext>
                </a:extLst>
              </p:cNvPr>
              <p:cNvSpPr txBox="1"/>
              <p:nvPr/>
            </p:nvSpPr>
            <p:spPr>
              <a:xfrm>
                <a:off x="2066784" y="5302672"/>
                <a:ext cx="5800114" cy="811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𝐸𝑅𝑅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[|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3:2,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4:2,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|]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89728EF-0A6C-E637-87A0-D516731B6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784" y="5302672"/>
                <a:ext cx="5800114" cy="8116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8e1e9a946_0_29"/>
          <p:cNvSpPr txBox="1"/>
          <p:nvPr/>
        </p:nvSpPr>
        <p:spPr>
          <a:xfrm>
            <a:off x="131971" y="1124986"/>
            <a:ext cx="89499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ILP Model of Introduced MED</a:t>
            </a:r>
            <a:endParaRPr sz="1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3B65E07-EAEC-9D25-ACF9-1A7C4ABEA135}"/>
                  </a:ext>
                </a:extLst>
              </p:cNvPr>
              <p:cNvSpPr txBox="1"/>
              <p:nvPr/>
            </p:nvSpPr>
            <p:spPr>
              <a:xfrm>
                <a:off x="591963" y="1639471"/>
                <a:ext cx="7806561" cy="472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𝑀𝐸𝐷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nary>
                            <m:naryPr>
                              <m:chr m:val="∑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3:2,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sup>
                                          </m:sSubSup>
                                        </m:e>
                                      </m:nary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4:2,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𝑐𝑚𝑝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𝑐𝑚𝑝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∈{3:2, 4:2},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1,#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𝑀𝐸𝐷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−1,0,…,2,0,1,..,−2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∗|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−1,0,…,2,0,1,..,−2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−1,0,…,2,0,1,..,−2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∗|</m:t>
                          </m:r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−1,0,…,2,0,1,..,−2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[|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|]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3:2,1,1,1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3:2,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4:2,1,1,1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4:2,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3B65E07-EAEC-9D25-ACF9-1A7C4ABEA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63" y="1639471"/>
                <a:ext cx="7806561" cy="4722511"/>
              </a:xfrm>
              <a:prstGeom prst="rect">
                <a:avLst/>
              </a:prstGeom>
              <a:blipFill>
                <a:blip r:embed="rId3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Google Shape;194;g2d8e1e9a946_0_2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sz="5400" b="0" u="none" strike="noStrike" cap="none" baseline="30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Extension of OPACT</a:t>
            </a:r>
            <a:endParaRPr sz="5400" b="0" u="none" strike="noStrike" cap="none" baseline="30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d8e1e9a946_0_29"/>
          <p:cNvSpPr txBox="1"/>
          <p:nvPr/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8612B277-C51C-20FB-9091-3D56FE8A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8e1e9a946_0_29">
            <a:extLst>
              <a:ext uri="{FF2B5EF4-FFF2-40B4-BE49-F238E27FC236}">
                <a16:creationId xmlns:a16="http://schemas.microsoft.com/office/drawing/2014/main" id="{A19ACB39-A5CC-EBF9-9EBD-53F0880F5754}"/>
              </a:ext>
            </a:extLst>
          </p:cNvPr>
          <p:cNvSpPr txBox="1"/>
          <p:nvPr/>
        </p:nvSpPr>
        <p:spPr>
          <a:xfrm>
            <a:off x="131971" y="1124986"/>
            <a:ext cx="89499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ILP Model of Introduced MED: equally-weighted output compressors</a:t>
            </a:r>
            <a:endParaRPr sz="1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BB4D42-D7D5-6081-B179-5B8C0E5FF5FD}"/>
                  </a:ext>
                </a:extLst>
              </p:cNvPr>
              <p:cNvSpPr txBox="1"/>
              <p:nvPr/>
            </p:nvSpPr>
            <p:spPr>
              <a:xfrm>
                <a:off x="1440376" y="2416372"/>
                <a:ext cx="6365017" cy="34019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[|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|]</m:t>
                      </m:r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3:2,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4:2,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3:2,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4:2,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800" dirty="0"/>
              </a:p>
              <a:p>
                <a:endParaRPr lang="en-US" altLang="zh-CN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3:2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4:2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800" b="0" dirty="0"/>
              </a:p>
              <a:p>
                <a:endParaRPr lang="zh-CN" altLang="en-US" sz="1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BB4D42-D7D5-6081-B179-5B8C0E5FF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76" y="2416372"/>
                <a:ext cx="6365017" cy="3401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Google Shape;194;g2d8e1e9a946_0_29">
            <a:extLst>
              <a:ext uri="{FF2B5EF4-FFF2-40B4-BE49-F238E27FC236}">
                <a16:creationId xmlns:a16="http://schemas.microsoft.com/office/drawing/2014/main" id="{EB49EA05-3863-BD94-97E8-A580244A58C2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sz="5400" b="0" u="none" strike="noStrike" cap="none" baseline="30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Extension of OPACT</a:t>
            </a:r>
            <a:r>
              <a:rPr lang="en-US" sz="5400" baseline="30000" dirty="0">
                <a:solidFill>
                  <a:srgbClr val="0070C0"/>
                </a:solidFill>
              </a:rPr>
              <a:t>:</a:t>
            </a:r>
            <a:r>
              <a:rPr lang="zh-CN" altLang="en-US" sz="5400" baseline="30000" dirty="0">
                <a:solidFill>
                  <a:srgbClr val="0070C0"/>
                </a:solidFill>
              </a:rPr>
              <a:t> </a:t>
            </a:r>
            <a:r>
              <a:rPr lang="en-US" altLang="zh-CN" sz="5400" baseline="30000" dirty="0">
                <a:solidFill>
                  <a:srgbClr val="0070C0"/>
                </a:solidFill>
              </a:rPr>
              <a:t>First Stage</a:t>
            </a:r>
            <a:endParaRPr sz="5400" b="0" u="none" strike="noStrike" cap="none" baseline="30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d8e1e9a946_0_29">
            <a:extLst>
              <a:ext uri="{FF2B5EF4-FFF2-40B4-BE49-F238E27FC236}">
                <a16:creationId xmlns:a16="http://schemas.microsoft.com/office/drawing/2014/main" id="{AD86B87B-6422-2879-B418-E68D8A33D975}"/>
              </a:ext>
            </a:extLst>
          </p:cNvPr>
          <p:cNvSpPr txBox="1"/>
          <p:nvPr/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d8e1e9a946_0_29">
            <a:extLst>
              <a:ext uri="{FF2B5EF4-FFF2-40B4-BE49-F238E27FC236}">
                <a16:creationId xmlns:a16="http://schemas.microsoft.com/office/drawing/2014/main" id="{18839F54-DEA7-D4FA-D0FF-3596D316FF61}"/>
              </a:ext>
            </a:extLst>
          </p:cNvPr>
          <p:cNvSpPr txBox="1"/>
          <p:nvPr/>
        </p:nvSpPr>
        <p:spPr>
          <a:xfrm>
            <a:off x="457200" y="1649564"/>
            <a:ext cx="76940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Assumption: the introduced errors of approximate compressors with identical distribution </a:t>
            </a:r>
            <a:endParaRPr sz="1800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d8e1e9a946_0_29">
            <a:extLst>
              <a:ext uri="{FF2B5EF4-FFF2-40B4-BE49-F238E27FC236}">
                <a16:creationId xmlns:a16="http://schemas.microsoft.com/office/drawing/2014/main" id="{42839BBE-35A8-CB7E-F26A-8211EDE99845}"/>
              </a:ext>
            </a:extLst>
          </p:cNvPr>
          <p:cNvSpPr/>
          <p:nvPr/>
        </p:nvSpPr>
        <p:spPr>
          <a:xfrm>
            <a:off x="4215695" y="3802845"/>
            <a:ext cx="1101026" cy="49319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d8e1e9a946_0_29">
            <a:extLst>
              <a:ext uri="{FF2B5EF4-FFF2-40B4-BE49-F238E27FC236}">
                <a16:creationId xmlns:a16="http://schemas.microsoft.com/office/drawing/2014/main" id="{4CF9DC7B-0342-A3B7-E2AB-77D9F4067B18}"/>
              </a:ext>
            </a:extLst>
          </p:cNvPr>
          <p:cNvSpPr/>
          <p:nvPr/>
        </p:nvSpPr>
        <p:spPr>
          <a:xfrm>
            <a:off x="5882326" y="3789534"/>
            <a:ext cx="1101026" cy="50650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d8e1e9a946_0_29">
            <a:extLst>
              <a:ext uri="{FF2B5EF4-FFF2-40B4-BE49-F238E27FC236}">
                <a16:creationId xmlns:a16="http://schemas.microsoft.com/office/drawing/2014/main" id="{5932A7E1-E13D-992E-CD26-534FC78E982A}"/>
              </a:ext>
            </a:extLst>
          </p:cNvPr>
          <p:cNvSpPr txBox="1"/>
          <p:nvPr/>
        </p:nvSpPr>
        <p:spPr>
          <a:xfrm>
            <a:off x="3291882" y="4375215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5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91874899-D9B0-45E5-4536-F8D172268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>
            <a:extLst>
              <a:ext uri="{FF2B5EF4-FFF2-40B4-BE49-F238E27FC236}">
                <a16:creationId xmlns:a16="http://schemas.microsoft.com/office/drawing/2014/main" id="{4262B8D0-CE8C-DF5B-A887-73A5C03F863C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altLang="zh-CN" sz="5400" b="0" u="none" strike="noStrike" cap="none" baseline="30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Extension of OPACT: First Stage</a:t>
            </a:r>
          </a:p>
        </p:txBody>
      </p:sp>
      <p:sp>
        <p:nvSpPr>
          <p:cNvPr id="225" name="Google Shape;225;p6">
            <a:extLst>
              <a:ext uri="{FF2B5EF4-FFF2-40B4-BE49-F238E27FC236}">
                <a16:creationId xmlns:a16="http://schemas.microsoft.com/office/drawing/2014/main" id="{EF9746DA-5725-6BC4-0A14-D0FA876666B7}"/>
              </a:ext>
            </a:extLst>
          </p:cNvPr>
          <p:cNvSpPr txBox="1"/>
          <p:nvPr/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>
            <a:extLst>
              <a:ext uri="{FF2B5EF4-FFF2-40B4-BE49-F238E27FC236}">
                <a16:creationId xmlns:a16="http://schemas.microsoft.com/office/drawing/2014/main" id="{EAF08940-4D89-4523-B4BC-C537CDE1289B}"/>
              </a:ext>
            </a:extLst>
          </p:cNvPr>
          <p:cNvSpPr txBox="1"/>
          <p:nvPr/>
        </p:nvSpPr>
        <p:spPr>
          <a:xfrm>
            <a:off x="131971" y="1124986"/>
            <a:ext cx="894988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ILP Model of Introduced MED</a:t>
            </a:r>
            <a:endParaRPr sz="18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" name="Google Shape;234;p6">
            <a:extLst>
              <a:ext uri="{FF2B5EF4-FFF2-40B4-BE49-F238E27FC236}">
                <a16:creationId xmlns:a16="http://schemas.microsoft.com/office/drawing/2014/main" id="{FD756B4C-B265-DEEE-54D5-9D1AA88BF65C}"/>
              </a:ext>
            </a:extLst>
          </p:cNvPr>
          <p:cNvCxnSpPr/>
          <p:nvPr/>
        </p:nvCxnSpPr>
        <p:spPr>
          <a:xfrm>
            <a:off x="3476334" y="5589673"/>
            <a:ext cx="25745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6">
            <a:extLst>
              <a:ext uri="{FF2B5EF4-FFF2-40B4-BE49-F238E27FC236}">
                <a16:creationId xmlns:a16="http://schemas.microsoft.com/office/drawing/2014/main" id="{45EC8B45-4ABB-189A-4CA1-404AA80EE6A4}"/>
              </a:ext>
            </a:extLst>
          </p:cNvPr>
          <p:cNvCxnSpPr/>
          <p:nvPr/>
        </p:nvCxnSpPr>
        <p:spPr>
          <a:xfrm rot="10800000">
            <a:off x="4532777" y="4518740"/>
            <a:ext cx="0" cy="10720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6">
            <a:extLst>
              <a:ext uri="{FF2B5EF4-FFF2-40B4-BE49-F238E27FC236}">
                <a16:creationId xmlns:a16="http://schemas.microsoft.com/office/drawing/2014/main" id="{A6DE31ED-9CE5-D270-7148-8FA19E91602A}"/>
              </a:ext>
            </a:extLst>
          </p:cNvPr>
          <p:cNvCxnSpPr>
            <a:stCxn id="237" idx="4"/>
          </p:cNvCxnSpPr>
          <p:nvPr/>
        </p:nvCxnSpPr>
        <p:spPr>
          <a:xfrm flipH="1">
            <a:off x="4853557" y="4856300"/>
            <a:ext cx="300" cy="733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p6">
            <a:extLst>
              <a:ext uri="{FF2B5EF4-FFF2-40B4-BE49-F238E27FC236}">
                <a16:creationId xmlns:a16="http://schemas.microsoft.com/office/drawing/2014/main" id="{EB3118E9-A7F7-53C3-E8AB-94CDADDF531C}"/>
              </a:ext>
            </a:extLst>
          </p:cNvPr>
          <p:cNvSpPr/>
          <p:nvPr/>
        </p:nvSpPr>
        <p:spPr>
          <a:xfrm>
            <a:off x="4799857" y="4748300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6">
            <a:extLst>
              <a:ext uri="{FF2B5EF4-FFF2-40B4-BE49-F238E27FC236}">
                <a16:creationId xmlns:a16="http://schemas.microsoft.com/office/drawing/2014/main" id="{4B70EC38-4F23-164B-87CC-C16F3FB16AD1}"/>
              </a:ext>
            </a:extLst>
          </p:cNvPr>
          <p:cNvSpPr txBox="1"/>
          <p:nvPr/>
        </p:nvSpPr>
        <p:spPr>
          <a:xfrm>
            <a:off x="4372979" y="554528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6">
            <a:extLst>
              <a:ext uri="{FF2B5EF4-FFF2-40B4-BE49-F238E27FC236}">
                <a16:creationId xmlns:a16="http://schemas.microsoft.com/office/drawing/2014/main" id="{B07CDE9D-A96B-EBB5-0081-373F83344788}"/>
              </a:ext>
            </a:extLst>
          </p:cNvPr>
          <p:cNvSpPr txBox="1"/>
          <p:nvPr/>
        </p:nvSpPr>
        <p:spPr>
          <a:xfrm>
            <a:off x="4694056" y="555564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6">
            <a:extLst>
              <a:ext uri="{FF2B5EF4-FFF2-40B4-BE49-F238E27FC236}">
                <a16:creationId xmlns:a16="http://schemas.microsoft.com/office/drawing/2014/main" id="{28B32BF7-2E1F-11EB-BEF1-37893CD09F56}"/>
              </a:ext>
            </a:extLst>
          </p:cNvPr>
          <p:cNvSpPr txBox="1"/>
          <p:nvPr/>
        </p:nvSpPr>
        <p:spPr>
          <a:xfrm>
            <a:off x="4763596" y="4518740"/>
            <a:ext cx="715200" cy="46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1" name="Google Shape;241;p6">
            <a:extLst>
              <a:ext uri="{FF2B5EF4-FFF2-40B4-BE49-F238E27FC236}">
                <a16:creationId xmlns:a16="http://schemas.microsoft.com/office/drawing/2014/main" id="{8AACB5E2-8214-83D6-217E-5790BC3F7758}"/>
              </a:ext>
            </a:extLst>
          </p:cNvPr>
          <p:cNvCxnSpPr/>
          <p:nvPr/>
        </p:nvCxnSpPr>
        <p:spPr>
          <a:xfrm>
            <a:off x="5156964" y="5318687"/>
            <a:ext cx="0" cy="2724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p6">
            <a:extLst>
              <a:ext uri="{FF2B5EF4-FFF2-40B4-BE49-F238E27FC236}">
                <a16:creationId xmlns:a16="http://schemas.microsoft.com/office/drawing/2014/main" id="{F7B8A740-086F-E245-7CD0-6390EBD90261}"/>
              </a:ext>
            </a:extLst>
          </p:cNvPr>
          <p:cNvSpPr/>
          <p:nvPr/>
        </p:nvSpPr>
        <p:spPr>
          <a:xfrm>
            <a:off x="5103178" y="5264686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>
            <a:extLst>
              <a:ext uri="{FF2B5EF4-FFF2-40B4-BE49-F238E27FC236}">
                <a16:creationId xmlns:a16="http://schemas.microsoft.com/office/drawing/2014/main" id="{FFDDF993-3D72-E23F-793C-4A9F0BB260C1}"/>
              </a:ext>
            </a:extLst>
          </p:cNvPr>
          <p:cNvSpPr txBox="1"/>
          <p:nvPr/>
        </p:nvSpPr>
        <p:spPr>
          <a:xfrm>
            <a:off x="5266108" y="5047750"/>
            <a:ext cx="387927" cy="4626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4" name="Google Shape;244;p6">
            <a:extLst>
              <a:ext uri="{FF2B5EF4-FFF2-40B4-BE49-F238E27FC236}">
                <a16:creationId xmlns:a16="http://schemas.microsoft.com/office/drawing/2014/main" id="{E3A1274B-B7F8-29D8-4DF5-2D11233A24A8}"/>
              </a:ext>
            </a:extLst>
          </p:cNvPr>
          <p:cNvSpPr txBox="1"/>
          <p:nvPr/>
        </p:nvSpPr>
        <p:spPr>
          <a:xfrm>
            <a:off x="5015131" y="555711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6">
            <a:extLst>
              <a:ext uri="{FF2B5EF4-FFF2-40B4-BE49-F238E27FC236}">
                <a16:creationId xmlns:a16="http://schemas.microsoft.com/office/drawing/2014/main" id="{144ED166-AFA9-BF18-5108-7E2B175B8378}"/>
              </a:ext>
            </a:extLst>
          </p:cNvPr>
          <p:cNvSpPr/>
          <p:nvPr/>
        </p:nvSpPr>
        <p:spPr>
          <a:xfrm>
            <a:off x="4483221" y="4591459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">
            <a:extLst>
              <a:ext uri="{FF2B5EF4-FFF2-40B4-BE49-F238E27FC236}">
                <a16:creationId xmlns:a16="http://schemas.microsoft.com/office/drawing/2014/main" id="{2CC0EC81-1AAD-CB99-B391-74D53352853B}"/>
              </a:ext>
            </a:extLst>
          </p:cNvPr>
          <p:cNvSpPr txBox="1"/>
          <p:nvPr/>
        </p:nvSpPr>
        <p:spPr>
          <a:xfrm>
            <a:off x="4088726" y="4534871"/>
            <a:ext cx="387927" cy="46262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7" name="Google Shape;247;p6">
            <a:extLst>
              <a:ext uri="{FF2B5EF4-FFF2-40B4-BE49-F238E27FC236}">
                <a16:creationId xmlns:a16="http://schemas.microsoft.com/office/drawing/2014/main" id="{F89D19CE-81EA-D9C3-8809-249C2640941C}"/>
              </a:ext>
            </a:extLst>
          </p:cNvPr>
          <p:cNvCxnSpPr/>
          <p:nvPr/>
        </p:nvCxnSpPr>
        <p:spPr>
          <a:xfrm>
            <a:off x="729435" y="5588463"/>
            <a:ext cx="25745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6">
            <a:extLst>
              <a:ext uri="{FF2B5EF4-FFF2-40B4-BE49-F238E27FC236}">
                <a16:creationId xmlns:a16="http://schemas.microsoft.com/office/drawing/2014/main" id="{5C585BE3-3921-8424-277F-2C9823F987FA}"/>
              </a:ext>
            </a:extLst>
          </p:cNvPr>
          <p:cNvCxnSpPr/>
          <p:nvPr/>
        </p:nvCxnSpPr>
        <p:spPr>
          <a:xfrm rot="10800000">
            <a:off x="1785878" y="4727329"/>
            <a:ext cx="0" cy="86221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Google Shape;249;p6">
            <a:extLst>
              <a:ext uri="{FF2B5EF4-FFF2-40B4-BE49-F238E27FC236}">
                <a16:creationId xmlns:a16="http://schemas.microsoft.com/office/drawing/2014/main" id="{CD3FCAA4-E44D-52E1-8A11-C756A9821DCF}"/>
              </a:ext>
            </a:extLst>
          </p:cNvPr>
          <p:cNvCxnSpPr/>
          <p:nvPr/>
        </p:nvCxnSpPr>
        <p:spPr>
          <a:xfrm>
            <a:off x="2106744" y="5315996"/>
            <a:ext cx="0" cy="2724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p6">
            <a:extLst>
              <a:ext uri="{FF2B5EF4-FFF2-40B4-BE49-F238E27FC236}">
                <a16:creationId xmlns:a16="http://schemas.microsoft.com/office/drawing/2014/main" id="{19876653-3432-9701-0F05-F7B9DB8107EB}"/>
              </a:ext>
            </a:extLst>
          </p:cNvPr>
          <p:cNvSpPr/>
          <p:nvPr/>
        </p:nvSpPr>
        <p:spPr>
          <a:xfrm>
            <a:off x="2052958" y="5261995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">
            <a:extLst>
              <a:ext uri="{FF2B5EF4-FFF2-40B4-BE49-F238E27FC236}">
                <a16:creationId xmlns:a16="http://schemas.microsoft.com/office/drawing/2014/main" id="{E2B6452A-9102-9863-C5C1-CCBF8C29B565}"/>
              </a:ext>
            </a:extLst>
          </p:cNvPr>
          <p:cNvSpPr txBox="1"/>
          <p:nvPr/>
        </p:nvSpPr>
        <p:spPr>
          <a:xfrm>
            <a:off x="1626080" y="55440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6">
            <a:extLst>
              <a:ext uri="{FF2B5EF4-FFF2-40B4-BE49-F238E27FC236}">
                <a16:creationId xmlns:a16="http://schemas.microsoft.com/office/drawing/2014/main" id="{E76E445B-40AE-1932-D004-83E6B6C1167C}"/>
              </a:ext>
            </a:extLst>
          </p:cNvPr>
          <p:cNvSpPr txBox="1"/>
          <p:nvPr/>
        </p:nvSpPr>
        <p:spPr>
          <a:xfrm>
            <a:off x="1947157" y="555443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6">
            <a:extLst>
              <a:ext uri="{FF2B5EF4-FFF2-40B4-BE49-F238E27FC236}">
                <a16:creationId xmlns:a16="http://schemas.microsoft.com/office/drawing/2014/main" id="{A10BBC02-81F9-9822-8BAE-E65156C9F6BD}"/>
              </a:ext>
            </a:extLst>
          </p:cNvPr>
          <p:cNvSpPr txBox="1"/>
          <p:nvPr/>
        </p:nvSpPr>
        <p:spPr>
          <a:xfrm>
            <a:off x="1952054" y="4777156"/>
            <a:ext cx="274114" cy="46262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4" name="Google Shape;254;p6">
            <a:extLst>
              <a:ext uri="{FF2B5EF4-FFF2-40B4-BE49-F238E27FC236}">
                <a16:creationId xmlns:a16="http://schemas.microsoft.com/office/drawing/2014/main" id="{4D006B18-82F1-A6C0-30B1-3AB249427AFA}"/>
              </a:ext>
            </a:extLst>
          </p:cNvPr>
          <p:cNvSpPr/>
          <p:nvPr/>
        </p:nvSpPr>
        <p:spPr>
          <a:xfrm>
            <a:off x="1734841" y="4881732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>
            <a:extLst>
              <a:ext uri="{FF2B5EF4-FFF2-40B4-BE49-F238E27FC236}">
                <a16:creationId xmlns:a16="http://schemas.microsoft.com/office/drawing/2014/main" id="{2693602A-D994-7AAF-A844-C03D5686F581}"/>
              </a:ext>
            </a:extLst>
          </p:cNvPr>
          <p:cNvSpPr txBox="1"/>
          <p:nvPr/>
        </p:nvSpPr>
        <p:spPr>
          <a:xfrm>
            <a:off x="1456383" y="4680981"/>
            <a:ext cx="274114" cy="46262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56" name="Google Shape;256;p6">
            <a:extLst>
              <a:ext uri="{FF2B5EF4-FFF2-40B4-BE49-F238E27FC236}">
                <a16:creationId xmlns:a16="http://schemas.microsoft.com/office/drawing/2014/main" id="{C67B7B8E-F8FE-55B3-EE76-D77610BA8CA7}"/>
              </a:ext>
            </a:extLst>
          </p:cNvPr>
          <p:cNvCxnSpPr/>
          <p:nvPr/>
        </p:nvCxnSpPr>
        <p:spPr>
          <a:xfrm>
            <a:off x="6434080" y="5591151"/>
            <a:ext cx="257452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7" name="Google Shape;257;p6">
            <a:extLst>
              <a:ext uri="{FF2B5EF4-FFF2-40B4-BE49-F238E27FC236}">
                <a16:creationId xmlns:a16="http://schemas.microsoft.com/office/drawing/2014/main" id="{675DF860-F323-9489-D0E3-74C16642AD54}"/>
              </a:ext>
            </a:extLst>
          </p:cNvPr>
          <p:cNvCxnSpPr/>
          <p:nvPr/>
        </p:nvCxnSpPr>
        <p:spPr>
          <a:xfrm rot="10800000">
            <a:off x="7490523" y="4520218"/>
            <a:ext cx="0" cy="10720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8" name="Google Shape;258;p6">
            <a:extLst>
              <a:ext uri="{FF2B5EF4-FFF2-40B4-BE49-F238E27FC236}">
                <a16:creationId xmlns:a16="http://schemas.microsoft.com/office/drawing/2014/main" id="{81F57B5C-2778-CE8F-92C9-0143064E718E}"/>
              </a:ext>
            </a:extLst>
          </p:cNvPr>
          <p:cNvCxnSpPr>
            <a:stCxn id="259" idx="4"/>
          </p:cNvCxnSpPr>
          <p:nvPr/>
        </p:nvCxnSpPr>
        <p:spPr>
          <a:xfrm flipH="1">
            <a:off x="7136600" y="5053090"/>
            <a:ext cx="300" cy="529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p6">
            <a:extLst>
              <a:ext uri="{FF2B5EF4-FFF2-40B4-BE49-F238E27FC236}">
                <a16:creationId xmlns:a16="http://schemas.microsoft.com/office/drawing/2014/main" id="{163E0785-3DCC-0333-8C52-2AEBBC843E84}"/>
              </a:ext>
            </a:extLst>
          </p:cNvPr>
          <p:cNvSpPr/>
          <p:nvPr/>
        </p:nvSpPr>
        <p:spPr>
          <a:xfrm>
            <a:off x="7082900" y="4945090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>
            <a:extLst>
              <a:ext uri="{FF2B5EF4-FFF2-40B4-BE49-F238E27FC236}">
                <a16:creationId xmlns:a16="http://schemas.microsoft.com/office/drawing/2014/main" id="{5FC83260-A3C3-AC0B-F8BC-948C448D8AD7}"/>
              </a:ext>
            </a:extLst>
          </p:cNvPr>
          <p:cNvSpPr txBox="1"/>
          <p:nvPr/>
        </p:nvSpPr>
        <p:spPr>
          <a:xfrm>
            <a:off x="7330725" y="554676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6">
            <a:extLst>
              <a:ext uri="{FF2B5EF4-FFF2-40B4-BE49-F238E27FC236}">
                <a16:creationId xmlns:a16="http://schemas.microsoft.com/office/drawing/2014/main" id="{76B3837D-37B1-B7FE-9511-E5B99677A79D}"/>
              </a:ext>
            </a:extLst>
          </p:cNvPr>
          <p:cNvSpPr txBox="1"/>
          <p:nvPr/>
        </p:nvSpPr>
        <p:spPr>
          <a:xfrm>
            <a:off x="6977099" y="554823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6">
            <a:extLst>
              <a:ext uri="{FF2B5EF4-FFF2-40B4-BE49-F238E27FC236}">
                <a16:creationId xmlns:a16="http://schemas.microsoft.com/office/drawing/2014/main" id="{BB90BC65-E162-CCF9-603D-F47CE02C6621}"/>
              </a:ext>
            </a:extLst>
          </p:cNvPr>
          <p:cNvSpPr txBox="1"/>
          <p:nvPr/>
        </p:nvSpPr>
        <p:spPr>
          <a:xfrm>
            <a:off x="6534625" y="4716324"/>
            <a:ext cx="715200" cy="4677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63" name="Google Shape;263;p6">
            <a:extLst>
              <a:ext uri="{FF2B5EF4-FFF2-40B4-BE49-F238E27FC236}">
                <a16:creationId xmlns:a16="http://schemas.microsoft.com/office/drawing/2014/main" id="{4EF26FEC-DAED-61AE-7A66-176679E629AA}"/>
              </a:ext>
            </a:extLst>
          </p:cNvPr>
          <p:cNvCxnSpPr/>
          <p:nvPr/>
        </p:nvCxnSpPr>
        <p:spPr>
          <a:xfrm>
            <a:off x="6800813" y="5320165"/>
            <a:ext cx="0" cy="2724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6">
            <a:extLst>
              <a:ext uri="{FF2B5EF4-FFF2-40B4-BE49-F238E27FC236}">
                <a16:creationId xmlns:a16="http://schemas.microsoft.com/office/drawing/2014/main" id="{9DE29197-DE4E-C5CC-7425-6DBBEB52E527}"/>
              </a:ext>
            </a:extLst>
          </p:cNvPr>
          <p:cNvSpPr/>
          <p:nvPr/>
        </p:nvSpPr>
        <p:spPr>
          <a:xfrm>
            <a:off x="6747027" y="5266164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">
            <a:extLst>
              <a:ext uri="{FF2B5EF4-FFF2-40B4-BE49-F238E27FC236}">
                <a16:creationId xmlns:a16="http://schemas.microsoft.com/office/drawing/2014/main" id="{9FA63587-18E6-957B-7086-6315C7BE6C3B}"/>
              </a:ext>
            </a:extLst>
          </p:cNvPr>
          <p:cNvSpPr txBox="1"/>
          <p:nvPr/>
        </p:nvSpPr>
        <p:spPr>
          <a:xfrm>
            <a:off x="6341789" y="4995960"/>
            <a:ext cx="387927" cy="4626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6" name="Google Shape;266;p6">
            <a:extLst>
              <a:ext uri="{FF2B5EF4-FFF2-40B4-BE49-F238E27FC236}">
                <a16:creationId xmlns:a16="http://schemas.microsoft.com/office/drawing/2014/main" id="{93B6C555-C007-AC15-4714-9B5B724B7A5D}"/>
              </a:ext>
            </a:extLst>
          </p:cNvPr>
          <p:cNvSpPr txBox="1"/>
          <p:nvPr/>
        </p:nvSpPr>
        <p:spPr>
          <a:xfrm>
            <a:off x="6658980" y="555859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6">
            <a:extLst>
              <a:ext uri="{FF2B5EF4-FFF2-40B4-BE49-F238E27FC236}">
                <a16:creationId xmlns:a16="http://schemas.microsoft.com/office/drawing/2014/main" id="{18032FAD-4C9A-6EA6-E52D-49E0AEE6EB8F}"/>
              </a:ext>
            </a:extLst>
          </p:cNvPr>
          <p:cNvSpPr/>
          <p:nvPr/>
        </p:nvSpPr>
        <p:spPr>
          <a:xfrm>
            <a:off x="7440967" y="4592937"/>
            <a:ext cx="108000" cy="108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">
            <a:extLst>
              <a:ext uri="{FF2B5EF4-FFF2-40B4-BE49-F238E27FC236}">
                <a16:creationId xmlns:a16="http://schemas.microsoft.com/office/drawing/2014/main" id="{2EEB446E-3F81-1418-DEA4-2C82EE18A939}"/>
              </a:ext>
            </a:extLst>
          </p:cNvPr>
          <p:cNvSpPr txBox="1"/>
          <p:nvPr/>
        </p:nvSpPr>
        <p:spPr>
          <a:xfrm>
            <a:off x="7596887" y="4420939"/>
            <a:ext cx="387927" cy="46262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9" name="Google Shape;269;p6">
            <a:extLst>
              <a:ext uri="{FF2B5EF4-FFF2-40B4-BE49-F238E27FC236}">
                <a16:creationId xmlns:a16="http://schemas.microsoft.com/office/drawing/2014/main" id="{0368CBD2-ECCD-808B-9A5C-21DF155211DC}"/>
              </a:ext>
            </a:extLst>
          </p:cNvPr>
          <p:cNvSpPr txBox="1"/>
          <p:nvPr/>
        </p:nvSpPr>
        <p:spPr>
          <a:xfrm>
            <a:off x="925517" y="5848652"/>
            <a:ext cx="1834647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0" name="Google Shape;270;p6">
            <a:extLst>
              <a:ext uri="{FF2B5EF4-FFF2-40B4-BE49-F238E27FC236}">
                <a16:creationId xmlns:a16="http://schemas.microsoft.com/office/drawing/2014/main" id="{B38E0684-E09E-C00C-C8FD-68286900BB93}"/>
              </a:ext>
            </a:extLst>
          </p:cNvPr>
          <p:cNvSpPr txBox="1"/>
          <p:nvPr/>
        </p:nvSpPr>
        <p:spPr>
          <a:xfrm>
            <a:off x="3714589" y="5859009"/>
            <a:ext cx="1834647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1" name="Google Shape;271;p6">
            <a:extLst>
              <a:ext uri="{FF2B5EF4-FFF2-40B4-BE49-F238E27FC236}">
                <a16:creationId xmlns:a16="http://schemas.microsoft.com/office/drawing/2014/main" id="{633524F6-93D0-5C07-5973-18E2C82B0E51}"/>
              </a:ext>
            </a:extLst>
          </p:cNvPr>
          <p:cNvSpPr txBox="1"/>
          <p:nvPr/>
        </p:nvSpPr>
        <p:spPr>
          <a:xfrm>
            <a:off x="6539173" y="5860487"/>
            <a:ext cx="1834647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E17E010-7F2B-79B2-FA1E-023FF0810153}"/>
                  </a:ext>
                </a:extLst>
              </p:cNvPr>
              <p:cNvSpPr txBox="1"/>
              <p:nvPr/>
            </p:nvSpPr>
            <p:spPr>
              <a:xfrm>
                <a:off x="590805" y="2111311"/>
                <a:ext cx="8345581" cy="1261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[|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|]</m:t>
                      </m:r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3:2,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4:2,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4:2,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E17E010-7F2B-79B2-FA1E-023FF0810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5" y="2111311"/>
                <a:ext cx="8345581" cy="12610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91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en-US" altLang="zh-CN" sz="5400" b="0" u="none" strike="noStrike" cap="none" baseline="30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Extension of OPACT: First Stage</a:t>
            </a:r>
          </a:p>
        </p:txBody>
      </p:sp>
      <p:sp>
        <p:nvSpPr>
          <p:cNvPr id="225" name="Google Shape;225;p6"/>
          <p:cNvSpPr txBox="1"/>
          <p:nvPr/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350" b="0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131971" y="1124986"/>
            <a:ext cx="894988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 startAt="4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Approximation of General ILP Model</a:t>
            </a:r>
            <a:endParaRPr sz="1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786524" y="2583660"/>
            <a:ext cx="7570951" cy="24060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r="-3059" b="-12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cxnSp>
        <p:nvCxnSpPr>
          <p:cNvPr id="228" name="Google Shape;228;p6"/>
          <p:cNvCxnSpPr/>
          <p:nvPr/>
        </p:nvCxnSpPr>
        <p:spPr>
          <a:xfrm>
            <a:off x="1328061" y="4158707"/>
            <a:ext cx="1589103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6"/>
          <p:cNvCxnSpPr/>
          <p:nvPr/>
        </p:nvCxnSpPr>
        <p:spPr>
          <a:xfrm>
            <a:off x="3788658" y="4151308"/>
            <a:ext cx="1589103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p6"/>
          <p:cNvCxnSpPr/>
          <p:nvPr/>
        </p:nvCxnSpPr>
        <p:spPr>
          <a:xfrm>
            <a:off x="6204868" y="4152785"/>
            <a:ext cx="1589103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6"/>
          <p:cNvSpPr txBox="1"/>
          <p:nvPr/>
        </p:nvSpPr>
        <p:spPr>
          <a:xfrm>
            <a:off x="1816334" y="4136738"/>
            <a:ext cx="371448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2" name="Google Shape;232;p6"/>
          <p:cNvSpPr txBox="1"/>
          <p:nvPr/>
        </p:nvSpPr>
        <p:spPr>
          <a:xfrm>
            <a:off x="4418975" y="4138218"/>
            <a:ext cx="36766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6"/>
          <p:cNvSpPr txBox="1"/>
          <p:nvPr/>
        </p:nvSpPr>
        <p:spPr>
          <a:xfrm>
            <a:off x="6781918" y="4139696"/>
            <a:ext cx="35067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776D68-954E-6D84-2926-5699AB70E009}"/>
                  </a:ext>
                </a:extLst>
              </p:cNvPr>
              <p:cNvSpPr txBox="1"/>
              <p:nvPr/>
            </p:nvSpPr>
            <p:spPr>
              <a:xfrm>
                <a:off x="1366348" y="1774336"/>
                <a:ext cx="6059166" cy="3916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 case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3:2,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3:2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:2,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4:2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4:2,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4:2</m:t>
                        </m:r>
                      </m:sub>
                    </m:sSub>
                  </m:oMath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776D68-954E-6D84-2926-5699AB70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48" y="1774336"/>
                <a:ext cx="6059166" cy="391646"/>
              </a:xfrm>
              <a:prstGeom prst="rect">
                <a:avLst/>
              </a:prstGeom>
              <a:blipFill>
                <a:blip r:embed="rId7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689</Words>
  <Application>Microsoft Office PowerPoint</Application>
  <PresentationFormat>全屏显示(4:3)</PresentationFormat>
  <Paragraphs>361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Noto Sans Symbols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肖 伟华</dc:creator>
  <cp:lastModifiedBy>Weihua Xiao</cp:lastModifiedBy>
  <cp:revision>3</cp:revision>
  <dcterms:created xsi:type="dcterms:W3CDTF">2020-06-08T13:18:53Z</dcterms:created>
  <dcterms:modified xsi:type="dcterms:W3CDTF">2025-06-23T03:48:53Z</dcterms:modified>
</cp:coreProperties>
</file>