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4" r:id="rId4"/>
    <p:sldId id="258" r:id="rId5"/>
    <p:sldId id="263" r:id="rId6"/>
    <p:sldId id="259" r:id="rId7"/>
    <p:sldId id="267" r:id="rId8"/>
    <p:sldId id="272" r:id="rId9"/>
    <p:sldId id="274" r:id="rId10"/>
    <p:sldId id="275" r:id="rId11"/>
    <p:sldId id="273" r:id="rId12"/>
    <p:sldId id="282" r:id="rId13"/>
    <p:sldId id="283" r:id="rId14"/>
    <p:sldId id="268" r:id="rId15"/>
    <p:sldId id="288" r:id="rId16"/>
    <p:sldId id="269" r:id="rId17"/>
    <p:sldId id="284" r:id="rId18"/>
    <p:sldId id="285" r:id="rId19"/>
    <p:sldId id="286" r:id="rId20"/>
    <p:sldId id="287" r:id="rId21"/>
    <p:sldId id="270" r:id="rId22"/>
    <p:sldId id="290" r:id="rId23"/>
    <p:sldId id="292" r:id="rId24"/>
    <p:sldId id="291" r:id="rId25"/>
    <p:sldId id="293" r:id="rId26"/>
    <p:sldId id="294" r:id="rId27"/>
    <p:sldId id="295" r:id="rId28"/>
    <p:sldId id="296" r:id="rId29"/>
    <p:sldId id="271" r:id="rId30"/>
    <p:sldId id="297" r:id="rId31"/>
    <p:sldId id="298" r:id="rId32"/>
    <p:sldId id="302" r:id="rId33"/>
    <p:sldId id="299" r:id="rId34"/>
    <p:sldId id="300" r:id="rId35"/>
    <p:sldId id="301" r:id="rId36"/>
    <p:sldId id="276" r:id="rId37"/>
    <p:sldId id="280" r:id="rId38"/>
    <p:sldId id="281" r:id="rId39"/>
    <p:sldId id="277" r:id="rId40"/>
    <p:sldId id="260" r:id="rId41"/>
    <p:sldId id="278" r:id="rId42"/>
    <p:sldId id="279" r:id="rId43"/>
    <p:sldId id="261" r:id="rId44"/>
    <p:sldId id="303" r:id="rId45"/>
    <p:sldId id="304" r:id="rId46"/>
    <p:sldId id="305" r:id="rId47"/>
    <p:sldId id="26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7084" autoAdjust="0"/>
  </p:normalViewPr>
  <p:slideViewPr>
    <p:cSldViewPr snapToGrid="0">
      <p:cViewPr varScale="1">
        <p:scale>
          <a:sx n="64" d="100"/>
          <a:sy n="64"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ABC68-874F-49E3-B5D2-210DD8387BFF}" type="datetimeFigureOut">
              <a:rPr lang="en-US" smtClean="0"/>
              <a:t>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4A6A8-3C43-42F1-97AC-324A60F76658}" type="slidenum">
              <a:rPr lang="en-US" smtClean="0"/>
              <a:t>‹#›</a:t>
            </a:fld>
            <a:endParaRPr lang="en-US"/>
          </a:p>
        </p:txBody>
      </p:sp>
    </p:spTree>
    <p:extLst>
      <p:ext uri="{BB962C8B-B14F-4D97-AF65-F5344CB8AC3E}">
        <p14:creationId xmlns:p14="http://schemas.microsoft.com/office/powerpoint/2010/main" val="282742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Dispersed: </a:t>
            </a:r>
            <a:r>
              <a:rPr lang="ar-EG" dirty="0"/>
              <a:t>مشتت</a:t>
            </a:r>
            <a:endParaRPr lang="en-US" dirty="0"/>
          </a:p>
        </p:txBody>
      </p:sp>
      <p:sp>
        <p:nvSpPr>
          <p:cNvPr id="4" name="Slide Number Placeholder 3"/>
          <p:cNvSpPr>
            <a:spLocks noGrp="1"/>
          </p:cNvSpPr>
          <p:nvPr>
            <p:ph type="sldNum" sz="quarter" idx="10"/>
          </p:nvPr>
        </p:nvSpPr>
        <p:spPr/>
        <p:txBody>
          <a:bodyPr/>
          <a:lstStyle/>
          <a:p>
            <a:fld id="{0FB4A6A8-3C43-42F1-97AC-324A60F76658}" type="slidenum">
              <a:rPr lang="en-US" smtClean="0"/>
              <a:t>4</a:t>
            </a:fld>
            <a:endParaRPr lang="en-US"/>
          </a:p>
        </p:txBody>
      </p:sp>
    </p:spTree>
    <p:extLst>
      <p:ext uri="{BB962C8B-B14F-4D97-AF65-F5344CB8AC3E}">
        <p14:creationId xmlns:p14="http://schemas.microsoft.com/office/powerpoint/2010/main" val="113732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service is a discrete unit of functionality that can be accessed remotely and acted upon and updated independently, such as retrieving a credit card statement online.</a:t>
            </a:r>
            <a:endParaRPr lang="en-US" dirty="0"/>
          </a:p>
        </p:txBody>
      </p:sp>
      <p:sp>
        <p:nvSpPr>
          <p:cNvPr id="4" name="Slide Number Placeholder 3"/>
          <p:cNvSpPr>
            <a:spLocks noGrp="1"/>
          </p:cNvSpPr>
          <p:nvPr>
            <p:ph type="sldNum" sz="quarter" idx="10"/>
          </p:nvPr>
        </p:nvSpPr>
        <p:spPr/>
        <p:txBody>
          <a:bodyPr/>
          <a:lstStyle/>
          <a:p>
            <a:fld id="{0FB4A6A8-3C43-42F1-97AC-324A60F76658}" type="slidenum">
              <a:rPr lang="en-US" smtClean="0"/>
              <a:t>6</a:t>
            </a:fld>
            <a:endParaRPr lang="en-US"/>
          </a:p>
        </p:txBody>
      </p:sp>
    </p:spTree>
    <p:extLst>
      <p:ext uri="{BB962C8B-B14F-4D97-AF65-F5344CB8AC3E}">
        <p14:creationId xmlns:p14="http://schemas.microsoft.com/office/powerpoint/2010/main" val="326128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t>
            </a:r>
            <a:r>
              <a:rPr lang="en-US" sz="1200" b="0" i="0" kern="1200" dirty="0">
                <a:solidFill>
                  <a:schemeClr val="tx1"/>
                </a:solidFill>
                <a:effectLst/>
                <a:latin typeface="+mn-lt"/>
                <a:ea typeface="+mn-ea"/>
                <a:cs typeface="+mn-cs"/>
              </a:rPr>
              <a:t>a person with an interest or concern in something, especially a business.</a:t>
            </a:r>
            <a:endParaRPr lang="en-US" dirty="0"/>
          </a:p>
        </p:txBody>
      </p:sp>
      <p:sp>
        <p:nvSpPr>
          <p:cNvPr id="4" name="Slide Number Placeholder 3"/>
          <p:cNvSpPr>
            <a:spLocks noGrp="1"/>
          </p:cNvSpPr>
          <p:nvPr>
            <p:ph type="sldNum" sz="quarter" idx="10"/>
          </p:nvPr>
        </p:nvSpPr>
        <p:spPr/>
        <p:txBody>
          <a:bodyPr/>
          <a:lstStyle/>
          <a:p>
            <a:fld id="{0FB4A6A8-3C43-42F1-97AC-324A60F76658}" type="slidenum">
              <a:rPr lang="en-US" smtClean="0"/>
              <a:t>7</a:t>
            </a:fld>
            <a:endParaRPr lang="en-US"/>
          </a:p>
        </p:txBody>
      </p:sp>
    </p:spTree>
    <p:extLst>
      <p:ext uri="{BB962C8B-B14F-4D97-AF65-F5344CB8AC3E}">
        <p14:creationId xmlns:p14="http://schemas.microsoft.com/office/powerpoint/2010/main" val="3005104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B4A6A8-3C43-42F1-97AC-324A60F76658}" type="slidenum">
              <a:rPr lang="en-US" smtClean="0"/>
              <a:t>11</a:t>
            </a:fld>
            <a:endParaRPr lang="en-US"/>
          </a:p>
        </p:txBody>
      </p:sp>
    </p:spTree>
    <p:extLst>
      <p:ext uri="{BB962C8B-B14F-4D97-AF65-F5344CB8AC3E}">
        <p14:creationId xmlns:p14="http://schemas.microsoft.com/office/powerpoint/2010/main" val="202410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392A-EFDD-4F70-835F-C7DA682CC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5C94B0-1194-4512-942F-2326F2E5EC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21CCD3-356F-439E-BC22-711A908EA996}"/>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5" name="Footer Placeholder 4">
            <a:extLst>
              <a:ext uri="{FF2B5EF4-FFF2-40B4-BE49-F238E27FC236}">
                <a16:creationId xmlns:a16="http://schemas.microsoft.com/office/drawing/2014/main" id="{ADFB1112-D6A4-45FF-A482-D36F2AB46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AB5BA-4CC6-4703-8DE3-F8823BE16737}"/>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274126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E9B4-7A69-4702-8B2F-4C1C03395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E475B-51CB-405E-8024-FF528F0101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B8315-1172-4E53-A631-39B3AAB61C9F}"/>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5" name="Footer Placeholder 4">
            <a:extLst>
              <a:ext uri="{FF2B5EF4-FFF2-40B4-BE49-F238E27FC236}">
                <a16:creationId xmlns:a16="http://schemas.microsoft.com/office/drawing/2014/main" id="{FCD175CB-5C9C-458D-9297-71895C3EB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6AF4F-8BC9-4A4D-A312-568DED0FEC65}"/>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394131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EE37E-5CC1-4A3F-814B-260D0C869D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E62175-DF33-427B-885E-53AE5F4F57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285B1-8D7A-4B96-9E16-46304CF2EEF0}"/>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5" name="Footer Placeholder 4">
            <a:extLst>
              <a:ext uri="{FF2B5EF4-FFF2-40B4-BE49-F238E27FC236}">
                <a16:creationId xmlns:a16="http://schemas.microsoft.com/office/drawing/2014/main" id="{A4CE3F97-33CD-46F4-BA98-46F156A84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9CDF7-17E5-4167-9713-4BA34DE2781B}"/>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8115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FB73-2E2A-43D8-963B-DFC7BEB8B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76A536-3BA2-4059-8177-1A9AA2D969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D805C-8787-48A0-8FC1-03C71404D9D6}"/>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5" name="Footer Placeholder 4">
            <a:extLst>
              <a:ext uri="{FF2B5EF4-FFF2-40B4-BE49-F238E27FC236}">
                <a16:creationId xmlns:a16="http://schemas.microsoft.com/office/drawing/2014/main" id="{13CAFE25-CDB9-420B-BF41-F7C8AA815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07DBD-ED7D-45C7-BD4A-13FE778B1D24}"/>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165096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A2AA-D22A-4720-A371-3CF30E2C2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0CEC2A-46AB-4C29-A6C2-9FA762F1A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C146AD-18AA-4773-B72A-13D68F2D756B}"/>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5" name="Footer Placeholder 4">
            <a:extLst>
              <a:ext uri="{FF2B5EF4-FFF2-40B4-BE49-F238E27FC236}">
                <a16:creationId xmlns:a16="http://schemas.microsoft.com/office/drawing/2014/main" id="{3D0B6755-0F6C-4FA1-9EA4-F1964CBFD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F9E74-421A-4DBC-9D41-E9D9502885ED}"/>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109319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10ED-F11D-4698-8177-85B194060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74D6C-D7C3-4F6B-BD47-2A9EEA10D1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D56BD-1664-459C-B13A-42B5E20E6C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49164-95FB-4EBD-87CE-9D133CCF4264}"/>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6" name="Footer Placeholder 5">
            <a:extLst>
              <a:ext uri="{FF2B5EF4-FFF2-40B4-BE49-F238E27FC236}">
                <a16:creationId xmlns:a16="http://schemas.microsoft.com/office/drawing/2014/main" id="{EA70A6FB-9A9E-450A-A230-6992DDF6F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B1894-C3AA-499E-BF36-B36649C3CD88}"/>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106829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07E6-B67C-4105-85A1-508A3A680E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1B8AEB-D8A8-41CB-8462-1ADD2D39D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8BBF91-16E8-4B90-B383-37C18EADD1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98F23-AC37-46EB-9B78-2668B6F65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D3C55D-51C7-4CA6-A21A-E139E6D36A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27FC0-3834-4F29-8882-C160B40EC16D}"/>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8" name="Footer Placeholder 7">
            <a:extLst>
              <a:ext uri="{FF2B5EF4-FFF2-40B4-BE49-F238E27FC236}">
                <a16:creationId xmlns:a16="http://schemas.microsoft.com/office/drawing/2014/main" id="{DA977D8D-99E1-4AAE-8523-D784672C17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5C94C1-5CBB-4C5C-99BD-F8946F6F829D}"/>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202666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FA50-8522-4193-A461-936112A74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4ECE2-4094-4BF5-9D63-2A0A1B1DBB47}"/>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4" name="Footer Placeholder 3">
            <a:extLst>
              <a:ext uri="{FF2B5EF4-FFF2-40B4-BE49-F238E27FC236}">
                <a16:creationId xmlns:a16="http://schemas.microsoft.com/office/drawing/2014/main" id="{AA1A04D6-23C9-41BB-8923-3A727B350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2937C0-C874-4037-9203-59E7D88CF768}"/>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231746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B3471-2958-4CA9-8D25-F10720354AD2}"/>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3" name="Footer Placeholder 2">
            <a:extLst>
              <a:ext uri="{FF2B5EF4-FFF2-40B4-BE49-F238E27FC236}">
                <a16:creationId xmlns:a16="http://schemas.microsoft.com/office/drawing/2014/main" id="{F5605FAB-E06F-43D3-AB3B-E66E0DC271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76A70C-7B5B-49D0-8345-23B89BB8D47F}"/>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161735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D1AE-379A-40C7-A74A-A0B6F5024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2067A4-6AB5-44D1-ACB7-DF16473CD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B5D0B8-349C-43EB-90F9-87BE0BDD4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B9AAAA-E705-4508-A5EF-5AA392F28BAF}"/>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6" name="Footer Placeholder 5">
            <a:extLst>
              <a:ext uri="{FF2B5EF4-FFF2-40B4-BE49-F238E27FC236}">
                <a16:creationId xmlns:a16="http://schemas.microsoft.com/office/drawing/2014/main" id="{0CD3AB73-A522-49FE-A11A-AE3371EEF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CA200-D4B5-4BBE-A9AA-9E8BB0A8BE11}"/>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28343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DFE5-3327-4F70-932B-1925171DA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A54A3-14F2-4E8A-9A45-6B8BFC130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CFFE31-C748-447B-A414-30AB6A901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7E85A2-7926-40C0-AAE0-B900D39211E8}"/>
              </a:ext>
            </a:extLst>
          </p:cNvPr>
          <p:cNvSpPr>
            <a:spLocks noGrp="1"/>
          </p:cNvSpPr>
          <p:nvPr>
            <p:ph type="dt" sz="half" idx="10"/>
          </p:nvPr>
        </p:nvSpPr>
        <p:spPr/>
        <p:txBody>
          <a:bodyPr/>
          <a:lstStyle/>
          <a:p>
            <a:fld id="{F03E57DB-E231-45C1-80AB-E8EAD4D6FBB2}" type="datetimeFigureOut">
              <a:rPr lang="en-US" smtClean="0"/>
              <a:t>2/18/2018</a:t>
            </a:fld>
            <a:endParaRPr lang="en-US"/>
          </a:p>
        </p:txBody>
      </p:sp>
      <p:sp>
        <p:nvSpPr>
          <p:cNvPr id="6" name="Footer Placeholder 5">
            <a:extLst>
              <a:ext uri="{FF2B5EF4-FFF2-40B4-BE49-F238E27FC236}">
                <a16:creationId xmlns:a16="http://schemas.microsoft.com/office/drawing/2014/main" id="{39E5DC66-F99D-45DC-BB7C-002B50C94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8C0B0-AAD1-4EE7-97CD-ECFB09FACFFF}"/>
              </a:ext>
            </a:extLst>
          </p:cNvPr>
          <p:cNvSpPr>
            <a:spLocks noGrp="1"/>
          </p:cNvSpPr>
          <p:nvPr>
            <p:ph type="sldNum" sz="quarter" idx="12"/>
          </p:nvPr>
        </p:nvSpPr>
        <p:spPr/>
        <p:txBody>
          <a:bodyPr/>
          <a:lstStyle/>
          <a:p>
            <a:fld id="{B8DA47AF-91BB-4C0E-9520-16EFEDA0810A}" type="slidenum">
              <a:rPr lang="en-US" smtClean="0"/>
              <a:t>‹#›</a:t>
            </a:fld>
            <a:endParaRPr lang="en-US"/>
          </a:p>
        </p:txBody>
      </p:sp>
    </p:spTree>
    <p:extLst>
      <p:ext uri="{BB962C8B-B14F-4D97-AF65-F5344CB8AC3E}">
        <p14:creationId xmlns:p14="http://schemas.microsoft.com/office/powerpoint/2010/main" val="259101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214ED-2139-4B77-9F30-5A85AE97E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A421B4-393C-47FA-A5BD-CCD45AD9D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11E53-D600-49DC-9D93-6F8B2A633A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E57DB-E231-45C1-80AB-E8EAD4D6FBB2}" type="datetimeFigureOut">
              <a:rPr lang="en-US" smtClean="0"/>
              <a:t>2/18/2018</a:t>
            </a:fld>
            <a:endParaRPr lang="en-US"/>
          </a:p>
        </p:txBody>
      </p:sp>
      <p:sp>
        <p:nvSpPr>
          <p:cNvPr id="5" name="Footer Placeholder 4">
            <a:extLst>
              <a:ext uri="{FF2B5EF4-FFF2-40B4-BE49-F238E27FC236}">
                <a16:creationId xmlns:a16="http://schemas.microsoft.com/office/drawing/2014/main" id="{3C2A6CB3-84E4-481C-8167-D863FDFEE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344FEE-3A3C-4BC7-A07C-557627863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47AF-91BB-4C0E-9520-16EFEDA0810A}" type="slidenum">
              <a:rPr lang="en-US" smtClean="0"/>
              <a:t>‹#›</a:t>
            </a:fld>
            <a:endParaRPr lang="en-US"/>
          </a:p>
        </p:txBody>
      </p:sp>
    </p:spTree>
    <p:extLst>
      <p:ext uri="{BB962C8B-B14F-4D97-AF65-F5344CB8AC3E}">
        <p14:creationId xmlns:p14="http://schemas.microsoft.com/office/powerpoint/2010/main" val="317207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E36C1-A339-4A96-BE16-A202772AF4E4}"/>
              </a:ext>
            </a:extLst>
          </p:cNvPr>
          <p:cNvSpPr>
            <a:spLocks noGrp="1"/>
          </p:cNvSpPr>
          <p:nvPr>
            <p:ph type="title"/>
          </p:nvPr>
        </p:nvSpPr>
        <p:spPr>
          <a:xfrm>
            <a:off x="838200" y="283845"/>
            <a:ext cx="10515600" cy="996315"/>
          </a:xfrm>
        </p:spPr>
        <p:txBody>
          <a:bodyPr>
            <a:normAutofit/>
          </a:bodyPr>
          <a:lstStyle/>
          <a:p>
            <a:pPr algn="ctr"/>
            <a:r>
              <a:rPr lang="en-US" sz="5400" b="1" dirty="0">
                <a:solidFill>
                  <a:srgbClr val="FF0000"/>
                </a:solidFill>
              </a:rPr>
              <a:t>FCI E-campus</a:t>
            </a:r>
            <a:endParaRPr lang="en-US" sz="5400" dirty="0">
              <a:solidFill>
                <a:srgbClr val="FF0000"/>
              </a:solidFill>
            </a:endParaRPr>
          </a:p>
        </p:txBody>
      </p:sp>
      <p:sp>
        <p:nvSpPr>
          <p:cNvPr id="5" name="Content Placeholder 4">
            <a:extLst>
              <a:ext uri="{FF2B5EF4-FFF2-40B4-BE49-F238E27FC236}">
                <a16:creationId xmlns:a16="http://schemas.microsoft.com/office/drawing/2014/main" id="{11B41B25-FC1B-47E0-B4E3-C4631E354C34}"/>
              </a:ext>
            </a:extLst>
          </p:cNvPr>
          <p:cNvSpPr>
            <a:spLocks noGrp="1"/>
          </p:cNvSpPr>
          <p:nvPr>
            <p:ph idx="1"/>
          </p:nvPr>
        </p:nvSpPr>
        <p:spPr>
          <a:xfrm>
            <a:off x="838200" y="1483360"/>
            <a:ext cx="10515600" cy="5201921"/>
          </a:xfrm>
        </p:spPr>
        <p:txBody>
          <a:bodyPr/>
          <a:lstStyle/>
          <a:p>
            <a:pPr marL="0" indent="0" algn="ctr">
              <a:buNone/>
            </a:pPr>
            <a:r>
              <a:rPr lang="en-US" dirty="0"/>
              <a:t>Supervised by</a:t>
            </a:r>
          </a:p>
          <a:p>
            <a:pPr marL="0" indent="0" algn="ctr">
              <a:buNone/>
            </a:pPr>
            <a:r>
              <a:rPr lang="en-US" i="1" dirty="0"/>
              <a:t>Dr.	Mohammed </a:t>
            </a:r>
            <a:r>
              <a:rPr lang="en-US" i="1" dirty="0" err="1"/>
              <a:t>Nassef</a:t>
            </a:r>
            <a:endParaRPr lang="en-US" dirty="0"/>
          </a:p>
          <a:p>
            <a:pPr marL="0" indent="0" algn="ctr">
              <a:buNone/>
            </a:pPr>
            <a:r>
              <a:rPr lang="en-US" i="1" dirty="0"/>
              <a:t>TA.	Nora Abdelhamid</a:t>
            </a:r>
          </a:p>
          <a:p>
            <a:pPr marL="0" indent="0">
              <a:buNone/>
            </a:pPr>
            <a:endParaRPr lang="en-US" sz="1800" i="1" dirty="0"/>
          </a:p>
          <a:p>
            <a:pPr marL="0" indent="0" algn="ctr">
              <a:buNone/>
            </a:pPr>
            <a:r>
              <a:rPr lang="en-US" dirty="0"/>
              <a:t>Implemented  by</a:t>
            </a:r>
          </a:p>
          <a:p>
            <a:pPr marL="0" indent="0">
              <a:buNone/>
            </a:pPr>
            <a:endParaRPr lang="en-US" dirty="0"/>
          </a:p>
        </p:txBody>
      </p:sp>
      <p:graphicFrame>
        <p:nvGraphicFramePr>
          <p:cNvPr id="6" name="Table 5">
            <a:extLst>
              <a:ext uri="{FF2B5EF4-FFF2-40B4-BE49-F238E27FC236}">
                <a16:creationId xmlns:a16="http://schemas.microsoft.com/office/drawing/2014/main" id="{50975B71-62EA-462A-A9DF-3A3673C73908}"/>
              </a:ext>
            </a:extLst>
          </p:cNvPr>
          <p:cNvGraphicFramePr>
            <a:graphicFrameLocks noGrp="1"/>
          </p:cNvGraphicFramePr>
          <p:nvPr>
            <p:extLst>
              <p:ext uri="{D42A27DB-BD31-4B8C-83A1-F6EECF244321}">
                <p14:modId xmlns:p14="http://schemas.microsoft.com/office/powerpoint/2010/main" val="3092142652"/>
              </p:ext>
            </p:extLst>
          </p:nvPr>
        </p:nvGraphicFramePr>
        <p:xfrm>
          <a:off x="2795913" y="4084320"/>
          <a:ext cx="6600174" cy="2264739"/>
        </p:xfrm>
        <a:graphic>
          <a:graphicData uri="http://schemas.openxmlformats.org/drawingml/2006/table">
            <a:tbl>
              <a:tblPr firstRow="1" firstCol="1" bandRow="1">
                <a:tableStyleId>{8A107856-5554-42FB-B03E-39F5DBC370BA}</a:tableStyleId>
              </a:tblPr>
              <a:tblGrid>
                <a:gridCol w="2477127">
                  <a:extLst>
                    <a:ext uri="{9D8B030D-6E8A-4147-A177-3AD203B41FA5}">
                      <a16:colId xmlns:a16="http://schemas.microsoft.com/office/drawing/2014/main" val="2639098976"/>
                    </a:ext>
                  </a:extLst>
                </a:gridCol>
                <a:gridCol w="4123047">
                  <a:extLst>
                    <a:ext uri="{9D8B030D-6E8A-4147-A177-3AD203B41FA5}">
                      <a16:colId xmlns:a16="http://schemas.microsoft.com/office/drawing/2014/main" val="3849430966"/>
                    </a:ext>
                  </a:extLst>
                </a:gridCol>
              </a:tblGrid>
              <a:tr h="505757">
                <a:tc>
                  <a:txBody>
                    <a:bodyPr/>
                    <a:lstStyle/>
                    <a:p>
                      <a:pPr marL="5715" marR="0" algn="ctr">
                        <a:lnSpc>
                          <a:spcPct val="107000"/>
                        </a:lnSpc>
                        <a:spcBef>
                          <a:spcPts val="0"/>
                        </a:spcBef>
                        <a:spcAft>
                          <a:spcPts val="0"/>
                        </a:spcAft>
                      </a:pPr>
                      <a:r>
                        <a:rPr lang="en-US" sz="2000" b="1" dirty="0">
                          <a:effectLst/>
                        </a:rPr>
                        <a:t>20140169</a:t>
                      </a:r>
                      <a:endParaRPr lang="en-US" sz="20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2000" b="0" dirty="0" err="1">
                          <a:effectLst/>
                        </a:rPr>
                        <a:t>Abdulaziz</a:t>
                      </a:r>
                      <a:r>
                        <a:rPr lang="en-US" sz="2000" b="0" dirty="0">
                          <a:effectLst/>
                        </a:rPr>
                        <a:t> Mahmoud </a:t>
                      </a:r>
                      <a:r>
                        <a:rPr lang="en-US" sz="2000" b="0" dirty="0" err="1">
                          <a:effectLst/>
                        </a:rPr>
                        <a:t>Abdulaziz</a:t>
                      </a:r>
                      <a:r>
                        <a:rPr lang="en-US" sz="2000" b="0" dirty="0">
                          <a:effectLst/>
                        </a:rPr>
                        <a:t>	</a:t>
                      </a:r>
                      <a:endParaRPr lang="en-US" sz="20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278863640"/>
                  </a:ext>
                </a:extLst>
              </a:tr>
              <a:tr h="0">
                <a:tc>
                  <a:txBody>
                    <a:bodyPr/>
                    <a:lstStyle/>
                    <a:p>
                      <a:pPr marL="5715" marR="0" algn="ctr">
                        <a:lnSpc>
                          <a:spcPct val="107000"/>
                        </a:lnSpc>
                        <a:spcBef>
                          <a:spcPts val="0"/>
                        </a:spcBef>
                        <a:spcAft>
                          <a:spcPts val="0"/>
                        </a:spcAft>
                      </a:pPr>
                      <a:r>
                        <a:rPr lang="en-US" sz="2000" b="1" dirty="0" smtClean="0">
                          <a:effectLst/>
                        </a:rPr>
                        <a:t>20140163</a:t>
                      </a:r>
                      <a:endParaRPr lang="en-US" sz="20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2000" b="0" dirty="0" err="1">
                          <a:effectLst/>
                        </a:rPr>
                        <a:t>Abdelrahman</a:t>
                      </a:r>
                      <a:r>
                        <a:rPr lang="en-US" sz="2000" b="0" dirty="0">
                          <a:effectLst/>
                        </a:rPr>
                        <a:t> </a:t>
                      </a:r>
                      <a:r>
                        <a:rPr lang="en-US" sz="2000" b="0" dirty="0" smtClean="0">
                          <a:effectLst/>
                        </a:rPr>
                        <a:t>Mahmoud</a:t>
                      </a:r>
                      <a:r>
                        <a:rPr lang="en-US" sz="2000" b="0" baseline="0" dirty="0" smtClean="0">
                          <a:effectLst/>
                        </a:rPr>
                        <a:t> Mohamed</a:t>
                      </a:r>
                      <a:endParaRPr lang="en-US" sz="20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94482526"/>
                  </a:ext>
                </a:extLst>
              </a:tr>
              <a:tr h="449121">
                <a:tc>
                  <a:txBody>
                    <a:bodyPr/>
                    <a:lstStyle/>
                    <a:p>
                      <a:pPr marL="5715" marR="0" algn="ctr">
                        <a:lnSpc>
                          <a:spcPct val="107000"/>
                        </a:lnSpc>
                        <a:spcBef>
                          <a:spcPts val="0"/>
                        </a:spcBef>
                        <a:spcAft>
                          <a:spcPts val="0"/>
                        </a:spcAft>
                      </a:pPr>
                      <a:r>
                        <a:rPr lang="en-US" sz="2000" b="1" dirty="0" smtClean="0">
                          <a:effectLst/>
                        </a:rPr>
                        <a:t>20140197</a:t>
                      </a:r>
                      <a:endParaRPr lang="en-US" sz="20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2000" b="0" dirty="0">
                          <a:effectLst/>
                        </a:rPr>
                        <a:t>Amr </a:t>
                      </a:r>
                      <a:r>
                        <a:rPr lang="en-US" sz="2000" b="0" dirty="0" smtClean="0">
                          <a:effectLst/>
                        </a:rPr>
                        <a:t>Magdy</a:t>
                      </a:r>
                      <a:r>
                        <a:rPr lang="en-US" sz="2000" b="0" baseline="0" dirty="0" smtClean="0">
                          <a:effectLst/>
                        </a:rPr>
                        <a:t> Mohamed Ezzat</a:t>
                      </a:r>
                      <a:endParaRPr lang="en-US" sz="20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883512287"/>
                  </a:ext>
                </a:extLst>
              </a:tr>
              <a:tr h="0">
                <a:tc>
                  <a:txBody>
                    <a:bodyPr/>
                    <a:lstStyle/>
                    <a:p>
                      <a:pPr marL="5715" marR="0" algn="ctr">
                        <a:lnSpc>
                          <a:spcPct val="107000"/>
                        </a:lnSpc>
                        <a:spcBef>
                          <a:spcPts val="0"/>
                        </a:spcBef>
                        <a:spcAft>
                          <a:spcPts val="0"/>
                        </a:spcAft>
                      </a:pPr>
                      <a:r>
                        <a:rPr lang="en-US" sz="2000" b="1" smtClean="0">
                          <a:effectLst/>
                        </a:rPr>
                        <a:t>20140030</a:t>
                      </a:r>
                      <a:endParaRPr lang="en-US" sz="20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0"/>
                        </a:spcAft>
                      </a:pPr>
                      <a:r>
                        <a:rPr lang="en-US" sz="2000" b="0" dirty="0">
                          <a:effectLst/>
                        </a:rPr>
                        <a:t>Ahmed </a:t>
                      </a:r>
                      <a:r>
                        <a:rPr lang="en-US" sz="2000" b="0" dirty="0" smtClean="0">
                          <a:effectLst/>
                        </a:rPr>
                        <a:t>Abdel-Mohsen</a:t>
                      </a:r>
                      <a:r>
                        <a:rPr lang="en-US" sz="2000" b="0" baseline="0" dirty="0" smtClean="0">
                          <a:effectLst/>
                        </a:rPr>
                        <a:t> Ahmed</a:t>
                      </a:r>
                      <a:endParaRPr lang="en-US" sz="20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612077179"/>
                  </a:ext>
                </a:extLst>
              </a:tr>
              <a:tr h="503665">
                <a:tc>
                  <a:txBody>
                    <a:bodyPr/>
                    <a:lstStyle/>
                    <a:p>
                      <a:pPr marL="5715" marR="0" algn="ctr">
                        <a:lnSpc>
                          <a:spcPct val="107000"/>
                        </a:lnSpc>
                        <a:spcBef>
                          <a:spcPts val="0"/>
                        </a:spcBef>
                        <a:spcAft>
                          <a:spcPts val="0"/>
                        </a:spcAft>
                      </a:pPr>
                      <a:r>
                        <a:rPr lang="en-US" sz="2000" b="1" dirty="0">
                          <a:effectLst/>
                        </a:rPr>
                        <a:t>20140170</a:t>
                      </a:r>
                      <a:endParaRPr lang="en-US" sz="2000" b="1"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nchor="ctr"/>
                </a:tc>
                <a:tc>
                  <a:txBody>
                    <a:bodyPr/>
                    <a:lstStyle/>
                    <a:p>
                      <a:pPr marL="0" marR="0">
                        <a:lnSpc>
                          <a:spcPct val="107000"/>
                        </a:lnSpc>
                        <a:spcBef>
                          <a:spcPts val="0"/>
                        </a:spcBef>
                        <a:spcAft>
                          <a:spcPts val="0"/>
                        </a:spcAft>
                      </a:pPr>
                      <a:r>
                        <a:rPr lang="en-US" sz="2000" b="0" dirty="0">
                          <a:effectLst/>
                        </a:rPr>
                        <a:t>Abdallah Abdelazim Abdallah	</a:t>
                      </a:r>
                      <a:endParaRPr lang="en-US" sz="20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983127281"/>
                  </a:ext>
                </a:extLst>
              </a:tr>
            </a:tbl>
          </a:graphicData>
        </a:graphic>
      </p:graphicFrame>
    </p:spTree>
    <p:extLst>
      <p:ext uri="{BB962C8B-B14F-4D97-AF65-F5344CB8AC3E}">
        <p14:creationId xmlns:p14="http://schemas.microsoft.com/office/powerpoint/2010/main" val="2680508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1756-A42D-48FC-ACAC-DB98DD35A54B}"/>
              </a:ext>
            </a:extLst>
          </p:cNvPr>
          <p:cNvSpPr>
            <a:spLocks noGrp="1"/>
          </p:cNvSpPr>
          <p:nvPr>
            <p:ph type="title"/>
          </p:nvPr>
        </p:nvSpPr>
        <p:spPr/>
        <p:txBody>
          <a:bodyPr/>
          <a:lstStyle/>
          <a:p>
            <a:r>
              <a:rPr lang="en-US" dirty="0"/>
              <a:t>System Analysis and Design:</a:t>
            </a:r>
            <a:br>
              <a:rPr lang="en-US" dirty="0"/>
            </a:br>
            <a:r>
              <a:rPr lang="en-US" b="1" i="1" dirty="0"/>
              <a:t>Functional Requirements</a:t>
            </a:r>
            <a:endParaRPr lang="en-US" dirty="0"/>
          </a:p>
        </p:txBody>
      </p:sp>
      <p:sp>
        <p:nvSpPr>
          <p:cNvPr id="3" name="Content Placeholder 2">
            <a:extLst>
              <a:ext uri="{FF2B5EF4-FFF2-40B4-BE49-F238E27FC236}">
                <a16:creationId xmlns:a16="http://schemas.microsoft.com/office/drawing/2014/main" id="{123FB78C-973D-4FB8-91C3-023732E22C35}"/>
              </a:ext>
            </a:extLst>
          </p:cNvPr>
          <p:cNvSpPr>
            <a:spLocks noGrp="1"/>
          </p:cNvSpPr>
          <p:nvPr>
            <p:ph idx="1"/>
          </p:nvPr>
        </p:nvSpPr>
        <p:spPr/>
        <p:txBody>
          <a:bodyPr>
            <a:normAutofit fontScale="92500" lnSpcReduction="10000"/>
          </a:bodyPr>
          <a:lstStyle/>
          <a:p>
            <a:r>
              <a:rPr lang="en-US" dirty="0"/>
              <a:t>Each course will have a </a:t>
            </a:r>
            <a:r>
              <a:rPr lang="en-US" u="sng" dirty="0"/>
              <a:t>Q/A Forum</a:t>
            </a:r>
            <a:r>
              <a:rPr lang="en-US" dirty="0"/>
              <a:t>.  The course students can post in the course forum to ask a question (related to this course) and other students, professors and TAs can answer.</a:t>
            </a:r>
          </a:p>
          <a:p>
            <a:pPr marL="0" indent="0">
              <a:buNone/>
            </a:pPr>
            <a:endParaRPr lang="en-US" dirty="0"/>
          </a:p>
          <a:p>
            <a:pPr marL="0" indent="0">
              <a:buNone/>
            </a:pPr>
            <a:r>
              <a:rPr lang="en-US" b="1" u="sng" dirty="0">
                <a:solidFill>
                  <a:srgbClr val="FF0000"/>
                </a:solidFill>
              </a:rPr>
              <a:t>EXTRA STUFF:</a:t>
            </a:r>
          </a:p>
          <a:p>
            <a:r>
              <a:rPr lang="en-US" dirty="0"/>
              <a:t>Tasks can be set to require students to </a:t>
            </a:r>
            <a:r>
              <a:rPr lang="en-US" u="sng" dirty="0"/>
              <a:t>upload their solutions</a:t>
            </a:r>
            <a:r>
              <a:rPr lang="en-US" dirty="0"/>
              <a:t>. Students need to upload their solutions before due date.</a:t>
            </a:r>
          </a:p>
          <a:p>
            <a:r>
              <a:rPr lang="en-US" dirty="0"/>
              <a:t>Students will get notifications regularly to </a:t>
            </a:r>
            <a:r>
              <a:rPr lang="en-US" u="sng" dirty="0"/>
              <a:t>remind</a:t>
            </a:r>
            <a:r>
              <a:rPr lang="en-US" dirty="0"/>
              <a:t> them of their tasks that has a near due date.</a:t>
            </a:r>
          </a:p>
          <a:p>
            <a:r>
              <a:rPr lang="en-US" dirty="0"/>
              <a:t>The app will allow users (professors, students or TAs) to send </a:t>
            </a:r>
            <a:r>
              <a:rPr lang="en-US" u="sng" dirty="0"/>
              <a:t>direct private messages</a:t>
            </a:r>
            <a:r>
              <a:rPr lang="en-US" dirty="0"/>
              <a:t> to any other user.</a:t>
            </a:r>
          </a:p>
          <a:p>
            <a:endParaRPr lang="en-US" dirty="0"/>
          </a:p>
        </p:txBody>
      </p:sp>
    </p:spTree>
    <p:extLst>
      <p:ext uri="{BB962C8B-B14F-4D97-AF65-F5344CB8AC3E}">
        <p14:creationId xmlns:p14="http://schemas.microsoft.com/office/powerpoint/2010/main" val="252675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338E-24EC-4CC1-A549-916F3734B8C7}"/>
              </a:ext>
            </a:extLst>
          </p:cNvPr>
          <p:cNvSpPr>
            <a:spLocks noGrp="1"/>
          </p:cNvSpPr>
          <p:nvPr>
            <p:ph type="title"/>
          </p:nvPr>
        </p:nvSpPr>
        <p:spPr/>
        <p:txBody>
          <a:bodyPr/>
          <a:lstStyle/>
          <a:p>
            <a:r>
              <a:rPr lang="en-US" dirty="0"/>
              <a:t>System Analysis and Design:</a:t>
            </a:r>
            <a:br>
              <a:rPr lang="en-US" dirty="0"/>
            </a:br>
            <a:r>
              <a:rPr lang="en-US" b="1" i="1" dirty="0"/>
              <a:t>Non-functional Requirements</a:t>
            </a:r>
          </a:p>
        </p:txBody>
      </p:sp>
      <p:sp>
        <p:nvSpPr>
          <p:cNvPr id="3" name="Content Placeholder 2">
            <a:extLst>
              <a:ext uri="{FF2B5EF4-FFF2-40B4-BE49-F238E27FC236}">
                <a16:creationId xmlns:a16="http://schemas.microsoft.com/office/drawing/2014/main" id="{99F9BB2E-7B4E-4994-A560-D4CE9F9D1405}"/>
              </a:ext>
            </a:extLst>
          </p:cNvPr>
          <p:cNvSpPr>
            <a:spLocks noGrp="1"/>
          </p:cNvSpPr>
          <p:nvPr>
            <p:ph idx="1"/>
          </p:nvPr>
        </p:nvSpPr>
        <p:spPr/>
        <p:txBody>
          <a:bodyPr/>
          <a:lstStyle/>
          <a:p>
            <a:pPr lvl="0"/>
            <a:r>
              <a:rPr lang="en-US" dirty="0"/>
              <a:t>Accessibility</a:t>
            </a:r>
          </a:p>
          <a:p>
            <a:pPr lvl="1"/>
            <a:r>
              <a:rPr lang="en-US" dirty="0"/>
              <a:t>Due to the spreading of smart phones that uses android systems our application can be accessed by large community “as it will be an android app”.</a:t>
            </a:r>
          </a:p>
          <a:p>
            <a:pPr lvl="0"/>
            <a:r>
              <a:rPr lang="en-US" dirty="0"/>
              <a:t>Extensibility</a:t>
            </a:r>
            <a:endParaRPr lang="en-US" sz="3200" dirty="0"/>
          </a:p>
          <a:p>
            <a:pPr lvl="1"/>
            <a:r>
              <a:rPr lang="en-US" dirty="0"/>
              <a:t>We can add easily more features in our app in the future “that is what we decide to do in our project there is extra functions that we will added later. </a:t>
            </a:r>
            <a:endParaRPr lang="en-US" sz="2800" dirty="0"/>
          </a:p>
          <a:p>
            <a:pPr lvl="0"/>
            <a:r>
              <a:rPr lang="en-US" dirty="0"/>
              <a:t>Cost</a:t>
            </a:r>
            <a:endParaRPr lang="en-US" sz="3200" dirty="0"/>
          </a:p>
          <a:p>
            <a:pPr lvl="1"/>
            <a:r>
              <a:rPr lang="en-US" dirty="0"/>
              <a:t>Our app will be for free</a:t>
            </a:r>
            <a:endParaRPr lang="en-US" sz="2800" dirty="0"/>
          </a:p>
          <a:p>
            <a:pPr lvl="0"/>
            <a:r>
              <a:rPr lang="en-US" dirty="0"/>
              <a:t>Availability</a:t>
            </a:r>
          </a:p>
          <a:p>
            <a:pPr lvl="1"/>
            <a:r>
              <a:rPr lang="en-US" dirty="0"/>
              <a:t>Our app is available 24-hours.</a:t>
            </a:r>
          </a:p>
          <a:p>
            <a:endParaRPr lang="en-US" dirty="0"/>
          </a:p>
        </p:txBody>
      </p:sp>
    </p:spTree>
    <p:extLst>
      <p:ext uri="{BB962C8B-B14F-4D97-AF65-F5344CB8AC3E}">
        <p14:creationId xmlns:p14="http://schemas.microsoft.com/office/powerpoint/2010/main" val="1712352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Deployment</a:t>
            </a:r>
            <a:endParaRPr lang="en-US" sz="3200" dirty="0"/>
          </a:p>
          <a:p>
            <a:pPr lvl="1"/>
            <a:r>
              <a:rPr lang="en-US" dirty="0"/>
              <a:t>Our app will be available on app store.</a:t>
            </a:r>
            <a:endParaRPr lang="en-US" sz="2800" dirty="0"/>
          </a:p>
          <a:p>
            <a:pPr lvl="0"/>
            <a:r>
              <a:rPr lang="en-US" dirty="0"/>
              <a:t>Efficiency</a:t>
            </a:r>
            <a:endParaRPr lang="en-US" sz="3200" dirty="0"/>
          </a:p>
          <a:p>
            <a:pPr lvl="1"/>
            <a:r>
              <a:rPr lang="en-US" dirty="0"/>
              <a:t>Our app will use only the needed martials “schedule for the student will contains the schedule of the courses that he registered in only without containing the schedule of the other courses.</a:t>
            </a:r>
            <a:endParaRPr lang="en-US" sz="2800" dirty="0"/>
          </a:p>
          <a:p>
            <a:pPr lvl="0"/>
            <a:r>
              <a:rPr lang="en-US" dirty="0"/>
              <a:t>Effectiveness</a:t>
            </a:r>
            <a:endParaRPr lang="en-US" sz="3200" dirty="0"/>
          </a:p>
          <a:p>
            <a:pPr lvl="1"/>
            <a:r>
              <a:rPr lang="en-US" dirty="0"/>
              <a:t>Our app will have all the features that the students needed instead of using more than one app.</a:t>
            </a:r>
            <a:endParaRPr lang="en-US" sz="2800" dirty="0"/>
          </a:p>
          <a:p>
            <a:endParaRPr lang="en-US" dirty="0"/>
          </a:p>
        </p:txBody>
      </p:sp>
      <p:sp>
        <p:nvSpPr>
          <p:cNvPr id="4" name="Title 1">
            <a:extLst>
              <a:ext uri="{FF2B5EF4-FFF2-40B4-BE49-F238E27FC236}">
                <a16:creationId xmlns:a16="http://schemas.microsoft.com/office/drawing/2014/main" id="{FC0C338E-24EC-4CC1-A549-916F3734B8C7}"/>
              </a:ext>
            </a:extLst>
          </p:cNvPr>
          <p:cNvSpPr>
            <a:spLocks noGrp="1"/>
          </p:cNvSpPr>
          <p:nvPr>
            <p:ph type="title"/>
          </p:nvPr>
        </p:nvSpPr>
        <p:spPr/>
        <p:txBody>
          <a:bodyPr/>
          <a:lstStyle/>
          <a:p>
            <a:r>
              <a:rPr lang="en-US" dirty="0"/>
              <a:t>System Analysis and Design:</a:t>
            </a:r>
            <a:br>
              <a:rPr lang="en-US" dirty="0"/>
            </a:br>
            <a:r>
              <a:rPr lang="en-US" b="1" i="1" dirty="0"/>
              <a:t>Non-functional Requirements</a:t>
            </a:r>
          </a:p>
        </p:txBody>
      </p:sp>
    </p:spTree>
    <p:extLst>
      <p:ext uri="{BB962C8B-B14F-4D97-AF65-F5344CB8AC3E}">
        <p14:creationId xmlns:p14="http://schemas.microsoft.com/office/powerpoint/2010/main" val="1306724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a:t>Interoperability</a:t>
            </a:r>
            <a:endParaRPr lang="en-US" sz="3200" dirty="0"/>
          </a:p>
          <a:p>
            <a:pPr lvl="1"/>
            <a:r>
              <a:rPr lang="en-US" dirty="0"/>
              <a:t>Our app can be used easily by other colleges.</a:t>
            </a:r>
            <a:endParaRPr lang="en-US" sz="2800" dirty="0"/>
          </a:p>
          <a:p>
            <a:pPr lvl="0"/>
            <a:r>
              <a:rPr lang="en-US" dirty="0"/>
              <a:t>Maintainability</a:t>
            </a:r>
            <a:endParaRPr lang="en-US" sz="3200" dirty="0"/>
          </a:p>
          <a:p>
            <a:pPr lvl="1"/>
            <a:r>
              <a:rPr lang="en-US" dirty="0"/>
              <a:t>If any user facing a problem in the app he can easily report it and we will repair it.</a:t>
            </a:r>
            <a:endParaRPr lang="en-US" sz="2800" dirty="0"/>
          </a:p>
          <a:p>
            <a:pPr lvl="0"/>
            <a:r>
              <a:rPr lang="en-US" dirty="0"/>
              <a:t>Modifiability</a:t>
            </a:r>
            <a:endParaRPr lang="en-US" sz="3200" dirty="0"/>
          </a:p>
          <a:p>
            <a:pPr lvl="1"/>
            <a:r>
              <a:rPr lang="en-US" dirty="0"/>
              <a:t>Some features can be modified easily like the shape of the schedule.</a:t>
            </a:r>
            <a:endParaRPr lang="en-US" sz="2800" dirty="0"/>
          </a:p>
          <a:p>
            <a:pPr lvl="0"/>
            <a:r>
              <a:rPr lang="en-US" dirty="0"/>
              <a:t>Safety</a:t>
            </a:r>
            <a:endParaRPr lang="en-US" sz="3200" dirty="0"/>
          </a:p>
          <a:p>
            <a:pPr lvl="1"/>
            <a:r>
              <a:rPr lang="en-US" dirty="0"/>
              <a:t>The data of any user will be completely save as it will not access by any other user.</a:t>
            </a:r>
            <a:endParaRPr lang="en-US" sz="2800" dirty="0"/>
          </a:p>
          <a:p>
            <a:pPr lvl="0"/>
            <a:r>
              <a:rPr lang="en-US" dirty="0"/>
              <a:t>Open-source</a:t>
            </a:r>
            <a:endParaRPr lang="en-US" sz="3200" dirty="0"/>
          </a:p>
          <a:p>
            <a:pPr lvl="1"/>
            <a:r>
              <a:rPr lang="en-US" dirty="0"/>
              <a:t>The source code will be available for any one.</a:t>
            </a:r>
            <a:endParaRPr lang="en-US" sz="2800" dirty="0"/>
          </a:p>
          <a:p>
            <a:pPr lvl="0"/>
            <a:r>
              <a:rPr lang="en-US" dirty="0"/>
              <a:t>Usability</a:t>
            </a:r>
            <a:endParaRPr lang="en-US" sz="3200" dirty="0"/>
          </a:p>
          <a:p>
            <a:pPr lvl="1"/>
            <a:r>
              <a:rPr lang="en-US" dirty="0"/>
              <a:t>Simple UI that help the user to use its functions easily.</a:t>
            </a:r>
            <a:endParaRPr lang="en-US" sz="2800" dirty="0"/>
          </a:p>
          <a:p>
            <a:endParaRPr lang="en-US" dirty="0"/>
          </a:p>
        </p:txBody>
      </p:sp>
      <p:sp>
        <p:nvSpPr>
          <p:cNvPr id="4" name="Title 1">
            <a:extLst>
              <a:ext uri="{FF2B5EF4-FFF2-40B4-BE49-F238E27FC236}">
                <a16:creationId xmlns:a16="http://schemas.microsoft.com/office/drawing/2014/main" id="{FC0C338E-24EC-4CC1-A549-916F3734B8C7}"/>
              </a:ext>
            </a:extLst>
          </p:cNvPr>
          <p:cNvSpPr>
            <a:spLocks noGrp="1"/>
          </p:cNvSpPr>
          <p:nvPr>
            <p:ph type="title"/>
          </p:nvPr>
        </p:nvSpPr>
        <p:spPr/>
        <p:txBody>
          <a:bodyPr/>
          <a:lstStyle/>
          <a:p>
            <a:r>
              <a:rPr lang="en-US" dirty="0"/>
              <a:t>System Analysis and Design:</a:t>
            </a:r>
            <a:br>
              <a:rPr lang="en-US" dirty="0"/>
            </a:br>
            <a:r>
              <a:rPr lang="en-US" b="1" i="1" dirty="0"/>
              <a:t>Non-functional Requirements</a:t>
            </a:r>
          </a:p>
        </p:txBody>
      </p:sp>
    </p:spTree>
    <p:extLst>
      <p:ext uri="{BB962C8B-B14F-4D97-AF65-F5344CB8AC3E}">
        <p14:creationId xmlns:p14="http://schemas.microsoft.com/office/powerpoint/2010/main" val="4208163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C1FB-0A2E-4919-A73D-0288CA91EDC8}"/>
              </a:ext>
            </a:extLst>
          </p:cNvPr>
          <p:cNvSpPr>
            <a:spLocks noGrp="1"/>
          </p:cNvSpPr>
          <p:nvPr>
            <p:ph type="title"/>
          </p:nvPr>
        </p:nvSpPr>
        <p:spPr>
          <a:xfrm>
            <a:off x="733269" y="2748561"/>
            <a:ext cx="10515600" cy="1325563"/>
          </a:xfrm>
        </p:spPr>
        <p:txBody>
          <a:bodyPr/>
          <a:lstStyle/>
          <a:p>
            <a:pPr algn="ctr"/>
            <a:r>
              <a:rPr lang="en-US" dirty="0"/>
              <a:t>System Analysis and Design:</a:t>
            </a:r>
            <a:br>
              <a:rPr lang="en-US" dirty="0"/>
            </a:br>
            <a:r>
              <a:rPr lang="en-US" b="1" i="1" dirty="0"/>
              <a:t>Use-case Diagram</a:t>
            </a:r>
          </a:p>
        </p:txBody>
      </p:sp>
    </p:spTree>
    <p:extLst>
      <p:ext uri="{BB962C8B-B14F-4D97-AF65-F5344CB8AC3E}">
        <p14:creationId xmlns:p14="http://schemas.microsoft.com/office/powerpoint/2010/main" val="3367842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68695"/>
          </a:xfrm>
          <a:prstGeom prst="rect">
            <a:avLst/>
          </a:prstGeom>
        </p:spPr>
      </p:pic>
    </p:spTree>
    <p:extLst>
      <p:ext uri="{BB962C8B-B14F-4D97-AF65-F5344CB8AC3E}">
        <p14:creationId xmlns:p14="http://schemas.microsoft.com/office/powerpoint/2010/main" val="829272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0C67-DFE9-401B-9887-5D961CC2D9B4}"/>
              </a:ext>
            </a:extLst>
          </p:cNvPr>
          <p:cNvSpPr>
            <a:spLocks noGrp="1"/>
          </p:cNvSpPr>
          <p:nvPr>
            <p:ph type="title"/>
          </p:nvPr>
        </p:nvSpPr>
        <p:spPr>
          <a:xfrm>
            <a:off x="1048063" y="2583669"/>
            <a:ext cx="10515600" cy="1325563"/>
          </a:xfrm>
        </p:spPr>
        <p:txBody>
          <a:bodyPr/>
          <a:lstStyle/>
          <a:p>
            <a:pPr algn="ctr"/>
            <a:r>
              <a:rPr lang="en-US" dirty="0"/>
              <a:t>System Analysis and Design:</a:t>
            </a:r>
            <a:br>
              <a:rPr lang="en-US" dirty="0"/>
            </a:br>
            <a:r>
              <a:rPr lang="en-US" b="1" i="1" dirty="0"/>
              <a:t>Sample Use-cases</a:t>
            </a:r>
          </a:p>
        </p:txBody>
      </p:sp>
    </p:spTree>
    <p:extLst>
      <p:ext uri="{BB962C8B-B14F-4D97-AF65-F5344CB8AC3E}">
        <p14:creationId xmlns:p14="http://schemas.microsoft.com/office/powerpoint/2010/main" val="1246936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57243867"/>
              </p:ext>
            </p:extLst>
          </p:nvPr>
        </p:nvGraphicFramePr>
        <p:xfrm>
          <a:off x="149902" y="149904"/>
          <a:ext cx="11902190" cy="6598914"/>
        </p:xfrm>
        <a:graphic>
          <a:graphicData uri="http://schemas.openxmlformats.org/drawingml/2006/table">
            <a:tbl>
              <a:tblPr>
                <a:tableStyleId>{5C22544A-7EE6-4342-B048-85BDC9FD1C3A}</a:tableStyleId>
              </a:tblPr>
              <a:tblGrid>
                <a:gridCol w="3117007">
                  <a:extLst>
                    <a:ext uri="{9D8B030D-6E8A-4147-A177-3AD203B41FA5}">
                      <a16:colId xmlns:a16="http://schemas.microsoft.com/office/drawing/2014/main" val="1461841073"/>
                    </a:ext>
                  </a:extLst>
                </a:gridCol>
                <a:gridCol w="4817406">
                  <a:extLst>
                    <a:ext uri="{9D8B030D-6E8A-4147-A177-3AD203B41FA5}">
                      <a16:colId xmlns:a16="http://schemas.microsoft.com/office/drawing/2014/main" val="2583821175"/>
                    </a:ext>
                  </a:extLst>
                </a:gridCol>
                <a:gridCol w="3967777">
                  <a:extLst>
                    <a:ext uri="{9D8B030D-6E8A-4147-A177-3AD203B41FA5}">
                      <a16:colId xmlns:a16="http://schemas.microsoft.com/office/drawing/2014/main" val="3944017554"/>
                    </a:ext>
                  </a:extLst>
                </a:gridCol>
              </a:tblGrid>
              <a:tr h="217484">
                <a:tc>
                  <a:txBody>
                    <a:bodyPr/>
                    <a:lstStyle/>
                    <a:p>
                      <a:pPr marL="0" marR="0" algn="ctr">
                        <a:lnSpc>
                          <a:spcPct val="115000"/>
                        </a:lnSpc>
                        <a:spcBef>
                          <a:spcPts val="0"/>
                        </a:spcBef>
                        <a:spcAft>
                          <a:spcPts val="1000"/>
                        </a:spcAft>
                      </a:pPr>
                      <a:r>
                        <a:rPr lang="en-US" sz="1300" dirty="0">
                          <a:effectLst/>
                        </a:rPr>
                        <a:t>Use Case ID:</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gridSpan="2">
                  <a:txBody>
                    <a:bodyPr/>
                    <a:lstStyle/>
                    <a:p>
                      <a:pPr marL="0" marR="0" algn="ctr">
                        <a:lnSpc>
                          <a:spcPct val="115000"/>
                        </a:lnSpc>
                        <a:spcBef>
                          <a:spcPts val="0"/>
                        </a:spcBef>
                        <a:spcAft>
                          <a:spcPts val="1000"/>
                        </a:spcAft>
                      </a:pPr>
                      <a:r>
                        <a:rPr lang="en-US" sz="1300" dirty="0">
                          <a:effectLst/>
                        </a:rPr>
                        <a:t>1</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hMerge="1">
                  <a:txBody>
                    <a:bodyPr/>
                    <a:lstStyle/>
                    <a:p>
                      <a:endParaRPr lang="en-US"/>
                    </a:p>
                  </a:txBody>
                  <a:tcPr/>
                </a:tc>
                <a:extLst>
                  <a:ext uri="{0D108BD9-81ED-4DB2-BD59-A6C34878D82A}">
                    <a16:rowId xmlns:a16="http://schemas.microsoft.com/office/drawing/2014/main" val="1069226841"/>
                  </a:ext>
                </a:extLst>
              </a:tr>
              <a:tr h="217484">
                <a:tc>
                  <a:txBody>
                    <a:bodyPr/>
                    <a:lstStyle/>
                    <a:p>
                      <a:pPr marL="0" marR="0" algn="ctr">
                        <a:lnSpc>
                          <a:spcPct val="115000"/>
                        </a:lnSpc>
                        <a:spcBef>
                          <a:spcPts val="0"/>
                        </a:spcBef>
                        <a:spcAft>
                          <a:spcPts val="1000"/>
                        </a:spcAft>
                      </a:pPr>
                      <a:r>
                        <a:rPr lang="en-US" sz="1300">
                          <a:effectLst/>
                        </a:rPr>
                        <a:t>Use Case Name: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gridSpan="2">
                  <a:txBody>
                    <a:bodyPr/>
                    <a:lstStyle/>
                    <a:p>
                      <a:pPr marL="0" marR="0" algn="ctr">
                        <a:lnSpc>
                          <a:spcPct val="115000"/>
                        </a:lnSpc>
                        <a:spcBef>
                          <a:spcPts val="0"/>
                        </a:spcBef>
                        <a:spcAft>
                          <a:spcPts val="1000"/>
                        </a:spcAft>
                      </a:pPr>
                      <a:r>
                        <a:rPr lang="en-US" sz="1300">
                          <a:effectLst/>
                        </a:rPr>
                        <a:t>Login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hMerge="1">
                  <a:txBody>
                    <a:bodyPr/>
                    <a:lstStyle/>
                    <a:p>
                      <a:endParaRPr lang="en-US"/>
                    </a:p>
                  </a:txBody>
                  <a:tcPr/>
                </a:tc>
                <a:extLst>
                  <a:ext uri="{0D108BD9-81ED-4DB2-BD59-A6C34878D82A}">
                    <a16:rowId xmlns:a16="http://schemas.microsoft.com/office/drawing/2014/main" val="932918906"/>
                  </a:ext>
                </a:extLst>
              </a:tr>
              <a:tr h="217484">
                <a:tc>
                  <a:txBody>
                    <a:bodyPr/>
                    <a:lstStyle/>
                    <a:p>
                      <a:pPr marL="0" marR="0" algn="ctr">
                        <a:lnSpc>
                          <a:spcPct val="115000"/>
                        </a:lnSpc>
                        <a:spcBef>
                          <a:spcPts val="0"/>
                        </a:spcBef>
                        <a:spcAft>
                          <a:spcPts val="1000"/>
                        </a:spcAft>
                      </a:pPr>
                      <a:r>
                        <a:rPr lang="en-US" sz="1300">
                          <a:effectLst/>
                        </a:rPr>
                        <a:t>Actors: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gridSpan="2">
                  <a:txBody>
                    <a:bodyPr/>
                    <a:lstStyle/>
                    <a:p>
                      <a:pPr marL="0" marR="0" algn="ctr">
                        <a:lnSpc>
                          <a:spcPct val="115000"/>
                        </a:lnSpc>
                        <a:spcBef>
                          <a:spcPts val="0"/>
                        </a:spcBef>
                        <a:spcAft>
                          <a:spcPts val="1000"/>
                        </a:spcAft>
                      </a:pPr>
                      <a:r>
                        <a:rPr lang="en-US" sz="1300">
                          <a:effectLst/>
                        </a:rPr>
                        <a:t>TA/Doctor – Student – Moderator student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hMerge="1">
                  <a:txBody>
                    <a:bodyPr/>
                    <a:lstStyle/>
                    <a:p>
                      <a:endParaRPr lang="en-US"/>
                    </a:p>
                  </a:txBody>
                  <a:tcPr/>
                </a:tc>
                <a:extLst>
                  <a:ext uri="{0D108BD9-81ED-4DB2-BD59-A6C34878D82A}">
                    <a16:rowId xmlns:a16="http://schemas.microsoft.com/office/drawing/2014/main" val="4093687289"/>
                  </a:ext>
                </a:extLst>
              </a:tr>
              <a:tr h="217484">
                <a:tc>
                  <a:txBody>
                    <a:bodyPr/>
                    <a:lstStyle/>
                    <a:p>
                      <a:pPr marL="0" marR="0" algn="ctr">
                        <a:lnSpc>
                          <a:spcPct val="115000"/>
                        </a:lnSpc>
                        <a:spcBef>
                          <a:spcPts val="0"/>
                        </a:spcBef>
                        <a:spcAft>
                          <a:spcPts val="1000"/>
                        </a:spcAft>
                      </a:pPr>
                      <a:r>
                        <a:rPr lang="en-US" sz="1300">
                          <a:effectLst/>
                        </a:rPr>
                        <a:t>Pre-conditions: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gridSpan="2">
                  <a:txBody>
                    <a:bodyPr/>
                    <a:lstStyle/>
                    <a:p>
                      <a:pPr marL="0" marR="0" algn="ctr">
                        <a:lnSpc>
                          <a:spcPct val="115000"/>
                        </a:lnSpc>
                        <a:spcBef>
                          <a:spcPts val="0"/>
                        </a:spcBef>
                        <a:spcAft>
                          <a:spcPts val="1000"/>
                        </a:spcAft>
                      </a:pPr>
                      <a:r>
                        <a:rPr lang="en-US" sz="1300">
                          <a:effectLst/>
                        </a:rPr>
                        <a:t>User register in the app and validate his account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hMerge="1">
                  <a:txBody>
                    <a:bodyPr/>
                    <a:lstStyle/>
                    <a:p>
                      <a:endParaRPr lang="en-US"/>
                    </a:p>
                  </a:txBody>
                  <a:tcPr/>
                </a:tc>
                <a:extLst>
                  <a:ext uri="{0D108BD9-81ED-4DB2-BD59-A6C34878D82A}">
                    <a16:rowId xmlns:a16="http://schemas.microsoft.com/office/drawing/2014/main" val="1882087914"/>
                  </a:ext>
                </a:extLst>
              </a:tr>
              <a:tr h="217484">
                <a:tc>
                  <a:txBody>
                    <a:bodyPr/>
                    <a:lstStyle/>
                    <a:p>
                      <a:pPr marL="0" marR="0" algn="ctr">
                        <a:lnSpc>
                          <a:spcPct val="115000"/>
                        </a:lnSpc>
                        <a:spcBef>
                          <a:spcPts val="0"/>
                        </a:spcBef>
                        <a:spcAft>
                          <a:spcPts val="1000"/>
                        </a:spcAft>
                      </a:pPr>
                      <a:r>
                        <a:rPr lang="en-US" sz="1300" dirty="0">
                          <a:effectLst/>
                        </a:rPr>
                        <a:t>Post-conditions: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gridSpan="2">
                  <a:txBody>
                    <a:bodyPr/>
                    <a:lstStyle/>
                    <a:p>
                      <a:pPr marL="0" marR="0" algn="ctr">
                        <a:lnSpc>
                          <a:spcPct val="115000"/>
                        </a:lnSpc>
                        <a:spcBef>
                          <a:spcPts val="0"/>
                        </a:spcBef>
                        <a:spcAft>
                          <a:spcPts val="1000"/>
                        </a:spcAft>
                      </a:pPr>
                      <a:r>
                        <a:rPr lang="en-US" sz="1300">
                          <a:effectLst/>
                        </a:rPr>
                        <a:t>______________________</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hMerge="1">
                  <a:txBody>
                    <a:bodyPr/>
                    <a:lstStyle/>
                    <a:p>
                      <a:endParaRPr lang="en-US"/>
                    </a:p>
                  </a:txBody>
                  <a:tcPr/>
                </a:tc>
                <a:extLst>
                  <a:ext uri="{0D108BD9-81ED-4DB2-BD59-A6C34878D82A}">
                    <a16:rowId xmlns:a16="http://schemas.microsoft.com/office/drawing/2014/main" val="3245291690"/>
                  </a:ext>
                </a:extLst>
              </a:tr>
              <a:tr h="217484">
                <a:tc rowSpan="5">
                  <a:txBody>
                    <a:bodyPr/>
                    <a:lstStyle/>
                    <a:p>
                      <a:pPr marL="0" marR="0" algn="ctr">
                        <a:lnSpc>
                          <a:spcPct val="115000"/>
                        </a:lnSpc>
                        <a:spcBef>
                          <a:spcPts val="0"/>
                        </a:spcBef>
                        <a:spcAft>
                          <a:spcPts val="1000"/>
                        </a:spcAft>
                      </a:pPr>
                      <a:r>
                        <a:rPr lang="en-US" sz="1300" dirty="0">
                          <a:effectLst/>
                        </a:rPr>
                        <a:t>Flow of events: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0" marR="0" algn="ctr">
                        <a:lnSpc>
                          <a:spcPct val="115000"/>
                        </a:lnSpc>
                        <a:spcBef>
                          <a:spcPts val="0"/>
                        </a:spcBef>
                        <a:spcAft>
                          <a:spcPts val="1000"/>
                        </a:spcAft>
                      </a:pPr>
                      <a:r>
                        <a:rPr lang="en-US" sz="1300">
                          <a:effectLst/>
                        </a:rPr>
                        <a:t>User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0" marR="0" algn="ctr">
                        <a:lnSpc>
                          <a:spcPct val="115000"/>
                        </a:lnSpc>
                        <a:spcBef>
                          <a:spcPts val="0"/>
                        </a:spcBef>
                        <a:spcAft>
                          <a:spcPts val="1000"/>
                        </a:spcAft>
                      </a:pPr>
                      <a:r>
                        <a:rPr lang="en-US" sz="1300">
                          <a:effectLst/>
                        </a:rPr>
                        <a:t>System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extLst>
                  <a:ext uri="{0D108BD9-81ED-4DB2-BD59-A6C34878D82A}">
                    <a16:rowId xmlns:a16="http://schemas.microsoft.com/office/drawing/2014/main" val="73399345"/>
                  </a:ext>
                </a:extLst>
              </a:tr>
              <a:tr h="217484">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User Selects to login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extLst>
                  <a:ext uri="{0D108BD9-81ED-4DB2-BD59-A6C34878D82A}">
                    <a16:rowId xmlns:a16="http://schemas.microsoft.com/office/drawing/2014/main" val="2517989932"/>
                  </a:ext>
                </a:extLst>
              </a:tr>
              <a:tr h="390770">
                <a:tc vMerge="1">
                  <a:txBody>
                    <a:bodyPr/>
                    <a:lstStyle/>
                    <a:p>
                      <a:endParaRPr lang="en-US"/>
                    </a:p>
                  </a:txBody>
                  <a:tcPr/>
                </a:tc>
                <a:tc>
                  <a:txBody>
                    <a:bodyPr/>
                    <a:lstStyle/>
                    <a:p>
                      <a:pPr marL="485775" marR="0" algn="ctr">
                        <a:lnSpc>
                          <a:spcPct val="115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System returns Login page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extLst>
                  <a:ext uri="{0D108BD9-81ED-4DB2-BD59-A6C34878D82A}">
                    <a16:rowId xmlns:a16="http://schemas.microsoft.com/office/drawing/2014/main" val="656772409"/>
                  </a:ext>
                </a:extLst>
              </a:tr>
              <a:tr h="781542">
                <a:tc vMerge="1">
                  <a:txBody>
                    <a:bodyPr/>
                    <a:lstStyle/>
                    <a:p>
                      <a:endParaRPr lang="en-US"/>
                    </a:p>
                  </a:txBody>
                  <a:tcPr/>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dirty="0">
                          <a:effectLst/>
                        </a:rPr>
                        <a:t>User enters his username</a:t>
                      </a:r>
                    </a:p>
                    <a:p>
                      <a:pPr marL="342900" marR="0" lvl="0" indent="-342900" algn="ctr">
                        <a:lnSpc>
                          <a:spcPct val="115000"/>
                        </a:lnSpc>
                        <a:spcBef>
                          <a:spcPts val="0"/>
                        </a:spcBef>
                        <a:spcAft>
                          <a:spcPts val="1000"/>
                        </a:spcAft>
                        <a:buFont typeface="Symbol" panose="05050102010706020507" pitchFamily="18" charset="2"/>
                        <a:buChar char=""/>
                      </a:pPr>
                      <a:r>
                        <a:rPr lang="en-US" sz="1300" dirty="0">
                          <a:effectLst/>
                        </a:rPr>
                        <a:t>User enters his password</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extLst>
                  <a:ext uri="{0D108BD9-81ED-4DB2-BD59-A6C34878D82A}">
                    <a16:rowId xmlns:a16="http://schemas.microsoft.com/office/drawing/2014/main" val="749647616"/>
                  </a:ext>
                </a:extLst>
              </a:tr>
              <a:tr h="837006">
                <a:tc vMerge="1">
                  <a:txBody>
                    <a:bodyPr/>
                    <a:lstStyle/>
                    <a:p>
                      <a:endParaRPr lang="en-US"/>
                    </a:p>
                  </a:txBody>
                  <a:tcPr/>
                </a:tc>
                <a:tc>
                  <a:txBody>
                    <a:bodyPr/>
                    <a:lstStyle/>
                    <a:p>
                      <a:pPr marL="0" marR="0" algn="ctr">
                        <a:lnSpc>
                          <a:spcPct val="115000"/>
                        </a:lnSpc>
                        <a:spcBef>
                          <a:spcPts val="0"/>
                        </a:spcBef>
                        <a:spcAft>
                          <a:spcPts val="1000"/>
                        </a:spcAft>
                      </a:pPr>
                      <a:r>
                        <a:rPr lang="ar-EG" sz="1300" dirty="0">
                          <a:effectLst/>
                        </a:rPr>
                        <a:t> </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System Verifies his information</a:t>
                      </a:r>
                    </a:p>
                    <a:p>
                      <a:pPr marL="342900" marR="0" lvl="0" indent="-342900" algn="ctr">
                        <a:lnSpc>
                          <a:spcPct val="115000"/>
                        </a:lnSpc>
                        <a:spcBef>
                          <a:spcPts val="0"/>
                        </a:spcBef>
                        <a:spcAft>
                          <a:spcPts val="1000"/>
                        </a:spcAft>
                        <a:buFont typeface="Symbol" panose="05050102010706020507" pitchFamily="18" charset="2"/>
                        <a:buChar char=""/>
                      </a:pPr>
                      <a:r>
                        <a:rPr lang="en-US" sz="1300">
                          <a:effectLst/>
                        </a:rPr>
                        <a:t>System logs him in to his account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extLst>
                  <a:ext uri="{0D108BD9-81ED-4DB2-BD59-A6C34878D82A}">
                    <a16:rowId xmlns:a16="http://schemas.microsoft.com/office/drawing/2014/main" val="2635156701"/>
                  </a:ext>
                </a:extLst>
              </a:tr>
              <a:tr h="217484">
                <a:tc rowSpan="3">
                  <a:txBody>
                    <a:bodyPr/>
                    <a:lstStyle/>
                    <a:p>
                      <a:pPr marL="0" marR="0" algn="ctr">
                        <a:lnSpc>
                          <a:spcPct val="115000"/>
                        </a:lnSpc>
                        <a:spcBef>
                          <a:spcPts val="0"/>
                        </a:spcBef>
                        <a:spcAft>
                          <a:spcPts val="1000"/>
                        </a:spcAft>
                      </a:pPr>
                      <a:r>
                        <a:rPr lang="en-US" sz="1300">
                          <a:effectLst/>
                        </a:rPr>
                        <a:t>Exceptions: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0" marR="0" algn="ctr">
                        <a:lnSpc>
                          <a:spcPct val="115000"/>
                        </a:lnSpc>
                        <a:spcBef>
                          <a:spcPts val="0"/>
                        </a:spcBef>
                        <a:spcAft>
                          <a:spcPts val="1000"/>
                        </a:spcAft>
                      </a:pPr>
                      <a:r>
                        <a:rPr lang="en-US" sz="1300">
                          <a:effectLst/>
                        </a:rPr>
                        <a:t>User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0" marR="0" algn="ctr">
                        <a:lnSpc>
                          <a:spcPct val="115000"/>
                        </a:lnSpc>
                        <a:spcBef>
                          <a:spcPts val="0"/>
                        </a:spcBef>
                        <a:spcAft>
                          <a:spcPts val="1000"/>
                        </a:spcAft>
                      </a:pPr>
                      <a:r>
                        <a:rPr lang="en-US" sz="1300">
                          <a:effectLst/>
                        </a:rPr>
                        <a:t>System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extLst>
                  <a:ext uri="{0D108BD9-81ED-4DB2-BD59-A6C34878D82A}">
                    <a16:rowId xmlns:a16="http://schemas.microsoft.com/office/drawing/2014/main" val="2853379270"/>
                  </a:ext>
                </a:extLst>
              </a:tr>
              <a:tr h="412483">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dirty="0">
                          <a:effectLst/>
                        </a:rPr>
                        <a:t>User Enter username and Password</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extLst>
                  <a:ext uri="{0D108BD9-81ED-4DB2-BD59-A6C34878D82A}">
                    <a16:rowId xmlns:a16="http://schemas.microsoft.com/office/drawing/2014/main" val="2419331609"/>
                  </a:ext>
                </a:extLst>
              </a:tr>
              <a:tr h="1714088">
                <a:tc vMerge="1">
                  <a:txBody>
                    <a:bodyPr/>
                    <a:lstStyle/>
                    <a:p>
                      <a:endParaRPr lang="en-US"/>
                    </a:p>
                  </a:txBody>
                  <a:tcPr/>
                </a:tc>
                <a:tc>
                  <a:txBody>
                    <a:bodyPr/>
                    <a:lstStyle/>
                    <a:p>
                      <a:pPr marL="0" marR="0" algn="ctr">
                        <a:lnSpc>
                          <a:spcPct val="115000"/>
                        </a:lnSpc>
                        <a:spcBef>
                          <a:spcPts val="0"/>
                        </a:spcBef>
                        <a:spcAft>
                          <a:spcPts val="1000"/>
                        </a:spcAft>
                      </a:pPr>
                      <a:r>
                        <a:rPr lang="en-US" sz="1300" dirty="0">
                          <a:effectLst/>
                        </a:rPr>
                        <a:t> </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a:txBody>
                    <a:bodyPr/>
                    <a:lstStyle/>
                    <a:p>
                      <a:pPr marL="342900" marR="0" lvl="0" indent="-342900" algn="ctr" rtl="0">
                        <a:lnSpc>
                          <a:spcPct val="115000"/>
                        </a:lnSpc>
                        <a:spcBef>
                          <a:spcPts val="0"/>
                        </a:spcBef>
                        <a:spcAft>
                          <a:spcPts val="200"/>
                        </a:spcAft>
                        <a:buFont typeface="Symbol" panose="05050102010706020507" pitchFamily="18" charset="2"/>
                        <a:buChar char=""/>
                      </a:pPr>
                      <a:r>
                        <a:rPr lang="en-US" sz="1300" dirty="0">
                          <a:effectLst/>
                        </a:rPr>
                        <a:t>username does not exist or password is wrong</a:t>
                      </a:r>
                    </a:p>
                    <a:p>
                      <a:pPr marL="342900" marR="0" lvl="0" indent="-342900" algn="ctr">
                        <a:lnSpc>
                          <a:spcPct val="115000"/>
                        </a:lnSpc>
                        <a:spcBef>
                          <a:spcPts val="0"/>
                        </a:spcBef>
                        <a:spcAft>
                          <a:spcPts val="200"/>
                        </a:spcAft>
                        <a:buFont typeface="Symbol" panose="05050102010706020507" pitchFamily="18" charset="2"/>
                        <a:buChar char=""/>
                      </a:pPr>
                      <a:r>
                        <a:rPr lang="en-US" sz="1300" dirty="0">
                          <a:effectLst/>
                        </a:rPr>
                        <a:t>System rejects the Login </a:t>
                      </a:r>
                    </a:p>
                    <a:p>
                      <a:pPr marL="342900" marR="0" lvl="0" indent="-342900" algn="ctr">
                        <a:lnSpc>
                          <a:spcPct val="115000"/>
                        </a:lnSpc>
                        <a:spcBef>
                          <a:spcPts val="0"/>
                        </a:spcBef>
                        <a:spcAft>
                          <a:spcPts val="200"/>
                        </a:spcAft>
                        <a:buFont typeface="Symbol" panose="05050102010706020507" pitchFamily="18" charset="2"/>
                        <a:buChar char=""/>
                      </a:pPr>
                      <a:r>
                        <a:rPr lang="en-US" sz="1300" dirty="0">
                          <a:effectLst/>
                        </a:rPr>
                        <a:t>System demands the user to enter correct username and password</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extLst>
                  <a:ext uri="{0D108BD9-81ED-4DB2-BD59-A6C34878D82A}">
                    <a16:rowId xmlns:a16="http://schemas.microsoft.com/office/drawing/2014/main" val="2584689925"/>
                  </a:ext>
                </a:extLst>
              </a:tr>
              <a:tr h="217484">
                <a:tc>
                  <a:txBody>
                    <a:bodyPr/>
                    <a:lstStyle/>
                    <a:p>
                      <a:pPr marL="0" marR="0" algn="ctr">
                        <a:lnSpc>
                          <a:spcPct val="115000"/>
                        </a:lnSpc>
                        <a:spcBef>
                          <a:spcPts val="0"/>
                        </a:spcBef>
                        <a:spcAft>
                          <a:spcPts val="1000"/>
                        </a:spcAft>
                      </a:pPr>
                      <a:r>
                        <a:rPr lang="en-US" sz="1300">
                          <a:effectLst/>
                        </a:rPr>
                        <a:t>Includes: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gridSpan="2">
                  <a:txBody>
                    <a:bodyPr/>
                    <a:lstStyle/>
                    <a:p>
                      <a:pPr marL="0" marR="0" algn="ctr">
                        <a:lnSpc>
                          <a:spcPct val="115000"/>
                        </a:lnSpc>
                        <a:spcBef>
                          <a:spcPts val="0"/>
                        </a:spcBef>
                        <a:spcAft>
                          <a:spcPts val="1000"/>
                        </a:spcAft>
                      </a:pPr>
                      <a:r>
                        <a:rPr lang="en-US" sz="1300" dirty="0">
                          <a:effectLst/>
                        </a:rPr>
                        <a:t> </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hMerge="1">
                  <a:txBody>
                    <a:bodyPr/>
                    <a:lstStyle/>
                    <a:p>
                      <a:endParaRPr lang="en-US"/>
                    </a:p>
                  </a:txBody>
                  <a:tcPr/>
                </a:tc>
                <a:extLst>
                  <a:ext uri="{0D108BD9-81ED-4DB2-BD59-A6C34878D82A}">
                    <a16:rowId xmlns:a16="http://schemas.microsoft.com/office/drawing/2014/main" val="118607264"/>
                  </a:ext>
                </a:extLst>
              </a:tr>
              <a:tr h="412483">
                <a:tc>
                  <a:txBody>
                    <a:bodyPr/>
                    <a:lstStyle/>
                    <a:p>
                      <a:pPr marL="0" marR="0" algn="ctr">
                        <a:lnSpc>
                          <a:spcPct val="115000"/>
                        </a:lnSpc>
                        <a:spcBef>
                          <a:spcPts val="0"/>
                        </a:spcBef>
                        <a:spcAft>
                          <a:spcPts val="1000"/>
                        </a:spcAft>
                      </a:pPr>
                      <a:r>
                        <a:rPr lang="en-US" sz="1300">
                          <a:effectLst/>
                        </a:rPr>
                        <a:t>Notes and Issues: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gridSpan="2">
                  <a:txBody>
                    <a:bodyPr/>
                    <a:lstStyle/>
                    <a:p>
                      <a:pPr marL="0" marR="0" algn="ctr">
                        <a:lnSpc>
                          <a:spcPct val="115000"/>
                        </a:lnSpc>
                        <a:spcBef>
                          <a:spcPts val="0"/>
                        </a:spcBef>
                        <a:spcAft>
                          <a:spcPts val="1000"/>
                        </a:spcAft>
                      </a:pPr>
                      <a:r>
                        <a:rPr lang="en-US" sz="1300" dirty="0">
                          <a:effectLst/>
                        </a:rPr>
                        <a:t>Login will identify if the account corresponds to TA/Doctor, Student or Moderator student.</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52895" marR="52895" marT="0" marB="0"/>
                </a:tc>
                <a:tc hMerge="1">
                  <a:txBody>
                    <a:bodyPr/>
                    <a:lstStyle/>
                    <a:p>
                      <a:endParaRPr lang="en-US"/>
                    </a:p>
                  </a:txBody>
                  <a:tcPr/>
                </a:tc>
                <a:extLst>
                  <a:ext uri="{0D108BD9-81ED-4DB2-BD59-A6C34878D82A}">
                    <a16:rowId xmlns:a16="http://schemas.microsoft.com/office/drawing/2014/main" val="2727386264"/>
                  </a:ext>
                </a:extLst>
              </a:tr>
            </a:tbl>
          </a:graphicData>
        </a:graphic>
      </p:graphicFrame>
    </p:spTree>
    <p:extLst>
      <p:ext uri="{BB962C8B-B14F-4D97-AF65-F5344CB8AC3E}">
        <p14:creationId xmlns:p14="http://schemas.microsoft.com/office/powerpoint/2010/main" val="517819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15039829"/>
              </p:ext>
            </p:extLst>
          </p:nvPr>
        </p:nvGraphicFramePr>
        <p:xfrm>
          <a:off x="149903" y="119920"/>
          <a:ext cx="11857218" cy="6719305"/>
        </p:xfrm>
        <a:graphic>
          <a:graphicData uri="http://schemas.openxmlformats.org/drawingml/2006/table">
            <a:tbl>
              <a:tblPr>
                <a:tableStyleId>{5C22544A-7EE6-4342-B048-85BDC9FD1C3A}</a:tableStyleId>
              </a:tblPr>
              <a:tblGrid>
                <a:gridCol w="3951650">
                  <a:extLst>
                    <a:ext uri="{9D8B030D-6E8A-4147-A177-3AD203B41FA5}">
                      <a16:colId xmlns:a16="http://schemas.microsoft.com/office/drawing/2014/main" val="695067009"/>
                    </a:ext>
                  </a:extLst>
                </a:gridCol>
                <a:gridCol w="3952784">
                  <a:extLst>
                    <a:ext uri="{9D8B030D-6E8A-4147-A177-3AD203B41FA5}">
                      <a16:colId xmlns:a16="http://schemas.microsoft.com/office/drawing/2014/main" val="593655741"/>
                    </a:ext>
                  </a:extLst>
                </a:gridCol>
                <a:gridCol w="3952784">
                  <a:extLst>
                    <a:ext uri="{9D8B030D-6E8A-4147-A177-3AD203B41FA5}">
                      <a16:colId xmlns:a16="http://schemas.microsoft.com/office/drawing/2014/main" val="1347969049"/>
                    </a:ext>
                  </a:extLst>
                </a:gridCol>
              </a:tblGrid>
              <a:tr h="223812">
                <a:tc>
                  <a:txBody>
                    <a:bodyPr/>
                    <a:lstStyle/>
                    <a:p>
                      <a:pPr marL="0" marR="0" algn="ctr">
                        <a:lnSpc>
                          <a:spcPct val="115000"/>
                        </a:lnSpc>
                        <a:spcBef>
                          <a:spcPts val="0"/>
                        </a:spcBef>
                        <a:spcAft>
                          <a:spcPts val="1000"/>
                        </a:spcAft>
                      </a:pPr>
                      <a:r>
                        <a:rPr lang="en-US" sz="1300">
                          <a:effectLst/>
                        </a:rPr>
                        <a:t>Use Case ID:</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gridSpan="2">
                  <a:txBody>
                    <a:bodyPr/>
                    <a:lstStyle/>
                    <a:p>
                      <a:pPr marL="0" marR="0" algn="ctr">
                        <a:lnSpc>
                          <a:spcPct val="115000"/>
                        </a:lnSpc>
                        <a:spcBef>
                          <a:spcPts val="0"/>
                        </a:spcBef>
                        <a:spcAft>
                          <a:spcPts val="1000"/>
                        </a:spcAft>
                      </a:pPr>
                      <a:r>
                        <a:rPr lang="en-US" sz="1300">
                          <a:effectLst/>
                        </a:rPr>
                        <a:t>2</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hMerge="1">
                  <a:txBody>
                    <a:bodyPr/>
                    <a:lstStyle/>
                    <a:p>
                      <a:endParaRPr lang="en-US"/>
                    </a:p>
                  </a:txBody>
                  <a:tcPr/>
                </a:tc>
                <a:extLst>
                  <a:ext uri="{0D108BD9-81ED-4DB2-BD59-A6C34878D82A}">
                    <a16:rowId xmlns:a16="http://schemas.microsoft.com/office/drawing/2014/main" val="3323103879"/>
                  </a:ext>
                </a:extLst>
              </a:tr>
              <a:tr h="223812">
                <a:tc>
                  <a:txBody>
                    <a:bodyPr/>
                    <a:lstStyle/>
                    <a:p>
                      <a:pPr marL="0" marR="0" algn="ctr">
                        <a:lnSpc>
                          <a:spcPct val="115000"/>
                        </a:lnSpc>
                        <a:spcBef>
                          <a:spcPts val="0"/>
                        </a:spcBef>
                        <a:spcAft>
                          <a:spcPts val="1000"/>
                        </a:spcAft>
                      </a:pPr>
                      <a:r>
                        <a:rPr lang="en-US" sz="1300">
                          <a:effectLst/>
                        </a:rPr>
                        <a:t>Use Case Name: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gridSpan="2">
                  <a:txBody>
                    <a:bodyPr/>
                    <a:lstStyle/>
                    <a:p>
                      <a:pPr marL="0" marR="0" algn="ctr">
                        <a:lnSpc>
                          <a:spcPct val="115000"/>
                        </a:lnSpc>
                        <a:spcBef>
                          <a:spcPts val="0"/>
                        </a:spcBef>
                        <a:spcAft>
                          <a:spcPts val="1000"/>
                        </a:spcAft>
                      </a:pPr>
                      <a:r>
                        <a:rPr lang="en-US" sz="1300">
                          <a:effectLst/>
                        </a:rPr>
                        <a:t>TA/Doctor register</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hMerge="1">
                  <a:txBody>
                    <a:bodyPr/>
                    <a:lstStyle/>
                    <a:p>
                      <a:endParaRPr lang="en-US"/>
                    </a:p>
                  </a:txBody>
                  <a:tcPr/>
                </a:tc>
                <a:extLst>
                  <a:ext uri="{0D108BD9-81ED-4DB2-BD59-A6C34878D82A}">
                    <a16:rowId xmlns:a16="http://schemas.microsoft.com/office/drawing/2014/main" val="3640459837"/>
                  </a:ext>
                </a:extLst>
              </a:tr>
              <a:tr h="223812">
                <a:tc>
                  <a:txBody>
                    <a:bodyPr/>
                    <a:lstStyle/>
                    <a:p>
                      <a:pPr marL="0" marR="0" algn="ctr">
                        <a:lnSpc>
                          <a:spcPct val="115000"/>
                        </a:lnSpc>
                        <a:spcBef>
                          <a:spcPts val="0"/>
                        </a:spcBef>
                        <a:spcAft>
                          <a:spcPts val="1000"/>
                        </a:spcAft>
                      </a:pPr>
                      <a:r>
                        <a:rPr lang="en-US" sz="1300">
                          <a:effectLst/>
                        </a:rPr>
                        <a:t>Actors: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gridSpan="2">
                  <a:txBody>
                    <a:bodyPr/>
                    <a:lstStyle/>
                    <a:p>
                      <a:pPr marL="0" marR="0" algn="ctr">
                        <a:lnSpc>
                          <a:spcPct val="115000"/>
                        </a:lnSpc>
                        <a:spcBef>
                          <a:spcPts val="0"/>
                        </a:spcBef>
                        <a:spcAft>
                          <a:spcPts val="1000"/>
                        </a:spcAft>
                      </a:pPr>
                      <a:r>
                        <a:rPr lang="en-US" sz="1300">
                          <a:effectLst/>
                        </a:rPr>
                        <a:t>TA/Doctor</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hMerge="1">
                  <a:txBody>
                    <a:bodyPr/>
                    <a:lstStyle/>
                    <a:p>
                      <a:endParaRPr lang="en-US"/>
                    </a:p>
                  </a:txBody>
                  <a:tcPr/>
                </a:tc>
                <a:extLst>
                  <a:ext uri="{0D108BD9-81ED-4DB2-BD59-A6C34878D82A}">
                    <a16:rowId xmlns:a16="http://schemas.microsoft.com/office/drawing/2014/main" val="3421505637"/>
                  </a:ext>
                </a:extLst>
              </a:tr>
              <a:tr h="223812">
                <a:tc>
                  <a:txBody>
                    <a:bodyPr/>
                    <a:lstStyle/>
                    <a:p>
                      <a:pPr marL="0" marR="0" algn="ctr">
                        <a:lnSpc>
                          <a:spcPct val="115000"/>
                        </a:lnSpc>
                        <a:spcBef>
                          <a:spcPts val="0"/>
                        </a:spcBef>
                        <a:spcAft>
                          <a:spcPts val="1000"/>
                        </a:spcAft>
                      </a:pPr>
                      <a:r>
                        <a:rPr lang="en-US" sz="1300">
                          <a:effectLst/>
                        </a:rPr>
                        <a:t>Pre-conditions: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gridSpan="2">
                  <a:txBody>
                    <a:bodyPr/>
                    <a:lstStyle/>
                    <a:p>
                      <a:pPr marL="0" marR="0" algn="ctr">
                        <a:lnSpc>
                          <a:spcPct val="115000"/>
                        </a:lnSpc>
                        <a:spcBef>
                          <a:spcPts val="0"/>
                        </a:spcBef>
                        <a:spcAft>
                          <a:spcPts val="1000"/>
                        </a:spcAft>
                      </a:pPr>
                      <a:r>
                        <a:rPr lang="en-US" sz="1300">
                          <a:effectLst/>
                        </a:rPr>
                        <a:t>TA/Doctor has a valid academic E-mail</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hMerge="1">
                  <a:txBody>
                    <a:bodyPr/>
                    <a:lstStyle/>
                    <a:p>
                      <a:endParaRPr lang="en-US"/>
                    </a:p>
                  </a:txBody>
                  <a:tcPr/>
                </a:tc>
                <a:extLst>
                  <a:ext uri="{0D108BD9-81ED-4DB2-BD59-A6C34878D82A}">
                    <a16:rowId xmlns:a16="http://schemas.microsoft.com/office/drawing/2014/main" val="20164277"/>
                  </a:ext>
                </a:extLst>
              </a:tr>
              <a:tr h="297635">
                <a:tc>
                  <a:txBody>
                    <a:bodyPr/>
                    <a:lstStyle/>
                    <a:p>
                      <a:pPr marL="0" marR="0" algn="ctr">
                        <a:lnSpc>
                          <a:spcPct val="115000"/>
                        </a:lnSpc>
                        <a:spcBef>
                          <a:spcPts val="0"/>
                        </a:spcBef>
                        <a:spcAft>
                          <a:spcPts val="1000"/>
                        </a:spcAft>
                      </a:pPr>
                      <a:r>
                        <a:rPr lang="en-US" sz="1300">
                          <a:effectLst/>
                        </a:rPr>
                        <a:t>Post-conditions: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gridSpan="2">
                  <a:txBody>
                    <a:bodyPr/>
                    <a:lstStyle/>
                    <a:p>
                      <a:pPr marL="0" marR="0" algn="ctr">
                        <a:lnSpc>
                          <a:spcPct val="115000"/>
                        </a:lnSpc>
                        <a:spcBef>
                          <a:spcPts val="0"/>
                        </a:spcBef>
                        <a:spcAft>
                          <a:spcPts val="1000"/>
                        </a:spcAft>
                      </a:pPr>
                      <a:r>
                        <a:rPr lang="en-US" sz="1300">
                          <a:effectLst/>
                        </a:rPr>
                        <a:t>TA/Doctor validate his account from the mail sent to his academic mail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hMerge="1">
                  <a:txBody>
                    <a:bodyPr/>
                    <a:lstStyle/>
                    <a:p>
                      <a:endParaRPr lang="en-US"/>
                    </a:p>
                  </a:txBody>
                  <a:tcPr/>
                </a:tc>
                <a:extLst>
                  <a:ext uri="{0D108BD9-81ED-4DB2-BD59-A6C34878D82A}">
                    <a16:rowId xmlns:a16="http://schemas.microsoft.com/office/drawing/2014/main" val="207986270"/>
                  </a:ext>
                </a:extLst>
              </a:tr>
              <a:tr h="223812">
                <a:tc rowSpan="7">
                  <a:txBody>
                    <a:bodyPr/>
                    <a:lstStyle/>
                    <a:p>
                      <a:pPr marL="0" marR="0" algn="ctr">
                        <a:lnSpc>
                          <a:spcPct val="115000"/>
                        </a:lnSpc>
                        <a:spcBef>
                          <a:spcPts val="0"/>
                        </a:spcBef>
                        <a:spcAft>
                          <a:spcPts val="1000"/>
                        </a:spcAft>
                      </a:pPr>
                      <a:r>
                        <a:rPr lang="en-US" sz="1300" dirty="0">
                          <a:effectLst/>
                        </a:rPr>
                        <a:t>Flow of events: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0" marR="0" algn="ctr">
                        <a:lnSpc>
                          <a:spcPct val="115000"/>
                        </a:lnSpc>
                        <a:spcBef>
                          <a:spcPts val="0"/>
                        </a:spcBef>
                        <a:spcAft>
                          <a:spcPts val="1000"/>
                        </a:spcAft>
                      </a:pPr>
                      <a:r>
                        <a:rPr lang="en-US" sz="1300">
                          <a:effectLst/>
                        </a:rPr>
                        <a:t>User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0" marR="0" algn="ctr">
                        <a:lnSpc>
                          <a:spcPct val="115000"/>
                        </a:lnSpc>
                        <a:spcBef>
                          <a:spcPts val="0"/>
                        </a:spcBef>
                        <a:spcAft>
                          <a:spcPts val="1000"/>
                        </a:spcAft>
                      </a:pPr>
                      <a:r>
                        <a:rPr lang="en-US" sz="1300">
                          <a:effectLst/>
                        </a:rPr>
                        <a:t>System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844699411"/>
                  </a:ext>
                </a:extLst>
              </a:tr>
              <a:tr h="297635">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TA/Doctor select to register</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4071666993"/>
                  </a:ext>
                </a:extLst>
              </a:tr>
              <a:tr h="297635">
                <a:tc vMerge="1">
                  <a:txBody>
                    <a:bodyPr/>
                    <a:lstStyle/>
                    <a:p>
                      <a:endParaRPr lang="en-US"/>
                    </a:p>
                  </a:txBody>
                  <a:tcPr/>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System returns registration page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41062084"/>
                  </a:ext>
                </a:extLst>
              </a:tr>
              <a:tr h="297635">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dirty="0">
                          <a:effectLst/>
                        </a:rPr>
                        <a:t>Enter the required information</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1907121182"/>
                  </a:ext>
                </a:extLst>
              </a:tr>
              <a:tr h="1117621">
                <a:tc vMerge="1">
                  <a:txBody>
                    <a:bodyPr/>
                    <a:lstStyle/>
                    <a:p>
                      <a:endParaRPr lang="en-US"/>
                    </a:p>
                  </a:txBody>
                  <a:tcPr/>
                </a:tc>
                <a:tc>
                  <a:txBody>
                    <a:bodyPr/>
                    <a:lstStyle/>
                    <a:p>
                      <a:pPr marL="0" marR="0" algn="ctr">
                        <a:lnSpc>
                          <a:spcPct val="115000"/>
                        </a:lnSpc>
                        <a:spcBef>
                          <a:spcPts val="0"/>
                        </a:spcBef>
                        <a:spcAft>
                          <a:spcPts val="1000"/>
                        </a:spcAft>
                      </a:pPr>
                      <a:r>
                        <a:rPr lang="ar-EG"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System check that neither of his data violate the specifications </a:t>
                      </a:r>
                    </a:p>
                    <a:p>
                      <a:pPr marL="342900" marR="0" lvl="0" indent="-342900" algn="ctr">
                        <a:lnSpc>
                          <a:spcPct val="115000"/>
                        </a:lnSpc>
                        <a:spcBef>
                          <a:spcPts val="0"/>
                        </a:spcBef>
                        <a:spcAft>
                          <a:spcPts val="1000"/>
                        </a:spcAft>
                        <a:buFont typeface="Symbol" panose="05050102010706020507" pitchFamily="18" charset="2"/>
                        <a:buChar char=""/>
                      </a:pPr>
                      <a:r>
                        <a:rPr lang="en-US" sz="1300">
                          <a:effectLst/>
                        </a:rPr>
                        <a:t>System sent a verification code to the entered academic mail</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3253049130"/>
                  </a:ext>
                </a:extLst>
              </a:tr>
              <a:tr h="297635">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TA/Doctor enters the verification code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747328730"/>
                  </a:ext>
                </a:extLst>
              </a:tr>
              <a:tr h="447624">
                <a:tc vMerge="1">
                  <a:txBody>
                    <a:bodyPr/>
                    <a:lstStyle/>
                    <a:p>
                      <a:endParaRPr lang="en-US"/>
                    </a:p>
                  </a:txBody>
                  <a:tcPr/>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System match the verification code</a:t>
                      </a:r>
                    </a:p>
                    <a:p>
                      <a:pPr marL="342900" marR="0" lvl="0" indent="-342900" algn="ctr">
                        <a:lnSpc>
                          <a:spcPct val="115000"/>
                        </a:lnSpc>
                        <a:spcBef>
                          <a:spcPts val="0"/>
                        </a:spcBef>
                        <a:spcAft>
                          <a:spcPts val="1000"/>
                        </a:spcAft>
                        <a:buFont typeface="Symbol" panose="05050102010706020507" pitchFamily="18" charset="2"/>
                        <a:buChar char=""/>
                      </a:pPr>
                      <a:r>
                        <a:rPr lang="en-US" sz="1300">
                          <a:effectLst/>
                        </a:rPr>
                        <a:t>creates the account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3559544650"/>
                  </a:ext>
                </a:extLst>
              </a:tr>
              <a:tr h="223812">
                <a:tc rowSpan="3">
                  <a:txBody>
                    <a:bodyPr/>
                    <a:lstStyle/>
                    <a:p>
                      <a:pPr marL="0" marR="0" algn="ctr">
                        <a:lnSpc>
                          <a:spcPct val="115000"/>
                        </a:lnSpc>
                        <a:spcBef>
                          <a:spcPts val="0"/>
                        </a:spcBef>
                        <a:spcAft>
                          <a:spcPts val="1000"/>
                        </a:spcAft>
                      </a:pPr>
                      <a:r>
                        <a:rPr lang="en-US" sz="1300" dirty="0">
                          <a:effectLst/>
                        </a:rPr>
                        <a:t>Exceptions: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0" marR="0" algn="ctr">
                        <a:lnSpc>
                          <a:spcPct val="115000"/>
                        </a:lnSpc>
                        <a:spcBef>
                          <a:spcPts val="0"/>
                        </a:spcBef>
                        <a:spcAft>
                          <a:spcPts val="1000"/>
                        </a:spcAft>
                      </a:pPr>
                      <a:r>
                        <a:rPr lang="en-US" sz="1300">
                          <a:effectLst/>
                        </a:rPr>
                        <a:t>User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0" marR="0" algn="ctr">
                        <a:lnSpc>
                          <a:spcPct val="115000"/>
                        </a:lnSpc>
                        <a:spcBef>
                          <a:spcPts val="0"/>
                        </a:spcBef>
                        <a:spcAft>
                          <a:spcPts val="1000"/>
                        </a:spcAft>
                      </a:pPr>
                      <a:r>
                        <a:rPr lang="en-US" sz="1300">
                          <a:effectLst/>
                        </a:rPr>
                        <a:t>System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912581101"/>
                  </a:ext>
                </a:extLst>
              </a:tr>
              <a:tr h="447624">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TA/Doctor entered data that violate the specifications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3139485657"/>
                  </a:ext>
                </a:extLst>
              </a:tr>
              <a:tr h="1151615">
                <a:tc vMerge="1">
                  <a:txBody>
                    <a:bodyPr/>
                    <a:lstStyle/>
                    <a:p>
                      <a:endParaRPr lang="en-US"/>
                    </a:p>
                  </a:txBody>
                  <a:tcPr/>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a:txBody>
                    <a:bodyPr/>
                    <a:lstStyle/>
                    <a:p>
                      <a:pPr marL="342900" marR="0" lvl="0" indent="-342900" algn="ctr" rtl="0">
                        <a:lnSpc>
                          <a:spcPct val="115000"/>
                        </a:lnSpc>
                        <a:spcBef>
                          <a:spcPts val="0"/>
                        </a:spcBef>
                        <a:spcAft>
                          <a:spcPts val="200"/>
                        </a:spcAft>
                        <a:buFont typeface="Symbol" panose="05050102010706020507" pitchFamily="18" charset="2"/>
                        <a:buChar char=""/>
                      </a:pPr>
                      <a:r>
                        <a:rPr lang="en-US" sz="1300">
                          <a:effectLst/>
                        </a:rPr>
                        <a:t>System recognize that the entered data violate the specifications</a:t>
                      </a:r>
                    </a:p>
                    <a:p>
                      <a:pPr marL="342900" marR="0" lvl="0" indent="-342900" algn="ctr">
                        <a:lnSpc>
                          <a:spcPct val="115000"/>
                        </a:lnSpc>
                        <a:spcBef>
                          <a:spcPts val="0"/>
                        </a:spcBef>
                        <a:spcAft>
                          <a:spcPts val="200"/>
                        </a:spcAft>
                        <a:buFont typeface="Symbol" panose="05050102010706020507" pitchFamily="18" charset="2"/>
                        <a:buChar char=""/>
                      </a:pPr>
                      <a:r>
                        <a:rPr lang="en-US" sz="1300">
                          <a:effectLst/>
                        </a:rPr>
                        <a:t>System demand the  TA/Doctor to enter his data again in right manner.</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extLst>
                  <a:ext uri="{0D108BD9-81ED-4DB2-BD59-A6C34878D82A}">
                    <a16:rowId xmlns:a16="http://schemas.microsoft.com/office/drawing/2014/main" val="3111546738"/>
                  </a:ext>
                </a:extLst>
              </a:tr>
              <a:tr h="223812">
                <a:tc>
                  <a:txBody>
                    <a:bodyPr/>
                    <a:lstStyle/>
                    <a:p>
                      <a:pPr marL="0" marR="0" algn="ctr">
                        <a:lnSpc>
                          <a:spcPct val="115000"/>
                        </a:lnSpc>
                        <a:spcBef>
                          <a:spcPts val="0"/>
                        </a:spcBef>
                        <a:spcAft>
                          <a:spcPts val="1000"/>
                        </a:spcAft>
                      </a:pPr>
                      <a:r>
                        <a:rPr lang="en-US" sz="1300">
                          <a:effectLst/>
                        </a:rPr>
                        <a:t>Includes: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gridSpan="2">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hMerge="1">
                  <a:txBody>
                    <a:bodyPr/>
                    <a:lstStyle/>
                    <a:p>
                      <a:endParaRPr lang="en-US"/>
                    </a:p>
                  </a:txBody>
                  <a:tcPr/>
                </a:tc>
                <a:extLst>
                  <a:ext uri="{0D108BD9-81ED-4DB2-BD59-A6C34878D82A}">
                    <a16:rowId xmlns:a16="http://schemas.microsoft.com/office/drawing/2014/main" val="1961502258"/>
                  </a:ext>
                </a:extLst>
              </a:tr>
              <a:tr h="447624">
                <a:tc>
                  <a:txBody>
                    <a:bodyPr/>
                    <a:lstStyle/>
                    <a:p>
                      <a:pPr marL="0" marR="0" algn="ctr">
                        <a:lnSpc>
                          <a:spcPct val="115000"/>
                        </a:lnSpc>
                        <a:spcBef>
                          <a:spcPts val="0"/>
                        </a:spcBef>
                        <a:spcAft>
                          <a:spcPts val="1000"/>
                        </a:spcAft>
                      </a:pPr>
                      <a:r>
                        <a:rPr lang="en-US" sz="1300">
                          <a:effectLst/>
                        </a:rPr>
                        <a:t>Notes and Issues: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gridSpan="2">
                  <a:txBody>
                    <a:bodyPr/>
                    <a:lstStyle/>
                    <a:p>
                      <a:pPr marL="0" marR="0" algn="ctr">
                        <a:lnSpc>
                          <a:spcPct val="115000"/>
                        </a:lnSpc>
                        <a:spcBef>
                          <a:spcPts val="0"/>
                        </a:spcBef>
                        <a:spcAft>
                          <a:spcPts val="1000"/>
                        </a:spcAft>
                      </a:pPr>
                      <a:r>
                        <a:rPr lang="en-US" sz="1300" dirty="0">
                          <a:effectLst/>
                        </a:rPr>
                        <a:t>If TA/Doctor enter invalid E-mail he will not be able to validate his account so he will not be able to complete registration.</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39556" marR="39556" marT="0" marB="0"/>
                </a:tc>
                <a:tc hMerge="1">
                  <a:txBody>
                    <a:bodyPr/>
                    <a:lstStyle/>
                    <a:p>
                      <a:endParaRPr lang="en-US"/>
                    </a:p>
                  </a:txBody>
                  <a:tcPr/>
                </a:tc>
                <a:extLst>
                  <a:ext uri="{0D108BD9-81ED-4DB2-BD59-A6C34878D82A}">
                    <a16:rowId xmlns:a16="http://schemas.microsoft.com/office/drawing/2014/main" val="2208889458"/>
                  </a:ext>
                </a:extLst>
              </a:tr>
            </a:tbl>
          </a:graphicData>
        </a:graphic>
      </p:graphicFrame>
    </p:spTree>
    <p:extLst>
      <p:ext uri="{BB962C8B-B14F-4D97-AF65-F5344CB8AC3E}">
        <p14:creationId xmlns:p14="http://schemas.microsoft.com/office/powerpoint/2010/main" val="3062911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74684232"/>
              </p:ext>
            </p:extLst>
          </p:nvPr>
        </p:nvGraphicFramePr>
        <p:xfrm>
          <a:off x="134911" y="119924"/>
          <a:ext cx="11902193" cy="6582539"/>
        </p:xfrm>
        <a:graphic>
          <a:graphicData uri="http://schemas.openxmlformats.org/drawingml/2006/table">
            <a:tbl>
              <a:tblPr>
                <a:tableStyleId>{5C22544A-7EE6-4342-B048-85BDC9FD1C3A}</a:tableStyleId>
              </a:tblPr>
              <a:tblGrid>
                <a:gridCol w="3966637">
                  <a:extLst>
                    <a:ext uri="{9D8B030D-6E8A-4147-A177-3AD203B41FA5}">
                      <a16:colId xmlns:a16="http://schemas.microsoft.com/office/drawing/2014/main" val="1155638458"/>
                    </a:ext>
                  </a:extLst>
                </a:gridCol>
                <a:gridCol w="3967778">
                  <a:extLst>
                    <a:ext uri="{9D8B030D-6E8A-4147-A177-3AD203B41FA5}">
                      <a16:colId xmlns:a16="http://schemas.microsoft.com/office/drawing/2014/main" val="3139101730"/>
                    </a:ext>
                  </a:extLst>
                </a:gridCol>
                <a:gridCol w="3967778">
                  <a:extLst>
                    <a:ext uri="{9D8B030D-6E8A-4147-A177-3AD203B41FA5}">
                      <a16:colId xmlns:a16="http://schemas.microsoft.com/office/drawing/2014/main" val="3660705350"/>
                    </a:ext>
                  </a:extLst>
                </a:gridCol>
              </a:tblGrid>
              <a:tr h="230994">
                <a:tc>
                  <a:txBody>
                    <a:bodyPr/>
                    <a:lstStyle/>
                    <a:p>
                      <a:pPr marL="0" marR="0" algn="ctr">
                        <a:lnSpc>
                          <a:spcPct val="115000"/>
                        </a:lnSpc>
                        <a:spcBef>
                          <a:spcPts val="0"/>
                        </a:spcBef>
                        <a:spcAft>
                          <a:spcPts val="1000"/>
                        </a:spcAft>
                      </a:pPr>
                      <a:r>
                        <a:rPr lang="en-US" sz="1300">
                          <a:effectLst/>
                        </a:rPr>
                        <a:t>Use Case ID:</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3</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1112479744"/>
                  </a:ext>
                </a:extLst>
              </a:tr>
              <a:tr h="230994">
                <a:tc>
                  <a:txBody>
                    <a:bodyPr/>
                    <a:lstStyle/>
                    <a:p>
                      <a:pPr marL="0" marR="0" algn="ctr">
                        <a:lnSpc>
                          <a:spcPct val="115000"/>
                        </a:lnSpc>
                        <a:spcBef>
                          <a:spcPts val="0"/>
                        </a:spcBef>
                        <a:spcAft>
                          <a:spcPts val="1000"/>
                        </a:spcAft>
                      </a:pPr>
                      <a:r>
                        <a:rPr lang="en-US" sz="1300">
                          <a:effectLst/>
                        </a:rPr>
                        <a:t>Use Case Name: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Course registration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1393890082"/>
                  </a:ext>
                </a:extLst>
              </a:tr>
              <a:tr h="230994">
                <a:tc>
                  <a:txBody>
                    <a:bodyPr/>
                    <a:lstStyle/>
                    <a:p>
                      <a:pPr marL="0" marR="0" algn="ctr">
                        <a:lnSpc>
                          <a:spcPct val="115000"/>
                        </a:lnSpc>
                        <a:spcBef>
                          <a:spcPts val="0"/>
                        </a:spcBef>
                        <a:spcAft>
                          <a:spcPts val="1000"/>
                        </a:spcAft>
                      </a:pPr>
                      <a:r>
                        <a:rPr lang="en-US" sz="1300">
                          <a:effectLst/>
                        </a:rPr>
                        <a:t>Actors: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Student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830634951"/>
                  </a:ext>
                </a:extLst>
              </a:tr>
              <a:tr h="230994">
                <a:tc>
                  <a:txBody>
                    <a:bodyPr/>
                    <a:lstStyle/>
                    <a:p>
                      <a:pPr marL="0" marR="0" algn="ctr">
                        <a:lnSpc>
                          <a:spcPct val="115000"/>
                        </a:lnSpc>
                        <a:spcBef>
                          <a:spcPts val="0"/>
                        </a:spcBef>
                        <a:spcAft>
                          <a:spcPts val="1000"/>
                        </a:spcAft>
                      </a:pPr>
                      <a:r>
                        <a:rPr lang="en-US" sz="1300">
                          <a:effectLst/>
                        </a:rPr>
                        <a:t>Pre-conditions: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Login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4010177467"/>
                  </a:ext>
                </a:extLst>
              </a:tr>
              <a:tr h="230994">
                <a:tc>
                  <a:txBody>
                    <a:bodyPr/>
                    <a:lstStyle/>
                    <a:p>
                      <a:pPr marL="0" marR="0" algn="ctr">
                        <a:lnSpc>
                          <a:spcPct val="115000"/>
                        </a:lnSpc>
                        <a:spcBef>
                          <a:spcPts val="0"/>
                        </a:spcBef>
                        <a:spcAft>
                          <a:spcPts val="1000"/>
                        </a:spcAft>
                      </a:pPr>
                      <a:r>
                        <a:rPr lang="en-US" sz="1300">
                          <a:effectLst/>
                        </a:rPr>
                        <a:t>Post-conditions: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____________________</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912832849"/>
                  </a:ext>
                </a:extLst>
              </a:tr>
              <a:tr h="230994">
                <a:tc rowSpan="9">
                  <a:txBody>
                    <a:bodyPr/>
                    <a:lstStyle/>
                    <a:p>
                      <a:pPr marL="0" marR="0" algn="ctr">
                        <a:lnSpc>
                          <a:spcPct val="115000"/>
                        </a:lnSpc>
                        <a:spcBef>
                          <a:spcPts val="0"/>
                        </a:spcBef>
                        <a:spcAft>
                          <a:spcPts val="1000"/>
                        </a:spcAft>
                      </a:pPr>
                      <a:r>
                        <a:rPr lang="en-US" sz="1300" dirty="0">
                          <a:effectLst/>
                        </a:rPr>
                        <a:t>Flow of events: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User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System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3057558591"/>
                  </a:ext>
                </a:extLst>
              </a:tr>
              <a:tr h="230994">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Student Show courses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2449063419"/>
                  </a:ext>
                </a:extLst>
              </a:tr>
              <a:tr h="355514">
                <a:tc vMerge="1">
                  <a:txBody>
                    <a:bodyPr/>
                    <a:lstStyle/>
                    <a:p>
                      <a:endParaRPr lang="en-US"/>
                    </a:p>
                  </a:txBody>
                  <a:tcPr/>
                </a:tc>
                <a:tc>
                  <a:txBody>
                    <a:bodyPr/>
                    <a:lstStyle/>
                    <a:p>
                      <a:pPr marL="0" marR="0" algn="ctr">
                        <a:lnSpc>
                          <a:spcPct val="115000"/>
                        </a:lnSpc>
                        <a:spcBef>
                          <a:spcPts val="0"/>
                        </a:spcBef>
                        <a:spcAft>
                          <a:spcPts val="1000"/>
                        </a:spcAft>
                      </a:pPr>
                      <a:r>
                        <a:rPr lang="ar-EG"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System return List of courses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3821032097"/>
                  </a:ext>
                </a:extLst>
              </a:tr>
              <a:tr h="355514">
                <a:tc vMerge="1">
                  <a:txBody>
                    <a:bodyPr/>
                    <a:lstStyle/>
                    <a:p>
                      <a:endParaRPr lang="en-US"/>
                    </a:p>
                  </a:txBody>
                  <a:tcPr/>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Student select a specific course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45720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1442210428"/>
                  </a:ext>
                </a:extLst>
              </a:tr>
              <a:tr h="533272">
                <a:tc vMerge="1">
                  <a:txBody>
                    <a:bodyPr/>
                    <a:lstStyle/>
                    <a:p>
                      <a:endParaRPr lang="en-US"/>
                    </a:p>
                  </a:txBody>
                  <a:tcPr/>
                </a:tc>
                <a:tc>
                  <a:txBody>
                    <a:bodyPr/>
                    <a:lstStyle/>
                    <a:p>
                      <a:pPr marL="457200" marR="0" algn="ctr">
                        <a:lnSpc>
                          <a:spcPct val="115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System return course information and some choices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836059635"/>
                  </a:ext>
                </a:extLst>
              </a:tr>
              <a:tr h="424356">
                <a:tc vMerge="1">
                  <a:txBody>
                    <a:bodyPr/>
                    <a:lstStyle/>
                    <a:p>
                      <a:endParaRPr lang="en-US"/>
                    </a:p>
                  </a:txBody>
                  <a:tcPr/>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Student Select register in this course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45720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1554750135"/>
                  </a:ext>
                </a:extLst>
              </a:tr>
              <a:tr h="424356">
                <a:tc vMerge="1">
                  <a:txBody>
                    <a:bodyPr/>
                    <a:lstStyle/>
                    <a:p>
                      <a:endParaRPr lang="en-US"/>
                    </a:p>
                  </a:txBody>
                  <a:tcPr/>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System return a box to write course code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2696294124"/>
                  </a:ext>
                </a:extLst>
              </a:tr>
              <a:tr h="355514">
                <a:tc vMerge="1">
                  <a:txBody>
                    <a:bodyPr/>
                    <a:lstStyle/>
                    <a:p>
                      <a:endParaRPr lang="en-US"/>
                    </a:p>
                  </a:txBody>
                  <a:tcPr/>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Student enter course code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45720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3601466986"/>
                  </a:ext>
                </a:extLst>
              </a:tr>
              <a:tr h="877417">
                <a:tc vMerge="1">
                  <a:txBody>
                    <a:bodyPr/>
                    <a:lstStyle/>
                    <a:p>
                      <a:endParaRPr lang="en-US"/>
                    </a:p>
                  </a:txBody>
                  <a:tcPr/>
                </a:tc>
                <a:tc>
                  <a:txBody>
                    <a:bodyPr/>
                    <a:lstStyle/>
                    <a:p>
                      <a:pPr marL="457200" marR="0" algn="ctr">
                        <a:lnSpc>
                          <a:spcPct val="115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System check that the course code is right</a:t>
                      </a:r>
                    </a:p>
                    <a:p>
                      <a:pPr marL="342900" marR="0" lvl="0" indent="-342900" algn="ctr">
                        <a:lnSpc>
                          <a:spcPct val="115000"/>
                        </a:lnSpc>
                        <a:spcBef>
                          <a:spcPts val="0"/>
                        </a:spcBef>
                        <a:spcAft>
                          <a:spcPts val="1000"/>
                        </a:spcAft>
                        <a:buFont typeface="Symbol" panose="05050102010706020507" pitchFamily="18" charset="2"/>
                        <a:buChar char=""/>
                      </a:pPr>
                      <a:r>
                        <a:rPr lang="en-US" sz="1300">
                          <a:effectLst/>
                        </a:rPr>
                        <a:t>System add this course to Student courses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314389528"/>
                  </a:ext>
                </a:extLst>
              </a:tr>
              <a:tr h="230994">
                <a:tc rowSpan="3">
                  <a:txBody>
                    <a:bodyPr/>
                    <a:lstStyle/>
                    <a:p>
                      <a:pPr marL="0" marR="0" algn="ctr">
                        <a:lnSpc>
                          <a:spcPct val="115000"/>
                        </a:lnSpc>
                        <a:spcBef>
                          <a:spcPts val="0"/>
                        </a:spcBef>
                        <a:spcAft>
                          <a:spcPts val="1000"/>
                        </a:spcAft>
                      </a:pPr>
                      <a:r>
                        <a:rPr lang="en-US" sz="1300">
                          <a:effectLst/>
                        </a:rPr>
                        <a:t>Exceptions: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User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System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976161273"/>
                  </a:ext>
                </a:extLst>
              </a:tr>
              <a:tr h="424356">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Student entered invalid course code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694546969"/>
                  </a:ext>
                </a:extLst>
              </a:tr>
              <a:tr h="522300">
                <a:tc vMerge="1">
                  <a:txBody>
                    <a:bodyPr/>
                    <a:lstStyle/>
                    <a:p>
                      <a:endParaRPr lang="en-US"/>
                    </a:p>
                  </a:txBody>
                  <a:tcPr/>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200"/>
                        </a:spcAft>
                        <a:buFont typeface="Symbol" panose="05050102010706020507" pitchFamily="18" charset="2"/>
                        <a:buChar char=""/>
                      </a:pPr>
                      <a:r>
                        <a:rPr lang="en-US" sz="1300">
                          <a:effectLst/>
                        </a:rPr>
                        <a:t>System demand to enter course code again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3182261464"/>
                  </a:ext>
                </a:extLst>
              </a:tr>
              <a:tr h="230994">
                <a:tc>
                  <a:txBody>
                    <a:bodyPr/>
                    <a:lstStyle/>
                    <a:p>
                      <a:pPr marL="0" marR="0" algn="ctr">
                        <a:lnSpc>
                          <a:spcPct val="115000"/>
                        </a:lnSpc>
                        <a:spcBef>
                          <a:spcPts val="0"/>
                        </a:spcBef>
                        <a:spcAft>
                          <a:spcPts val="1000"/>
                        </a:spcAft>
                      </a:pPr>
                      <a:r>
                        <a:rPr lang="en-US" sz="1300">
                          <a:effectLst/>
                        </a:rPr>
                        <a:t>Includes: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1577251398"/>
                  </a:ext>
                </a:extLst>
              </a:tr>
              <a:tr h="230994">
                <a:tc>
                  <a:txBody>
                    <a:bodyPr/>
                    <a:lstStyle/>
                    <a:p>
                      <a:pPr marL="0" marR="0" algn="ctr">
                        <a:lnSpc>
                          <a:spcPct val="115000"/>
                        </a:lnSpc>
                        <a:spcBef>
                          <a:spcPts val="0"/>
                        </a:spcBef>
                        <a:spcAft>
                          <a:spcPts val="1000"/>
                        </a:spcAft>
                      </a:pPr>
                      <a:r>
                        <a:rPr lang="en-US" sz="1300">
                          <a:effectLst/>
                        </a:rPr>
                        <a:t>Notes and Issues: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dirty="0">
                          <a:effectLst/>
                        </a:rPr>
                        <a:t>You should have the course code to register in the course</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326011504"/>
                  </a:ext>
                </a:extLst>
              </a:tr>
            </a:tbl>
          </a:graphicData>
        </a:graphic>
      </p:graphicFrame>
    </p:spTree>
    <p:extLst>
      <p:ext uri="{BB962C8B-B14F-4D97-AF65-F5344CB8AC3E}">
        <p14:creationId xmlns:p14="http://schemas.microsoft.com/office/powerpoint/2010/main" val="3568322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CDA6-4947-4F76-866C-C8FE24335A8D}"/>
              </a:ext>
            </a:extLst>
          </p:cNvPr>
          <p:cNvSpPr>
            <a:spLocks noGrp="1"/>
          </p:cNvSpPr>
          <p:nvPr>
            <p:ph type="title"/>
          </p:nvPr>
        </p:nvSpPr>
        <p:spPr/>
        <p:txBody>
          <a:bodyPr/>
          <a:lstStyle/>
          <a:p>
            <a:r>
              <a:rPr lang="en-US" dirty="0"/>
              <a:t>Project idea</a:t>
            </a:r>
          </a:p>
        </p:txBody>
      </p:sp>
      <p:sp>
        <p:nvSpPr>
          <p:cNvPr id="3" name="Content Placeholder 2">
            <a:extLst>
              <a:ext uri="{FF2B5EF4-FFF2-40B4-BE49-F238E27FC236}">
                <a16:creationId xmlns:a16="http://schemas.microsoft.com/office/drawing/2014/main" id="{6C142166-465D-4D9F-9DB3-6CDF9E15D97E}"/>
              </a:ext>
            </a:extLst>
          </p:cNvPr>
          <p:cNvSpPr>
            <a:spLocks noGrp="1"/>
          </p:cNvSpPr>
          <p:nvPr>
            <p:ph idx="1"/>
          </p:nvPr>
        </p:nvSpPr>
        <p:spPr/>
        <p:txBody>
          <a:bodyPr/>
          <a:lstStyle/>
          <a:p>
            <a:pPr marL="0" indent="0">
              <a:buNone/>
            </a:pPr>
            <a:r>
              <a:rPr lang="en-US" sz="3600" b="1" dirty="0">
                <a:solidFill>
                  <a:srgbClr val="FF0000"/>
                </a:solidFill>
              </a:rPr>
              <a:t>FCI E-campus: </a:t>
            </a:r>
            <a:r>
              <a:rPr lang="en-US" sz="3600" b="1" dirty="0"/>
              <a:t>Timetable &amp; Materials Organizer.</a:t>
            </a:r>
          </a:p>
          <a:p>
            <a:r>
              <a:rPr lang="en-US" dirty="0"/>
              <a:t>Our app helps students stay organized by providing them with their schedule, depending on what courses they have registered.</a:t>
            </a:r>
          </a:p>
          <a:p>
            <a:r>
              <a:rPr lang="en-US" dirty="0"/>
              <a:t>It also notifies them for new announcements, upcoming quizzes and assignments deliveries to help them keep track with their courses.</a:t>
            </a:r>
          </a:p>
          <a:p>
            <a:r>
              <a:rPr lang="en-US" dirty="0"/>
              <a:t>The app will organize downloading and uploading materials.</a:t>
            </a:r>
          </a:p>
          <a:p>
            <a:r>
              <a:rPr lang="en-US" dirty="0"/>
              <a:t>That’s not it, the app will provide a forum for the students to communicate with each other.</a:t>
            </a:r>
          </a:p>
          <a:p>
            <a:r>
              <a:rPr lang="en-US" dirty="0"/>
              <a:t>And many, many more.</a:t>
            </a:r>
          </a:p>
          <a:p>
            <a:endParaRPr lang="en-US" dirty="0"/>
          </a:p>
        </p:txBody>
      </p:sp>
    </p:spTree>
    <p:extLst>
      <p:ext uri="{BB962C8B-B14F-4D97-AF65-F5344CB8AC3E}">
        <p14:creationId xmlns:p14="http://schemas.microsoft.com/office/powerpoint/2010/main" val="1069236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5949481"/>
              </p:ext>
            </p:extLst>
          </p:nvPr>
        </p:nvGraphicFramePr>
        <p:xfrm>
          <a:off x="179882" y="164891"/>
          <a:ext cx="11797258" cy="6524880"/>
        </p:xfrm>
        <a:graphic>
          <a:graphicData uri="http://schemas.openxmlformats.org/drawingml/2006/table">
            <a:tbl>
              <a:tblPr>
                <a:tableStyleId>{5C22544A-7EE6-4342-B048-85BDC9FD1C3A}</a:tableStyleId>
              </a:tblPr>
              <a:tblGrid>
                <a:gridCol w="3931666">
                  <a:extLst>
                    <a:ext uri="{9D8B030D-6E8A-4147-A177-3AD203B41FA5}">
                      <a16:colId xmlns:a16="http://schemas.microsoft.com/office/drawing/2014/main" val="197872409"/>
                    </a:ext>
                  </a:extLst>
                </a:gridCol>
                <a:gridCol w="3932796">
                  <a:extLst>
                    <a:ext uri="{9D8B030D-6E8A-4147-A177-3AD203B41FA5}">
                      <a16:colId xmlns:a16="http://schemas.microsoft.com/office/drawing/2014/main" val="480994158"/>
                    </a:ext>
                  </a:extLst>
                </a:gridCol>
                <a:gridCol w="3932796">
                  <a:extLst>
                    <a:ext uri="{9D8B030D-6E8A-4147-A177-3AD203B41FA5}">
                      <a16:colId xmlns:a16="http://schemas.microsoft.com/office/drawing/2014/main" val="1915944929"/>
                    </a:ext>
                  </a:extLst>
                </a:gridCol>
              </a:tblGrid>
              <a:tr h="228363">
                <a:tc>
                  <a:txBody>
                    <a:bodyPr/>
                    <a:lstStyle/>
                    <a:p>
                      <a:pPr marL="0" marR="0" algn="ctr">
                        <a:lnSpc>
                          <a:spcPct val="115000"/>
                        </a:lnSpc>
                        <a:spcBef>
                          <a:spcPts val="0"/>
                        </a:spcBef>
                        <a:spcAft>
                          <a:spcPts val="1000"/>
                        </a:spcAft>
                      </a:pPr>
                      <a:r>
                        <a:rPr lang="en-US" sz="1300">
                          <a:effectLst/>
                        </a:rPr>
                        <a:t>Use Case ID:</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4</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154352077"/>
                  </a:ext>
                </a:extLst>
              </a:tr>
              <a:tr h="228363">
                <a:tc>
                  <a:txBody>
                    <a:bodyPr/>
                    <a:lstStyle/>
                    <a:p>
                      <a:pPr marL="0" marR="0" algn="ctr">
                        <a:lnSpc>
                          <a:spcPct val="115000"/>
                        </a:lnSpc>
                        <a:spcBef>
                          <a:spcPts val="0"/>
                        </a:spcBef>
                        <a:spcAft>
                          <a:spcPts val="1000"/>
                        </a:spcAft>
                      </a:pPr>
                      <a:r>
                        <a:rPr lang="en-US" sz="1300">
                          <a:effectLst/>
                        </a:rPr>
                        <a:t>Use Case Name: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Add Material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1308328450"/>
                  </a:ext>
                </a:extLst>
              </a:tr>
              <a:tr h="228363">
                <a:tc>
                  <a:txBody>
                    <a:bodyPr/>
                    <a:lstStyle/>
                    <a:p>
                      <a:pPr marL="0" marR="0" algn="ctr">
                        <a:lnSpc>
                          <a:spcPct val="115000"/>
                        </a:lnSpc>
                        <a:spcBef>
                          <a:spcPts val="0"/>
                        </a:spcBef>
                        <a:spcAft>
                          <a:spcPts val="1000"/>
                        </a:spcAft>
                      </a:pPr>
                      <a:r>
                        <a:rPr lang="en-US" sz="1300">
                          <a:effectLst/>
                        </a:rPr>
                        <a:t>Actors: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TA/Doctor – Moderator student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130713497"/>
                  </a:ext>
                </a:extLst>
              </a:tr>
              <a:tr h="228363">
                <a:tc>
                  <a:txBody>
                    <a:bodyPr/>
                    <a:lstStyle/>
                    <a:p>
                      <a:pPr marL="0" marR="0" algn="ctr">
                        <a:lnSpc>
                          <a:spcPct val="115000"/>
                        </a:lnSpc>
                        <a:spcBef>
                          <a:spcPts val="0"/>
                        </a:spcBef>
                        <a:spcAft>
                          <a:spcPts val="1000"/>
                        </a:spcAft>
                      </a:pPr>
                      <a:r>
                        <a:rPr lang="en-US" sz="1300">
                          <a:effectLst/>
                        </a:rPr>
                        <a:t>Pre-conditions: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Login – Assign to this course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1975566323"/>
                  </a:ext>
                </a:extLst>
              </a:tr>
              <a:tr h="228363">
                <a:tc>
                  <a:txBody>
                    <a:bodyPr/>
                    <a:lstStyle/>
                    <a:p>
                      <a:pPr marL="0" marR="0" algn="ctr">
                        <a:lnSpc>
                          <a:spcPct val="115000"/>
                        </a:lnSpc>
                        <a:spcBef>
                          <a:spcPts val="0"/>
                        </a:spcBef>
                        <a:spcAft>
                          <a:spcPts val="1000"/>
                        </a:spcAft>
                      </a:pPr>
                      <a:r>
                        <a:rPr lang="en-US" sz="1300">
                          <a:effectLst/>
                        </a:rPr>
                        <a:t>Post-conditions: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____________________</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3492038882"/>
                  </a:ext>
                </a:extLst>
              </a:tr>
              <a:tr h="228363">
                <a:tc rowSpan="9">
                  <a:txBody>
                    <a:bodyPr/>
                    <a:lstStyle/>
                    <a:p>
                      <a:pPr marL="0" marR="0" algn="ctr">
                        <a:lnSpc>
                          <a:spcPct val="115000"/>
                        </a:lnSpc>
                        <a:spcBef>
                          <a:spcPts val="0"/>
                        </a:spcBef>
                        <a:spcAft>
                          <a:spcPts val="1000"/>
                        </a:spcAft>
                      </a:pPr>
                      <a:r>
                        <a:rPr lang="en-US" sz="1300" dirty="0">
                          <a:effectLst/>
                        </a:rPr>
                        <a:t>Flow of events: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User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System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2981160458"/>
                  </a:ext>
                </a:extLst>
              </a:tr>
              <a:tr h="498577">
                <a:tc vMerge="1">
                  <a:txBody>
                    <a:bodyPr/>
                    <a:lstStyle/>
                    <a:p>
                      <a:endParaRPr lang="en-US"/>
                    </a:p>
                  </a:txBody>
                  <a:tcPr/>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User shows the courses he assigned to</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3303140049"/>
                  </a:ext>
                </a:extLst>
              </a:tr>
              <a:tr h="339366">
                <a:tc vMerge="1">
                  <a:txBody>
                    <a:bodyPr/>
                    <a:lstStyle/>
                    <a:p>
                      <a:endParaRPr lang="en-US"/>
                    </a:p>
                  </a:txBody>
                  <a:tcPr/>
                </a:tc>
                <a:tc>
                  <a:txBody>
                    <a:bodyPr/>
                    <a:lstStyle/>
                    <a:p>
                      <a:pPr marL="0" marR="0" algn="ctr">
                        <a:lnSpc>
                          <a:spcPct val="115000"/>
                        </a:lnSpc>
                        <a:spcBef>
                          <a:spcPts val="0"/>
                        </a:spcBef>
                        <a:spcAft>
                          <a:spcPts val="1000"/>
                        </a:spcAft>
                      </a:pPr>
                      <a:r>
                        <a:rPr lang="ar-EG"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System return List of courses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1007374006"/>
                  </a:ext>
                </a:extLst>
              </a:tr>
              <a:tr h="410451">
                <a:tc vMerge="1">
                  <a:txBody>
                    <a:bodyPr/>
                    <a:lstStyle/>
                    <a:p>
                      <a:endParaRPr lang="en-US"/>
                    </a:p>
                  </a:txBody>
                  <a:tcPr/>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User select the course he wanted</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45720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1065002944"/>
                  </a:ext>
                </a:extLst>
              </a:tr>
              <a:tr h="509049">
                <a:tc vMerge="1">
                  <a:txBody>
                    <a:bodyPr/>
                    <a:lstStyle/>
                    <a:p>
                      <a:endParaRPr lang="en-US"/>
                    </a:p>
                  </a:txBody>
                  <a:tcPr/>
                </a:tc>
                <a:tc>
                  <a:txBody>
                    <a:bodyPr/>
                    <a:lstStyle/>
                    <a:p>
                      <a:pPr marL="457200" marR="0" algn="ctr">
                        <a:lnSpc>
                          <a:spcPct val="115000"/>
                        </a:lnSpc>
                        <a:spcBef>
                          <a:spcPts val="0"/>
                        </a:spcBef>
                        <a:spcAft>
                          <a:spcPts val="0"/>
                        </a:spcAft>
                      </a:pPr>
                      <a:r>
                        <a:rPr lang="en-US" sz="1300" dirty="0">
                          <a:effectLst/>
                        </a:rPr>
                        <a:t> </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System return course information and some choices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1283290580"/>
                  </a:ext>
                </a:extLst>
              </a:tr>
              <a:tr h="329083">
                <a:tc vMerge="1">
                  <a:txBody>
                    <a:bodyPr/>
                    <a:lstStyle/>
                    <a:p>
                      <a:endParaRPr lang="en-US"/>
                    </a:p>
                  </a:txBody>
                  <a:tcPr/>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User select add material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45720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1506647380"/>
                  </a:ext>
                </a:extLst>
              </a:tr>
              <a:tr h="410451">
                <a:tc vMerge="1">
                  <a:txBody>
                    <a:bodyPr/>
                    <a:lstStyle/>
                    <a:p>
                      <a:endParaRPr lang="en-US"/>
                    </a:p>
                  </a:txBody>
                  <a:tcPr/>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1000"/>
                        </a:spcAft>
                        <a:buFont typeface="Symbol" panose="05050102010706020507" pitchFamily="18" charset="2"/>
                        <a:buChar char=""/>
                      </a:pPr>
                      <a:r>
                        <a:rPr lang="en-US" sz="1300">
                          <a:effectLst/>
                        </a:rPr>
                        <a:t>System return a box to upload material</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2388607180"/>
                  </a:ext>
                </a:extLst>
              </a:tr>
              <a:tr h="228363">
                <a:tc vMerge="1">
                  <a:txBody>
                    <a:bodyPr/>
                    <a:lstStyle/>
                    <a:p>
                      <a:endParaRPr lang="en-US"/>
                    </a:p>
                  </a:txBody>
                  <a:tcPr/>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User upload material</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45720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2233549748"/>
                  </a:ext>
                </a:extLst>
              </a:tr>
              <a:tr h="1176544">
                <a:tc vMerge="1">
                  <a:txBody>
                    <a:bodyPr/>
                    <a:lstStyle/>
                    <a:p>
                      <a:endParaRPr lang="en-US"/>
                    </a:p>
                  </a:txBody>
                  <a:tcPr/>
                </a:tc>
                <a:tc>
                  <a:txBody>
                    <a:bodyPr/>
                    <a:lstStyle/>
                    <a:p>
                      <a:pPr marL="457200" marR="0" algn="ctr">
                        <a:lnSpc>
                          <a:spcPct val="115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342900" marR="0" lvl="0" indent="-342900" algn="ctr" rtl="0">
                        <a:lnSpc>
                          <a:spcPct val="115000"/>
                        </a:lnSpc>
                        <a:spcBef>
                          <a:spcPts val="0"/>
                        </a:spcBef>
                        <a:spcAft>
                          <a:spcPts val="0"/>
                        </a:spcAft>
                        <a:buFont typeface="Symbol" panose="05050102010706020507" pitchFamily="18" charset="2"/>
                        <a:buChar char=""/>
                      </a:pPr>
                      <a:r>
                        <a:rPr lang="en-US" sz="1300">
                          <a:effectLst/>
                        </a:rPr>
                        <a:t>System assign the uploaded material to the course </a:t>
                      </a:r>
                    </a:p>
                    <a:p>
                      <a:pPr marL="342900" marR="0" lvl="0" indent="-342900" algn="ctr">
                        <a:lnSpc>
                          <a:spcPct val="115000"/>
                        </a:lnSpc>
                        <a:spcBef>
                          <a:spcPts val="0"/>
                        </a:spcBef>
                        <a:spcAft>
                          <a:spcPts val="1000"/>
                        </a:spcAft>
                        <a:buFont typeface="Symbol" panose="05050102010706020507" pitchFamily="18" charset="2"/>
                        <a:buChar char=""/>
                      </a:pPr>
                      <a:r>
                        <a:rPr lang="en-US" sz="1300">
                          <a:effectLst/>
                        </a:rPr>
                        <a:t>System send notification to the students assigned to this course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3138890769"/>
                  </a:ext>
                </a:extLst>
              </a:tr>
              <a:tr h="228363">
                <a:tc rowSpan="3">
                  <a:txBody>
                    <a:bodyPr/>
                    <a:lstStyle/>
                    <a:p>
                      <a:pPr marL="0" marR="0" algn="ctr">
                        <a:lnSpc>
                          <a:spcPct val="115000"/>
                        </a:lnSpc>
                        <a:spcBef>
                          <a:spcPts val="0"/>
                        </a:spcBef>
                        <a:spcAft>
                          <a:spcPts val="1000"/>
                        </a:spcAft>
                      </a:pPr>
                      <a:r>
                        <a:rPr lang="en-US" sz="1300">
                          <a:effectLst/>
                        </a:rPr>
                        <a:t>Exceptions: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User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System Action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2693165637"/>
                  </a:ext>
                </a:extLst>
              </a:tr>
              <a:tr h="228363">
                <a:tc vMerge="1">
                  <a:txBody>
                    <a:bodyPr/>
                    <a:lstStyle/>
                    <a:p>
                      <a:endParaRPr lang="en-US"/>
                    </a:p>
                  </a:txBody>
                  <a:tcPr/>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1411251467"/>
                  </a:ext>
                </a:extLst>
              </a:tr>
              <a:tr h="228363">
                <a:tc vMerge="1">
                  <a:txBody>
                    <a:bodyPr/>
                    <a:lstStyle/>
                    <a:p>
                      <a:endParaRPr lang="en-US"/>
                    </a:p>
                  </a:txBody>
                  <a:tcPr/>
                </a:tc>
                <a:tc>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a:txBody>
                    <a:bodyPr/>
                    <a:lstStyle/>
                    <a:p>
                      <a:pPr marL="0" marR="0" algn="ctr">
                        <a:lnSpc>
                          <a:spcPct val="115000"/>
                        </a:lnSpc>
                        <a:spcBef>
                          <a:spcPts val="0"/>
                        </a:spcBef>
                        <a:spcAft>
                          <a:spcPts val="2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extLst>
                  <a:ext uri="{0D108BD9-81ED-4DB2-BD59-A6C34878D82A}">
                    <a16:rowId xmlns:a16="http://schemas.microsoft.com/office/drawing/2014/main" val="410757841"/>
                  </a:ext>
                </a:extLst>
              </a:tr>
              <a:tr h="228363">
                <a:tc>
                  <a:txBody>
                    <a:bodyPr/>
                    <a:lstStyle/>
                    <a:p>
                      <a:pPr marL="0" marR="0" algn="ctr">
                        <a:lnSpc>
                          <a:spcPct val="115000"/>
                        </a:lnSpc>
                        <a:spcBef>
                          <a:spcPts val="0"/>
                        </a:spcBef>
                        <a:spcAft>
                          <a:spcPts val="1000"/>
                        </a:spcAft>
                      </a:pPr>
                      <a:r>
                        <a:rPr lang="en-US" sz="1300">
                          <a:effectLst/>
                        </a:rPr>
                        <a:t>Includes: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1627078004"/>
                  </a:ext>
                </a:extLst>
              </a:tr>
              <a:tr h="339366">
                <a:tc>
                  <a:txBody>
                    <a:bodyPr/>
                    <a:lstStyle/>
                    <a:p>
                      <a:pPr marL="0" marR="0" algn="ctr">
                        <a:lnSpc>
                          <a:spcPct val="115000"/>
                        </a:lnSpc>
                        <a:spcBef>
                          <a:spcPts val="0"/>
                        </a:spcBef>
                        <a:spcAft>
                          <a:spcPts val="1000"/>
                        </a:spcAft>
                      </a:pPr>
                      <a:r>
                        <a:rPr lang="en-US" sz="1300">
                          <a:effectLst/>
                        </a:rPr>
                        <a:t>Notes and Issues: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gridSpan="2">
                  <a:txBody>
                    <a:bodyPr/>
                    <a:lstStyle/>
                    <a:p>
                      <a:pPr marL="0" marR="0" algn="ctr">
                        <a:lnSpc>
                          <a:spcPct val="115000"/>
                        </a:lnSpc>
                        <a:spcBef>
                          <a:spcPts val="0"/>
                        </a:spcBef>
                        <a:spcAft>
                          <a:spcPts val="1000"/>
                        </a:spcAft>
                      </a:pPr>
                      <a:r>
                        <a:rPr lang="en-US" sz="1300" dirty="0">
                          <a:effectLst/>
                        </a:rPr>
                        <a:t>If you are student the add material button will not appear to you  </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9932" marR="49932" marT="0" marB="0"/>
                </a:tc>
                <a:tc hMerge="1">
                  <a:txBody>
                    <a:bodyPr/>
                    <a:lstStyle/>
                    <a:p>
                      <a:endParaRPr lang="en-US"/>
                    </a:p>
                  </a:txBody>
                  <a:tcPr/>
                </a:tc>
                <a:extLst>
                  <a:ext uri="{0D108BD9-81ED-4DB2-BD59-A6C34878D82A}">
                    <a16:rowId xmlns:a16="http://schemas.microsoft.com/office/drawing/2014/main" val="3921097925"/>
                  </a:ext>
                </a:extLst>
              </a:tr>
            </a:tbl>
          </a:graphicData>
        </a:graphic>
      </p:graphicFrame>
    </p:spTree>
    <p:extLst>
      <p:ext uri="{BB962C8B-B14F-4D97-AF65-F5344CB8AC3E}">
        <p14:creationId xmlns:p14="http://schemas.microsoft.com/office/powerpoint/2010/main" val="30798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F741-3156-4B5B-9821-D8A1040D1FD7}"/>
              </a:ext>
            </a:extLst>
          </p:cNvPr>
          <p:cNvSpPr>
            <a:spLocks noGrp="1"/>
          </p:cNvSpPr>
          <p:nvPr>
            <p:ph type="title"/>
          </p:nvPr>
        </p:nvSpPr>
        <p:spPr>
          <a:xfrm>
            <a:off x="853191" y="2553689"/>
            <a:ext cx="10515600" cy="1325563"/>
          </a:xfrm>
        </p:spPr>
        <p:txBody>
          <a:bodyPr/>
          <a:lstStyle/>
          <a:p>
            <a:pPr algn="ctr"/>
            <a:r>
              <a:rPr lang="en-US" dirty="0"/>
              <a:t>System Analysis and Design:</a:t>
            </a:r>
            <a:br>
              <a:rPr lang="en-US" dirty="0"/>
            </a:br>
            <a:r>
              <a:rPr lang="en-US" b="1" i="1" dirty="0" smtClean="0"/>
              <a:t>Component </a:t>
            </a:r>
            <a:r>
              <a:rPr lang="en-US" b="1" i="1" dirty="0"/>
              <a:t>Diagram</a:t>
            </a:r>
          </a:p>
        </p:txBody>
      </p:sp>
    </p:spTree>
    <p:extLst>
      <p:ext uri="{BB962C8B-B14F-4D97-AF65-F5344CB8AC3E}">
        <p14:creationId xmlns:p14="http://schemas.microsoft.com/office/powerpoint/2010/main" val="2435862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626" y="0"/>
            <a:ext cx="10762938" cy="6866007"/>
          </a:xfrm>
        </p:spPr>
      </p:pic>
    </p:spTree>
    <p:extLst>
      <p:ext uri="{BB962C8B-B14F-4D97-AF65-F5344CB8AC3E}">
        <p14:creationId xmlns:p14="http://schemas.microsoft.com/office/powerpoint/2010/main" val="1691494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2703591"/>
            <a:ext cx="10515600" cy="1325563"/>
          </a:xfrm>
        </p:spPr>
        <p:txBody>
          <a:bodyPr/>
          <a:lstStyle/>
          <a:p>
            <a:pPr algn="ctr"/>
            <a:r>
              <a:rPr lang="en-US" dirty="0"/>
              <a:t>System Analysis and Design:</a:t>
            </a:r>
            <a:br>
              <a:rPr lang="en-US" dirty="0"/>
            </a:br>
            <a:r>
              <a:rPr lang="en-US" b="1" i="1" dirty="0" smtClean="0"/>
              <a:t>Class </a:t>
            </a:r>
            <a:r>
              <a:rPr lang="en-US" b="1" i="1" dirty="0"/>
              <a:t>Diagram</a:t>
            </a:r>
            <a:endParaRPr lang="en-US" dirty="0"/>
          </a:p>
        </p:txBody>
      </p:sp>
    </p:spTree>
    <p:extLst>
      <p:ext uri="{BB962C8B-B14F-4D97-AF65-F5344CB8AC3E}">
        <p14:creationId xmlns:p14="http://schemas.microsoft.com/office/powerpoint/2010/main" val="650523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344774" y="209862"/>
            <a:ext cx="11572405" cy="6648138"/>
          </a:xfrm>
        </p:spPr>
      </p:pic>
      <p:sp>
        <p:nvSpPr>
          <p:cNvPr id="6" name="TextBox 5"/>
          <p:cNvSpPr txBox="1"/>
          <p:nvPr/>
        </p:nvSpPr>
        <p:spPr>
          <a:xfrm>
            <a:off x="1259174" y="389744"/>
            <a:ext cx="2906565" cy="646331"/>
          </a:xfrm>
          <a:prstGeom prst="rect">
            <a:avLst/>
          </a:prstGeom>
          <a:noFill/>
        </p:spPr>
        <p:txBody>
          <a:bodyPr wrap="none" rtlCol="0">
            <a:spAutoFit/>
          </a:bodyPr>
          <a:lstStyle/>
          <a:p>
            <a:r>
              <a:rPr lang="en-US" sz="3600" b="1" dirty="0" smtClean="0">
                <a:solidFill>
                  <a:srgbClr val="FF0000"/>
                </a:solidFill>
              </a:rPr>
              <a:t>Model Classes</a:t>
            </a:r>
            <a:endParaRPr lang="en-US" sz="3600" b="1" dirty="0">
              <a:solidFill>
                <a:srgbClr val="FF0000"/>
              </a:solidFill>
            </a:endParaRPr>
          </a:p>
        </p:txBody>
      </p:sp>
    </p:spTree>
    <p:extLst>
      <p:ext uri="{BB962C8B-B14F-4D97-AF65-F5344CB8AC3E}">
        <p14:creationId xmlns:p14="http://schemas.microsoft.com/office/powerpoint/2010/main" val="4131864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52" y="0"/>
            <a:ext cx="7585024" cy="6698854"/>
          </a:xfrm>
          <a:prstGeom prst="rect">
            <a:avLst/>
          </a:prstGeom>
        </p:spPr>
      </p:pic>
      <p:sp>
        <p:nvSpPr>
          <p:cNvPr id="6" name="TextBox 5"/>
          <p:cNvSpPr txBox="1"/>
          <p:nvPr/>
        </p:nvSpPr>
        <p:spPr>
          <a:xfrm>
            <a:off x="5471409" y="5696261"/>
            <a:ext cx="1342034" cy="400110"/>
          </a:xfrm>
          <a:prstGeom prst="rect">
            <a:avLst/>
          </a:prstGeom>
          <a:noFill/>
        </p:spPr>
        <p:txBody>
          <a:bodyPr wrap="none" rtlCol="0">
            <a:spAutoFit/>
          </a:bodyPr>
          <a:lstStyle/>
          <a:p>
            <a:r>
              <a:rPr lang="en-US" sz="2000" b="1" dirty="0" smtClean="0">
                <a:solidFill>
                  <a:srgbClr val="C00000"/>
                </a:solidFill>
              </a:rPr>
              <a:t>User CRUD</a:t>
            </a:r>
            <a:endParaRPr lang="en-US" sz="2000" b="1" dirty="0">
              <a:solidFill>
                <a:srgbClr val="C00000"/>
              </a:solidFill>
            </a:endParaRPr>
          </a:p>
        </p:txBody>
      </p:sp>
    </p:spTree>
    <p:extLst>
      <p:ext uri="{BB962C8B-B14F-4D97-AF65-F5344CB8AC3E}">
        <p14:creationId xmlns:p14="http://schemas.microsoft.com/office/powerpoint/2010/main" val="3603061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841" y="2169008"/>
            <a:ext cx="4922077" cy="42920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11" y="0"/>
            <a:ext cx="6906221" cy="26082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5062" y="-51091"/>
            <a:ext cx="3231692" cy="5957215"/>
          </a:xfrm>
          <a:prstGeom prst="rect">
            <a:avLst/>
          </a:prstGeom>
        </p:spPr>
      </p:pic>
      <p:sp>
        <p:nvSpPr>
          <p:cNvPr id="7" name="TextBox 6"/>
          <p:cNvSpPr txBox="1"/>
          <p:nvPr/>
        </p:nvSpPr>
        <p:spPr>
          <a:xfrm>
            <a:off x="3265204" y="254703"/>
            <a:ext cx="2010102" cy="400110"/>
          </a:xfrm>
          <a:prstGeom prst="rect">
            <a:avLst/>
          </a:prstGeom>
          <a:noFill/>
        </p:spPr>
        <p:txBody>
          <a:bodyPr wrap="none" rtlCol="0">
            <a:spAutoFit/>
          </a:bodyPr>
          <a:lstStyle/>
          <a:p>
            <a:r>
              <a:rPr lang="en-US" sz="2000" b="1" dirty="0" smtClean="0">
                <a:solidFill>
                  <a:srgbClr val="FF0000"/>
                </a:solidFill>
              </a:rPr>
              <a:t>Material Package</a:t>
            </a:r>
            <a:endParaRPr lang="en-US" sz="2000" b="1" dirty="0">
              <a:solidFill>
                <a:srgbClr val="FF0000"/>
              </a:solidFill>
            </a:endParaRPr>
          </a:p>
        </p:txBody>
      </p:sp>
      <p:sp>
        <p:nvSpPr>
          <p:cNvPr id="8" name="TextBox 7"/>
          <p:cNvSpPr txBox="1"/>
          <p:nvPr/>
        </p:nvSpPr>
        <p:spPr>
          <a:xfrm>
            <a:off x="8786650" y="5706069"/>
            <a:ext cx="2068515" cy="400110"/>
          </a:xfrm>
          <a:prstGeom prst="rect">
            <a:avLst/>
          </a:prstGeom>
          <a:noFill/>
        </p:spPr>
        <p:txBody>
          <a:bodyPr wrap="none" rtlCol="0">
            <a:spAutoFit/>
          </a:bodyPr>
          <a:lstStyle/>
          <a:p>
            <a:r>
              <a:rPr lang="en-US" sz="2000" b="1" dirty="0" smtClean="0">
                <a:solidFill>
                  <a:srgbClr val="FF0000"/>
                </a:solidFill>
              </a:rPr>
              <a:t>Schedule Package</a:t>
            </a:r>
            <a:endParaRPr lang="en-US" sz="2000" b="1" dirty="0">
              <a:solidFill>
                <a:srgbClr val="FF0000"/>
              </a:solidFill>
            </a:endParaRPr>
          </a:p>
        </p:txBody>
      </p:sp>
      <p:sp>
        <p:nvSpPr>
          <p:cNvPr id="9" name="TextBox 8"/>
          <p:cNvSpPr txBox="1"/>
          <p:nvPr/>
        </p:nvSpPr>
        <p:spPr>
          <a:xfrm>
            <a:off x="1499016" y="5636302"/>
            <a:ext cx="1799467" cy="400110"/>
          </a:xfrm>
          <a:prstGeom prst="rect">
            <a:avLst/>
          </a:prstGeom>
          <a:noFill/>
        </p:spPr>
        <p:txBody>
          <a:bodyPr wrap="none" rtlCol="0">
            <a:spAutoFit/>
          </a:bodyPr>
          <a:lstStyle/>
          <a:p>
            <a:r>
              <a:rPr lang="en-US" sz="2000" b="1" dirty="0" smtClean="0">
                <a:solidFill>
                  <a:srgbClr val="C00000"/>
                </a:solidFill>
              </a:rPr>
              <a:t>Forum package</a:t>
            </a:r>
            <a:endParaRPr lang="en-US" sz="2000" b="1" dirty="0">
              <a:solidFill>
                <a:srgbClr val="C00000"/>
              </a:solidFill>
            </a:endParaRPr>
          </a:p>
        </p:txBody>
      </p:sp>
    </p:spTree>
    <p:extLst>
      <p:ext uri="{BB962C8B-B14F-4D97-AF65-F5344CB8AC3E}">
        <p14:creationId xmlns:p14="http://schemas.microsoft.com/office/powerpoint/2010/main" val="491861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1" y="3717560"/>
            <a:ext cx="11797258" cy="30205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
            <a:ext cx="12007121" cy="3237874"/>
          </a:xfrm>
          <a:prstGeom prst="rect">
            <a:avLst/>
          </a:prstGeom>
        </p:spPr>
      </p:pic>
      <p:sp>
        <p:nvSpPr>
          <p:cNvPr id="6" name="TextBox 5"/>
          <p:cNvSpPr txBox="1"/>
          <p:nvPr/>
        </p:nvSpPr>
        <p:spPr>
          <a:xfrm>
            <a:off x="1274164" y="794479"/>
            <a:ext cx="2170146" cy="400110"/>
          </a:xfrm>
          <a:prstGeom prst="rect">
            <a:avLst/>
          </a:prstGeom>
          <a:noFill/>
        </p:spPr>
        <p:txBody>
          <a:bodyPr wrap="none" rtlCol="0">
            <a:spAutoFit/>
          </a:bodyPr>
          <a:lstStyle/>
          <a:p>
            <a:r>
              <a:rPr lang="en-US" sz="2000" b="1" dirty="0" smtClean="0">
                <a:solidFill>
                  <a:srgbClr val="C00000"/>
                </a:solidFill>
              </a:rPr>
              <a:t>Android Controller</a:t>
            </a:r>
            <a:endParaRPr lang="en-US" sz="2000" b="1" dirty="0">
              <a:solidFill>
                <a:srgbClr val="C00000"/>
              </a:solidFill>
            </a:endParaRPr>
          </a:p>
        </p:txBody>
      </p:sp>
      <p:sp>
        <p:nvSpPr>
          <p:cNvPr id="8" name="TextBox 7"/>
          <p:cNvSpPr txBox="1"/>
          <p:nvPr/>
        </p:nvSpPr>
        <p:spPr>
          <a:xfrm>
            <a:off x="1274164" y="6220918"/>
            <a:ext cx="1634165" cy="400110"/>
          </a:xfrm>
          <a:prstGeom prst="rect">
            <a:avLst/>
          </a:prstGeom>
          <a:noFill/>
        </p:spPr>
        <p:txBody>
          <a:bodyPr wrap="none" rtlCol="0">
            <a:spAutoFit/>
          </a:bodyPr>
          <a:lstStyle/>
          <a:p>
            <a:r>
              <a:rPr lang="en-US" sz="2000" b="1" dirty="0" smtClean="0">
                <a:solidFill>
                  <a:srgbClr val="C00000"/>
                </a:solidFill>
              </a:rPr>
              <a:t>Android View</a:t>
            </a:r>
            <a:endParaRPr lang="en-US" sz="2000" b="1" dirty="0">
              <a:solidFill>
                <a:srgbClr val="C00000"/>
              </a:solidFill>
            </a:endParaRPr>
          </a:p>
        </p:txBody>
      </p:sp>
    </p:spTree>
    <p:extLst>
      <p:ext uri="{BB962C8B-B14F-4D97-AF65-F5344CB8AC3E}">
        <p14:creationId xmlns:p14="http://schemas.microsoft.com/office/powerpoint/2010/main" val="2186356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25" y="164893"/>
            <a:ext cx="11242623" cy="6693108"/>
          </a:xfrm>
          <a:prstGeom prst="rect">
            <a:avLst/>
          </a:prstGeom>
        </p:spPr>
      </p:pic>
    </p:spTree>
    <p:extLst>
      <p:ext uri="{BB962C8B-B14F-4D97-AF65-F5344CB8AC3E}">
        <p14:creationId xmlns:p14="http://schemas.microsoft.com/office/powerpoint/2010/main" val="3698806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92F9-69C3-4384-83A1-DF45AA6108D3}"/>
              </a:ext>
            </a:extLst>
          </p:cNvPr>
          <p:cNvSpPr>
            <a:spLocks noGrp="1"/>
          </p:cNvSpPr>
          <p:nvPr>
            <p:ph type="title"/>
          </p:nvPr>
        </p:nvSpPr>
        <p:spPr>
          <a:xfrm>
            <a:off x="1123013" y="2568679"/>
            <a:ext cx="10515600" cy="1325563"/>
          </a:xfrm>
        </p:spPr>
        <p:txBody>
          <a:bodyPr/>
          <a:lstStyle/>
          <a:p>
            <a:r>
              <a:rPr lang="en-US" dirty="0"/>
              <a:t>System Analysis and Design:</a:t>
            </a:r>
            <a:br>
              <a:rPr lang="en-US" dirty="0"/>
            </a:br>
            <a:r>
              <a:rPr lang="en-US" b="1" i="1" dirty="0"/>
              <a:t>Sequence Diagram</a:t>
            </a:r>
          </a:p>
        </p:txBody>
      </p:sp>
    </p:spTree>
    <p:extLst>
      <p:ext uri="{BB962C8B-B14F-4D97-AF65-F5344CB8AC3E}">
        <p14:creationId xmlns:p14="http://schemas.microsoft.com/office/powerpoint/2010/main" val="4209192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8085-4265-46BF-B38D-4A6442430027}"/>
              </a:ext>
            </a:extLst>
          </p:cNvPr>
          <p:cNvSpPr>
            <a:spLocks noGrp="1"/>
          </p:cNvSpPr>
          <p:nvPr>
            <p:ph type="title"/>
          </p:nvPr>
        </p:nvSpPr>
        <p:spPr/>
        <p:txBody>
          <a:bodyPr/>
          <a:lstStyle/>
          <a:p>
            <a:r>
              <a:rPr lang="en-US" dirty="0"/>
              <a:t>Project idea</a:t>
            </a:r>
          </a:p>
        </p:txBody>
      </p:sp>
      <p:sp>
        <p:nvSpPr>
          <p:cNvPr id="3" name="Content Placeholder 2">
            <a:extLst>
              <a:ext uri="{FF2B5EF4-FFF2-40B4-BE49-F238E27FC236}">
                <a16:creationId xmlns:a16="http://schemas.microsoft.com/office/drawing/2014/main" id="{3A7AAFE6-97BE-4180-9C1D-3D13E6FFF151}"/>
              </a:ext>
            </a:extLst>
          </p:cNvPr>
          <p:cNvSpPr>
            <a:spLocks noGrp="1"/>
          </p:cNvSpPr>
          <p:nvPr>
            <p:ph idx="1"/>
          </p:nvPr>
        </p:nvSpPr>
        <p:spPr/>
        <p:txBody>
          <a:bodyPr/>
          <a:lstStyle/>
          <a:p>
            <a:endParaRPr lang="en-US" b="1" dirty="0"/>
          </a:p>
          <a:p>
            <a:r>
              <a:rPr lang="en-US" sz="3600" b="1" dirty="0"/>
              <a:t>Domain of interest: </a:t>
            </a:r>
            <a:r>
              <a:rPr lang="en-US" sz="3600" u="sng" dirty="0"/>
              <a:t>Software Engineering</a:t>
            </a:r>
            <a:r>
              <a:rPr lang="en-US" sz="3600" dirty="0"/>
              <a:t>.</a:t>
            </a:r>
          </a:p>
        </p:txBody>
      </p:sp>
    </p:spTree>
    <p:extLst>
      <p:ext uri="{BB962C8B-B14F-4D97-AF65-F5344CB8AC3E}">
        <p14:creationId xmlns:p14="http://schemas.microsoft.com/office/powerpoint/2010/main" val="335889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3" y="0"/>
            <a:ext cx="11797258" cy="6858000"/>
          </a:xfrm>
          <a:prstGeom prst="rect">
            <a:avLst/>
          </a:prstGeom>
        </p:spPr>
      </p:pic>
      <p:sp>
        <p:nvSpPr>
          <p:cNvPr id="5" name="TextBox 4"/>
          <p:cNvSpPr txBox="1"/>
          <p:nvPr/>
        </p:nvSpPr>
        <p:spPr>
          <a:xfrm>
            <a:off x="5036694" y="6488668"/>
            <a:ext cx="1678986" cy="369332"/>
          </a:xfrm>
          <a:prstGeom prst="rect">
            <a:avLst/>
          </a:prstGeom>
          <a:noFill/>
        </p:spPr>
        <p:txBody>
          <a:bodyPr wrap="none" rtlCol="0">
            <a:spAutoFit/>
          </a:bodyPr>
          <a:lstStyle/>
          <a:p>
            <a:r>
              <a:rPr lang="en-US" dirty="0" smtClean="0">
                <a:solidFill>
                  <a:srgbClr val="FF0000"/>
                </a:solidFill>
              </a:rPr>
              <a:t>Teacher Sign UP</a:t>
            </a:r>
            <a:endParaRPr lang="en-US" dirty="0">
              <a:solidFill>
                <a:srgbClr val="FF0000"/>
              </a:solidFill>
            </a:endParaRPr>
          </a:p>
        </p:txBody>
      </p:sp>
    </p:spTree>
    <p:extLst>
      <p:ext uri="{BB962C8B-B14F-4D97-AF65-F5344CB8AC3E}">
        <p14:creationId xmlns:p14="http://schemas.microsoft.com/office/powerpoint/2010/main" val="3223440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2837"/>
          <a:stretch/>
        </p:blipFill>
        <p:spPr>
          <a:xfrm>
            <a:off x="69900" y="332691"/>
            <a:ext cx="12122100" cy="5828267"/>
          </a:xfrm>
          <a:prstGeom prst="rect">
            <a:avLst/>
          </a:prstGeom>
        </p:spPr>
      </p:pic>
      <p:sp>
        <p:nvSpPr>
          <p:cNvPr id="5" name="TextBox 4"/>
          <p:cNvSpPr txBox="1"/>
          <p:nvPr/>
        </p:nvSpPr>
        <p:spPr>
          <a:xfrm>
            <a:off x="4826833" y="5996066"/>
            <a:ext cx="1687770" cy="369332"/>
          </a:xfrm>
          <a:prstGeom prst="rect">
            <a:avLst/>
          </a:prstGeom>
          <a:noFill/>
        </p:spPr>
        <p:txBody>
          <a:bodyPr wrap="none" rtlCol="0">
            <a:spAutoFit/>
          </a:bodyPr>
          <a:lstStyle/>
          <a:p>
            <a:r>
              <a:rPr lang="en-US" dirty="0" smtClean="0">
                <a:solidFill>
                  <a:srgbClr val="FF0000"/>
                </a:solidFill>
              </a:rPr>
              <a:t>Student Sign Up</a:t>
            </a:r>
            <a:endParaRPr lang="en-US" dirty="0">
              <a:solidFill>
                <a:srgbClr val="FF0000"/>
              </a:solidFill>
            </a:endParaRPr>
          </a:p>
        </p:txBody>
      </p:sp>
    </p:spTree>
    <p:extLst>
      <p:ext uri="{BB962C8B-B14F-4D97-AF65-F5344CB8AC3E}">
        <p14:creationId xmlns:p14="http://schemas.microsoft.com/office/powerpoint/2010/main" val="1708381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72" y="299803"/>
            <a:ext cx="11827240" cy="6295869"/>
          </a:xfrm>
          <a:prstGeom prst="rect">
            <a:avLst/>
          </a:prstGeom>
        </p:spPr>
      </p:pic>
      <p:sp>
        <p:nvSpPr>
          <p:cNvPr id="5" name="TextBox 4"/>
          <p:cNvSpPr txBox="1"/>
          <p:nvPr/>
        </p:nvSpPr>
        <p:spPr>
          <a:xfrm>
            <a:off x="5105557" y="6488668"/>
            <a:ext cx="2005870" cy="369332"/>
          </a:xfrm>
          <a:prstGeom prst="rect">
            <a:avLst/>
          </a:prstGeom>
          <a:noFill/>
        </p:spPr>
        <p:txBody>
          <a:bodyPr wrap="none" rtlCol="0">
            <a:spAutoFit/>
          </a:bodyPr>
          <a:lstStyle/>
          <a:p>
            <a:r>
              <a:rPr lang="en-US" dirty="0" smtClean="0">
                <a:solidFill>
                  <a:srgbClr val="FF0000"/>
                </a:solidFill>
              </a:rPr>
              <a:t>Course Registration</a:t>
            </a:r>
            <a:endParaRPr lang="en-US" dirty="0">
              <a:solidFill>
                <a:srgbClr val="FF0000"/>
              </a:solidFill>
            </a:endParaRPr>
          </a:p>
        </p:txBody>
      </p:sp>
    </p:spTree>
    <p:extLst>
      <p:ext uri="{BB962C8B-B14F-4D97-AF65-F5344CB8AC3E}">
        <p14:creationId xmlns:p14="http://schemas.microsoft.com/office/powerpoint/2010/main" val="1044557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46" y="253003"/>
            <a:ext cx="11017770" cy="6604997"/>
          </a:xfrm>
          <a:prstGeom prst="rect">
            <a:avLst/>
          </a:prstGeom>
        </p:spPr>
      </p:pic>
      <p:sp>
        <p:nvSpPr>
          <p:cNvPr id="5" name="TextBox 4"/>
          <p:cNvSpPr txBox="1"/>
          <p:nvPr/>
        </p:nvSpPr>
        <p:spPr>
          <a:xfrm>
            <a:off x="5036695" y="5831174"/>
            <a:ext cx="1013034" cy="369332"/>
          </a:xfrm>
          <a:prstGeom prst="rect">
            <a:avLst/>
          </a:prstGeom>
          <a:noFill/>
        </p:spPr>
        <p:txBody>
          <a:bodyPr wrap="none" rtlCol="0">
            <a:spAutoFit/>
          </a:bodyPr>
          <a:lstStyle/>
          <a:p>
            <a:r>
              <a:rPr lang="en-US" dirty="0" smtClean="0">
                <a:solidFill>
                  <a:srgbClr val="FF0000"/>
                </a:solidFill>
              </a:rPr>
              <a:t>Add Task</a:t>
            </a:r>
            <a:endParaRPr lang="en-US" dirty="0">
              <a:solidFill>
                <a:srgbClr val="FF0000"/>
              </a:solidFill>
            </a:endParaRPr>
          </a:p>
        </p:txBody>
      </p:sp>
    </p:spTree>
    <p:extLst>
      <p:ext uri="{BB962C8B-B14F-4D97-AF65-F5344CB8AC3E}">
        <p14:creationId xmlns:p14="http://schemas.microsoft.com/office/powerpoint/2010/main" val="20296913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04904"/>
            <a:ext cx="10088381" cy="6553096"/>
          </a:xfrm>
          <a:prstGeom prst="rect">
            <a:avLst/>
          </a:prstGeom>
        </p:spPr>
      </p:pic>
      <p:sp>
        <p:nvSpPr>
          <p:cNvPr id="5" name="TextBox 4"/>
          <p:cNvSpPr txBox="1"/>
          <p:nvPr/>
        </p:nvSpPr>
        <p:spPr>
          <a:xfrm>
            <a:off x="4880666" y="5951095"/>
            <a:ext cx="2155847" cy="369332"/>
          </a:xfrm>
          <a:prstGeom prst="rect">
            <a:avLst/>
          </a:prstGeom>
          <a:noFill/>
        </p:spPr>
        <p:txBody>
          <a:bodyPr wrap="none" rtlCol="0">
            <a:spAutoFit/>
          </a:bodyPr>
          <a:lstStyle/>
          <a:p>
            <a:r>
              <a:rPr lang="en-US" dirty="0" smtClean="0">
                <a:solidFill>
                  <a:srgbClr val="FF0000"/>
                </a:solidFill>
              </a:rPr>
              <a:t>Add Announcements</a:t>
            </a:r>
            <a:endParaRPr lang="en-US" dirty="0">
              <a:solidFill>
                <a:srgbClr val="FF0000"/>
              </a:solidFill>
            </a:endParaRPr>
          </a:p>
        </p:txBody>
      </p:sp>
    </p:spTree>
    <p:extLst>
      <p:ext uri="{BB962C8B-B14F-4D97-AF65-F5344CB8AC3E}">
        <p14:creationId xmlns:p14="http://schemas.microsoft.com/office/powerpoint/2010/main" val="2637915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77" y="361950"/>
            <a:ext cx="11197653" cy="6134100"/>
          </a:xfrm>
          <a:prstGeom prst="rect">
            <a:avLst/>
          </a:prstGeom>
        </p:spPr>
      </p:pic>
      <p:sp>
        <p:nvSpPr>
          <p:cNvPr id="5" name="TextBox 4"/>
          <p:cNvSpPr txBox="1"/>
          <p:nvPr/>
        </p:nvSpPr>
        <p:spPr>
          <a:xfrm>
            <a:off x="5560075" y="5531370"/>
            <a:ext cx="1366656" cy="369332"/>
          </a:xfrm>
          <a:prstGeom prst="rect">
            <a:avLst/>
          </a:prstGeom>
          <a:noFill/>
        </p:spPr>
        <p:txBody>
          <a:bodyPr wrap="none" rtlCol="0">
            <a:spAutoFit/>
          </a:bodyPr>
          <a:lstStyle/>
          <a:p>
            <a:r>
              <a:rPr lang="en-US" dirty="0" smtClean="0">
                <a:solidFill>
                  <a:srgbClr val="FF0000"/>
                </a:solidFill>
              </a:rPr>
              <a:t>Get Material</a:t>
            </a:r>
            <a:endParaRPr lang="en-US" dirty="0">
              <a:solidFill>
                <a:srgbClr val="FF0000"/>
              </a:solidFill>
            </a:endParaRPr>
          </a:p>
        </p:txBody>
      </p:sp>
    </p:spTree>
    <p:extLst>
      <p:ext uri="{BB962C8B-B14F-4D97-AF65-F5344CB8AC3E}">
        <p14:creationId xmlns:p14="http://schemas.microsoft.com/office/powerpoint/2010/main" val="4088376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22C1-98F0-4EDE-A83E-A584E0E1A15B}"/>
              </a:ext>
            </a:extLst>
          </p:cNvPr>
          <p:cNvSpPr>
            <a:spLocks noGrp="1"/>
          </p:cNvSpPr>
          <p:nvPr>
            <p:ph type="title"/>
          </p:nvPr>
        </p:nvSpPr>
        <p:spPr>
          <a:xfrm>
            <a:off x="928141" y="2538699"/>
            <a:ext cx="10515600" cy="1325563"/>
          </a:xfrm>
        </p:spPr>
        <p:txBody>
          <a:bodyPr/>
          <a:lstStyle/>
          <a:p>
            <a:pPr algn="ctr"/>
            <a:r>
              <a:rPr lang="en-US" dirty="0"/>
              <a:t>System Analysis and Design:</a:t>
            </a:r>
            <a:br>
              <a:rPr lang="en-US" dirty="0"/>
            </a:br>
            <a:r>
              <a:rPr lang="en-US" b="1" i="1" dirty="0"/>
              <a:t>ERD</a:t>
            </a:r>
            <a:endParaRPr lang="en-US" dirty="0"/>
          </a:p>
        </p:txBody>
      </p:sp>
    </p:spTree>
    <p:extLst>
      <p:ext uri="{BB962C8B-B14F-4D97-AF65-F5344CB8AC3E}">
        <p14:creationId xmlns:p14="http://schemas.microsoft.com/office/powerpoint/2010/main" val="1136665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C50A-757A-441E-8F6E-3C092FD8C310}"/>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A73215AE-3878-40FA-81BF-C53308615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9" y="97970"/>
            <a:ext cx="12188261" cy="6492875"/>
          </a:xfrm>
        </p:spPr>
      </p:pic>
      <p:sp>
        <p:nvSpPr>
          <p:cNvPr id="10" name="TextBox 9">
            <a:extLst>
              <a:ext uri="{FF2B5EF4-FFF2-40B4-BE49-F238E27FC236}">
                <a16:creationId xmlns:a16="http://schemas.microsoft.com/office/drawing/2014/main" id="{D20D43E8-7E5C-408E-A07D-BB4E23822114}"/>
              </a:ext>
            </a:extLst>
          </p:cNvPr>
          <p:cNvSpPr txBox="1"/>
          <p:nvPr/>
        </p:nvSpPr>
        <p:spPr>
          <a:xfrm>
            <a:off x="838200" y="267155"/>
            <a:ext cx="5201552" cy="707886"/>
          </a:xfrm>
          <a:prstGeom prst="rect">
            <a:avLst/>
          </a:prstGeom>
          <a:noFill/>
        </p:spPr>
        <p:txBody>
          <a:bodyPr wrap="none" rtlCol="0">
            <a:spAutoFit/>
          </a:bodyPr>
          <a:lstStyle/>
          <a:p>
            <a:r>
              <a:rPr lang="en-US" sz="4000" b="1" dirty="0">
                <a:solidFill>
                  <a:srgbClr val="FF0000"/>
                </a:solidFill>
              </a:rPr>
              <a:t>Conceptual Data Model</a:t>
            </a:r>
          </a:p>
        </p:txBody>
      </p:sp>
    </p:spTree>
    <p:extLst>
      <p:ext uri="{BB962C8B-B14F-4D97-AF65-F5344CB8AC3E}">
        <p14:creationId xmlns:p14="http://schemas.microsoft.com/office/powerpoint/2010/main" val="1543093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702E-6D14-4D71-8FA4-64F36224AAE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D02A020-6FEF-4DC7-9EB2-7D77238E26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8406"/>
            <a:ext cx="11353800" cy="6874811"/>
          </a:xfrm>
        </p:spPr>
      </p:pic>
      <p:sp>
        <p:nvSpPr>
          <p:cNvPr id="6" name="TextBox 5">
            <a:extLst>
              <a:ext uri="{FF2B5EF4-FFF2-40B4-BE49-F238E27FC236}">
                <a16:creationId xmlns:a16="http://schemas.microsoft.com/office/drawing/2014/main" id="{8ACF7767-B7A4-42EA-80F4-CE9D0B5354A7}"/>
              </a:ext>
            </a:extLst>
          </p:cNvPr>
          <p:cNvSpPr txBox="1"/>
          <p:nvPr/>
        </p:nvSpPr>
        <p:spPr>
          <a:xfrm>
            <a:off x="838200" y="365125"/>
            <a:ext cx="4501873" cy="707886"/>
          </a:xfrm>
          <a:prstGeom prst="rect">
            <a:avLst/>
          </a:prstGeom>
          <a:noFill/>
        </p:spPr>
        <p:txBody>
          <a:bodyPr wrap="none" rtlCol="0">
            <a:spAutoFit/>
          </a:bodyPr>
          <a:lstStyle/>
          <a:p>
            <a:r>
              <a:rPr lang="en-US" sz="4000" b="1" dirty="0">
                <a:solidFill>
                  <a:srgbClr val="FF0000"/>
                </a:solidFill>
              </a:rPr>
              <a:t>Physical Data Model</a:t>
            </a:r>
          </a:p>
        </p:txBody>
      </p:sp>
    </p:spTree>
    <p:extLst>
      <p:ext uri="{BB962C8B-B14F-4D97-AF65-F5344CB8AC3E}">
        <p14:creationId xmlns:p14="http://schemas.microsoft.com/office/powerpoint/2010/main" val="2722686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60BE-6003-4C2E-93A6-29B45F93CD7A}"/>
              </a:ext>
            </a:extLst>
          </p:cNvPr>
          <p:cNvSpPr>
            <a:spLocks noGrp="1"/>
          </p:cNvSpPr>
          <p:nvPr>
            <p:ph type="title"/>
          </p:nvPr>
        </p:nvSpPr>
        <p:spPr>
          <a:xfrm>
            <a:off x="838199" y="2643630"/>
            <a:ext cx="10515600" cy="1325563"/>
          </a:xfrm>
        </p:spPr>
        <p:txBody>
          <a:bodyPr/>
          <a:lstStyle/>
          <a:p>
            <a:pPr algn="ctr"/>
            <a:r>
              <a:rPr lang="en-US" dirty="0"/>
              <a:t>Draft of screenshots of expected system screens</a:t>
            </a:r>
          </a:p>
        </p:txBody>
      </p:sp>
    </p:spTree>
    <p:extLst>
      <p:ext uri="{BB962C8B-B14F-4D97-AF65-F5344CB8AC3E}">
        <p14:creationId xmlns:p14="http://schemas.microsoft.com/office/powerpoint/2010/main" val="3036369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C86C-8969-4A41-9D76-5E68C9650353}"/>
              </a:ext>
            </a:extLst>
          </p:cNvPr>
          <p:cNvSpPr>
            <a:spLocks noGrp="1"/>
          </p:cNvSpPr>
          <p:nvPr>
            <p:ph type="title"/>
          </p:nvPr>
        </p:nvSpPr>
        <p:spPr/>
        <p:txBody>
          <a:bodyPr/>
          <a:lstStyle/>
          <a:p>
            <a:r>
              <a:rPr lang="en-US" dirty="0"/>
              <a:t>Problem significance</a:t>
            </a:r>
          </a:p>
        </p:txBody>
      </p:sp>
      <p:sp>
        <p:nvSpPr>
          <p:cNvPr id="3" name="Content Placeholder 2">
            <a:extLst>
              <a:ext uri="{FF2B5EF4-FFF2-40B4-BE49-F238E27FC236}">
                <a16:creationId xmlns:a16="http://schemas.microsoft.com/office/drawing/2014/main" id="{08D3A908-E384-4210-8BC8-333DEE839563}"/>
              </a:ext>
            </a:extLst>
          </p:cNvPr>
          <p:cNvSpPr>
            <a:spLocks noGrp="1"/>
          </p:cNvSpPr>
          <p:nvPr>
            <p:ph idx="1"/>
          </p:nvPr>
        </p:nvSpPr>
        <p:spPr/>
        <p:txBody>
          <a:bodyPr>
            <a:normAutofit fontScale="92500"/>
          </a:bodyPr>
          <a:lstStyle/>
          <a:p>
            <a:pPr marL="0" indent="0">
              <a:buNone/>
            </a:pPr>
            <a:r>
              <a:rPr lang="en-US" sz="4300" dirty="0"/>
              <a:t>What is the Problem we are going to solve?</a:t>
            </a:r>
          </a:p>
          <a:p>
            <a:endParaRPr lang="en-US" dirty="0"/>
          </a:p>
          <a:p>
            <a:r>
              <a:rPr lang="en-US" dirty="0"/>
              <a:t>Students are dispersed between many places: E-</a:t>
            </a:r>
            <a:r>
              <a:rPr lang="en-US" dirty="0" err="1"/>
              <a:t>comm</a:t>
            </a:r>
            <a:r>
              <a:rPr lang="en-US" dirty="0"/>
              <a:t>, Facebook, Acadox, </a:t>
            </a:r>
            <a:r>
              <a:rPr lang="en-US" dirty="0" err="1"/>
              <a:t>Gdrive</a:t>
            </a:r>
            <a:r>
              <a:rPr lang="en-US" dirty="0"/>
              <a:t>, …</a:t>
            </a:r>
          </a:p>
          <a:p>
            <a:endParaRPr lang="en-US" dirty="0"/>
          </a:p>
          <a:p>
            <a:r>
              <a:rPr lang="en-US" dirty="0"/>
              <a:t>Students lose grades, by losing track of assignments, quizzes &amp; materials.</a:t>
            </a:r>
          </a:p>
          <a:p>
            <a:endParaRPr lang="en-US" dirty="0"/>
          </a:p>
          <a:p>
            <a:r>
              <a:rPr lang="en-US" dirty="0"/>
              <a:t>No easy way of communication between students &amp; Teachers (professors &amp; TAs)</a:t>
            </a:r>
          </a:p>
          <a:p>
            <a:endParaRPr lang="en-US" dirty="0"/>
          </a:p>
          <a:p>
            <a:endParaRPr lang="en-US" dirty="0"/>
          </a:p>
          <a:p>
            <a:endParaRPr lang="en-US" dirty="0"/>
          </a:p>
        </p:txBody>
      </p:sp>
    </p:spTree>
    <p:extLst>
      <p:ext uri="{BB962C8B-B14F-4D97-AF65-F5344CB8AC3E}">
        <p14:creationId xmlns:p14="http://schemas.microsoft.com/office/powerpoint/2010/main" val="41599754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a:extLst>
              <a:ext uri="{FF2B5EF4-FFF2-40B4-BE49-F238E27FC236}">
                <a16:creationId xmlns:a16="http://schemas.microsoft.com/office/drawing/2014/main" id="{09FD31D1-CE58-45F6-8049-A798F053BB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002156" cy="6858000"/>
          </a:xfrm>
        </p:spPr>
      </p:pic>
      <p:pic>
        <p:nvPicPr>
          <p:cNvPr id="22" name="Picture 21">
            <a:extLst>
              <a:ext uri="{FF2B5EF4-FFF2-40B4-BE49-F238E27FC236}">
                <a16:creationId xmlns:a16="http://schemas.microsoft.com/office/drawing/2014/main" id="{18DCD1E1-392E-43E8-AD13-9FA85C428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922" y="0"/>
            <a:ext cx="4002156" cy="6858000"/>
          </a:xfrm>
          <a:prstGeom prst="rect">
            <a:avLst/>
          </a:prstGeom>
        </p:spPr>
      </p:pic>
      <p:pic>
        <p:nvPicPr>
          <p:cNvPr id="24" name="Picture 23">
            <a:extLst>
              <a:ext uri="{FF2B5EF4-FFF2-40B4-BE49-F238E27FC236}">
                <a16:creationId xmlns:a16="http://schemas.microsoft.com/office/drawing/2014/main" id="{5AF7C9AA-B708-4C18-8361-DDFB2ADA4A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9842" y="0"/>
            <a:ext cx="4002157" cy="6858000"/>
          </a:xfrm>
          <a:prstGeom prst="rect">
            <a:avLst/>
          </a:prstGeom>
        </p:spPr>
      </p:pic>
      <p:cxnSp>
        <p:nvCxnSpPr>
          <p:cNvPr id="25" name="Straight Connector 24">
            <a:extLst>
              <a:ext uri="{FF2B5EF4-FFF2-40B4-BE49-F238E27FC236}">
                <a16:creationId xmlns:a16="http://schemas.microsoft.com/office/drawing/2014/main" id="{4CB50276-F37B-47FC-92E0-BF3978BF790A}"/>
              </a:ext>
            </a:extLst>
          </p:cNvPr>
          <p:cNvCxnSpPr/>
          <p:nvPr/>
        </p:nvCxnSpPr>
        <p:spPr>
          <a:xfrm>
            <a:off x="400215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3C95D6B-42A7-42F7-B157-1D951DA4762A}"/>
              </a:ext>
            </a:extLst>
          </p:cNvPr>
          <p:cNvCxnSpPr/>
          <p:nvPr/>
        </p:nvCxnSpPr>
        <p:spPr>
          <a:xfrm>
            <a:off x="4094922"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063069-B7C6-4564-B82F-237011C7A07D}"/>
              </a:ext>
            </a:extLst>
          </p:cNvPr>
          <p:cNvCxnSpPr/>
          <p:nvPr/>
        </p:nvCxnSpPr>
        <p:spPr>
          <a:xfrm>
            <a:off x="8189842"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CD09123-841D-42B5-9E09-36E907D97AF0}"/>
              </a:ext>
            </a:extLst>
          </p:cNvPr>
          <p:cNvCxnSpPr/>
          <p:nvPr/>
        </p:nvCxnSpPr>
        <p:spPr>
          <a:xfrm>
            <a:off x="8097078"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4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25434C45-E17F-46A4-A853-5BDAB53908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4094921" cy="6858000"/>
          </a:xfrm>
        </p:spPr>
      </p:pic>
      <p:pic>
        <p:nvPicPr>
          <p:cNvPr id="24" name="Picture 23">
            <a:extLst>
              <a:ext uri="{FF2B5EF4-FFF2-40B4-BE49-F238E27FC236}">
                <a16:creationId xmlns:a16="http://schemas.microsoft.com/office/drawing/2014/main" id="{6BA45CA3-212F-4BA5-A5FC-E521A4164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782" y="-1"/>
            <a:ext cx="3924298" cy="6857999"/>
          </a:xfrm>
          <a:prstGeom prst="rect">
            <a:avLst/>
          </a:prstGeom>
        </p:spPr>
      </p:pic>
      <p:pic>
        <p:nvPicPr>
          <p:cNvPr id="26" name="Picture 25">
            <a:extLst>
              <a:ext uri="{FF2B5EF4-FFF2-40B4-BE49-F238E27FC236}">
                <a16:creationId xmlns:a16="http://schemas.microsoft.com/office/drawing/2014/main" id="{4A6E5E94-2398-4373-AD04-A9AFC5057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942" y="-2"/>
            <a:ext cx="4017058" cy="6857999"/>
          </a:xfrm>
          <a:prstGeom prst="rect">
            <a:avLst/>
          </a:prstGeom>
        </p:spPr>
      </p:pic>
      <p:cxnSp>
        <p:nvCxnSpPr>
          <p:cNvPr id="27" name="Straight Connector 26">
            <a:extLst>
              <a:ext uri="{FF2B5EF4-FFF2-40B4-BE49-F238E27FC236}">
                <a16:creationId xmlns:a16="http://schemas.microsoft.com/office/drawing/2014/main" id="{95CB4407-2A7F-4109-AB0D-ECB39CE74191}"/>
              </a:ext>
            </a:extLst>
          </p:cNvPr>
          <p:cNvCxnSpPr/>
          <p:nvPr/>
        </p:nvCxnSpPr>
        <p:spPr>
          <a:xfrm>
            <a:off x="4172782"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814858-0F94-49BA-954F-4E03C0EA0E8E}"/>
              </a:ext>
            </a:extLst>
          </p:cNvPr>
          <p:cNvCxnSpPr/>
          <p:nvPr/>
        </p:nvCxnSpPr>
        <p:spPr>
          <a:xfrm>
            <a:off x="409492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7F3B27-3859-406F-99DA-A5CBAF56A87D}"/>
              </a:ext>
            </a:extLst>
          </p:cNvPr>
          <p:cNvCxnSpPr/>
          <p:nvPr/>
        </p:nvCxnSpPr>
        <p:spPr>
          <a:xfrm>
            <a:off x="809708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FF2E490-D112-40AD-ADEB-F4BB201E1CCA}"/>
              </a:ext>
            </a:extLst>
          </p:cNvPr>
          <p:cNvCxnSpPr/>
          <p:nvPr/>
        </p:nvCxnSpPr>
        <p:spPr>
          <a:xfrm>
            <a:off x="8174942"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521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8C96B312-0F2D-4FFF-99BE-C6E1E48F6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002390" cy="6858000"/>
          </a:xfrm>
        </p:spPr>
      </p:pic>
      <p:pic>
        <p:nvPicPr>
          <p:cNvPr id="17" name="Picture 16">
            <a:extLst>
              <a:ext uri="{FF2B5EF4-FFF2-40B4-BE49-F238E27FC236}">
                <a16:creationId xmlns:a16="http://schemas.microsoft.com/office/drawing/2014/main" id="{CEC0F42F-5903-488E-9D64-4C071D71B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586" y="1"/>
            <a:ext cx="4002390" cy="6857999"/>
          </a:xfrm>
          <a:prstGeom prst="rect">
            <a:avLst/>
          </a:prstGeom>
        </p:spPr>
      </p:pic>
      <p:pic>
        <p:nvPicPr>
          <p:cNvPr id="19" name="Picture 18">
            <a:extLst>
              <a:ext uri="{FF2B5EF4-FFF2-40B4-BE49-F238E27FC236}">
                <a16:creationId xmlns:a16="http://schemas.microsoft.com/office/drawing/2014/main" id="{A8433C8D-2234-4BF9-B29A-C20317C81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172" y="-2"/>
            <a:ext cx="4016830" cy="6858001"/>
          </a:xfrm>
          <a:prstGeom prst="rect">
            <a:avLst/>
          </a:prstGeom>
        </p:spPr>
      </p:pic>
      <p:cxnSp>
        <p:nvCxnSpPr>
          <p:cNvPr id="20" name="Straight Connector 19">
            <a:extLst>
              <a:ext uri="{FF2B5EF4-FFF2-40B4-BE49-F238E27FC236}">
                <a16:creationId xmlns:a16="http://schemas.microsoft.com/office/drawing/2014/main" id="{8114D167-B959-4589-A5DE-477DFE670D9E}"/>
              </a:ext>
            </a:extLst>
          </p:cNvPr>
          <p:cNvCxnSpPr/>
          <p:nvPr/>
        </p:nvCxnSpPr>
        <p:spPr>
          <a:xfrm>
            <a:off x="3991504"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28016C-46A2-4BC4-BC58-8CF74BE9DA1D}"/>
              </a:ext>
            </a:extLst>
          </p:cNvPr>
          <p:cNvCxnSpPr/>
          <p:nvPr/>
        </p:nvCxnSpPr>
        <p:spPr>
          <a:xfrm>
            <a:off x="4098471" y="-2"/>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DD9981-A3AE-4E43-8CC6-50C88EE84282}"/>
              </a:ext>
            </a:extLst>
          </p:cNvPr>
          <p:cNvCxnSpPr/>
          <p:nvPr/>
        </p:nvCxnSpPr>
        <p:spPr>
          <a:xfrm>
            <a:off x="8175172"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B199E41-ED15-49C3-81FA-334F19830A52}"/>
              </a:ext>
            </a:extLst>
          </p:cNvPr>
          <p:cNvCxnSpPr/>
          <p:nvPr/>
        </p:nvCxnSpPr>
        <p:spPr>
          <a:xfrm>
            <a:off x="8089976"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812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59C1-57F3-45E4-AC63-2DB1D7422228}"/>
              </a:ext>
            </a:extLst>
          </p:cNvPr>
          <p:cNvSpPr>
            <a:spLocks noGrp="1"/>
          </p:cNvSpPr>
          <p:nvPr>
            <p:ph type="title"/>
          </p:nvPr>
        </p:nvSpPr>
        <p:spPr/>
        <p:txBody>
          <a:bodyPr/>
          <a:lstStyle/>
          <a:p>
            <a:r>
              <a:rPr lang="en-US" dirty="0"/>
              <a:t>Time Plan</a:t>
            </a:r>
          </a:p>
        </p:txBody>
      </p:sp>
      <p:pic>
        <p:nvPicPr>
          <p:cNvPr id="3" name="Picture 2"/>
          <p:cNvPicPr>
            <a:picLocks noChangeAspect="1"/>
          </p:cNvPicPr>
          <p:nvPr/>
        </p:nvPicPr>
        <p:blipFill>
          <a:blip r:embed="rId2"/>
          <a:stretch>
            <a:fillRect/>
          </a:stretch>
        </p:blipFill>
        <p:spPr>
          <a:xfrm>
            <a:off x="838200" y="1321242"/>
            <a:ext cx="10515599" cy="5114925"/>
          </a:xfrm>
          <a:prstGeom prst="rect">
            <a:avLst/>
          </a:prstGeom>
        </p:spPr>
      </p:pic>
    </p:spTree>
    <p:extLst>
      <p:ext uri="{BB962C8B-B14F-4D97-AF65-F5344CB8AC3E}">
        <p14:creationId xmlns:p14="http://schemas.microsoft.com/office/powerpoint/2010/main" val="609484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045383" y="54556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2"/>
          <a:stretch>
            <a:fillRect/>
          </a:stretch>
        </p:blipFill>
        <p:spPr>
          <a:xfrm>
            <a:off x="614597" y="626683"/>
            <a:ext cx="11017770" cy="5872800"/>
          </a:xfrm>
          <a:prstGeom prst="rect">
            <a:avLst/>
          </a:prstGeom>
        </p:spPr>
      </p:pic>
    </p:spTree>
    <p:extLst>
      <p:ext uri="{BB962C8B-B14F-4D97-AF65-F5344CB8AC3E}">
        <p14:creationId xmlns:p14="http://schemas.microsoft.com/office/powerpoint/2010/main" val="7989690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4557" y="381244"/>
            <a:ext cx="10957809" cy="6135188"/>
          </a:xfrm>
          <a:prstGeom prst="rect">
            <a:avLst/>
          </a:prstGeom>
        </p:spPr>
      </p:pic>
    </p:spTree>
    <p:extLst>
      <p:ext uri="{BB962C8B-B14F-4D97-AF65-F5344CB8AC3E}">
        <p14:creationId xmlns:p14="http://schemas.microsoft.com/office/powerpoint/2010/main" val="19175733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0175" y="1004341"/>
            <a:ext cx="10781430" cy="4826833"/>
          </a:xfrm>
          <a:prstGeom prst="rect">
            <a:avLst/>
          </a:prstGeom>
        </p:spPr>
      </p:pic>
    </p:spTree>
    <p:extLst>
      <p:ext uri="{BB962C8B-B14F-4D97-AF65-F5344CB8AC3E}">
        <p14:creationId xmlns:p14="http://schemas.microsoft.com/office/powerpoint/2010/main" val="37880211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E45D-E657-4BB8-87D1-0EDABB4693E9}"/>
              </a:ext>
            </a:extLst>
          </p:cNvPr>
          <p:cNvSpPr>
            <a:spLocks noGrp="1"/>
          </p:cNvSpPr>
          <p:nvPr>
            <p:ph type="title"/>
          </p:nvPr>
        </p:nvSpPr>
        <p:spPr>
          <a:xfrm>
            <a:off x="778240" y="2808522"/>
            <a:ext cx="10515600" cy="1325563"/>
          </a:xfrm>
        </p:spPr>
        <p:txBody>
          <a:bodyPr/>
          <a:lstStyle/>
          <a:p>
            <a:pPr algn="ctr"/>
            <a:r>
              <a:rPr lang="en-US" b="1" dirty="0"/>
              <a:t>Conclusion</a:t>
            </a:r>
          </a:p>
        </p:txBody>
      </p:sp>
    </p:spTree>
    <p:extLst>
      <p:ext uri="{BB962C8B-B14F-4D97-AF65-F5344CB8AC3E}">
        <p14:creationId xmlns:p14="http://schemas.microsoft.com/office/powerpoint/2010/main" val="519845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08CB-4CB9-4EEB-A05A-8DD52A5DCC3C}"/>
              </a:ext>
            </a:extLst>
          </p:cNvPr>
          <p:cNvSpPr>
            <a:spLocks noGrp="1"/>
          </p:cNvSpPr>
          <p:nvPr>
            <p:ph type="title"/>
          </p:nvPr>
        </p:nvSpPr>
        <p:spPr/>
        <p:txBody>
          <a:bodyPr>
            <a:normAutofit/>
          </a:bodyPr>
          <a:lstStyle/>
          <a:p>
            <a:pPr algn="ctr"/>
            <a:r>
              <a:rPr lang="en-US" sz="8800" dirty="0"/>
              <a:t>FCI E-campus</a:t>
            </a:r>
          </a:p>
        </p:txBody>
      </p:sp>
      <p:sp>
        <p:nvSpPr>
          <p:cNvPr id="3" name="Content Placeholder 2">
            <a:extLst>
              <a:ext uri="{FF2B5EF4-FFF2-40B4-BE49-F238E27FC236}">
                <a16:creationId xmlns:a16="http://schemas.microsoft.com/office/drawing/2014/main" id="{222FE1E4-A5F2-44D0-ADAD-6B872F070D4D}"/>
              </a:ext>
            </a:extLst>
          </p:cNvPr>
          <p:cNvSpPr>
            <a:spLocks noGrp="1"/>
          </p:cNvSpPr>
          <p:nvPr>
            <p:ph idx="1"/>
          </p:nvPr>
        </p:nvSpPr>
        <p:spPr/>
        <p:txBody>
          <a:bodyPr/>
          <a:lstStyle/>
          <a:p>
            <a:pPr marL="0" indent="0" algn="ctr">
              <a:buNone/>
            </a:pPr>
            <a:endParaRPr lang="en-US" sz="4800" b="1" dirty="0">
              <a:solidFill>
                <a:srgbClr val="FF0000"/>
              </a:solidFill>
            </a:endParaRPr>
          </a:p>
          <a:p>
            <a:pPr marL="0" indent="0" algn="ctr">
              <a:buNone/>
            </a:pPr>
            <a:r>
              <a:rPr lang="en-US" sz="4800" b="1" dirty="0">
                <a:solidFill>
                  <a:srgbClr val="FF0000"/>
                </a:solidFill>
              </a:rPr>
              <a:t>No more Facebook</a:t>
            </a:r>
          </a:p>
          <a:p>
            <a:pPr marL="0" indent="0" algn="ctr">
              <a:buNone/>
            </a:pPr>
            <a:r>
              <a:rPr lang="en-US" sz="4800" b="1" dirty="0">
                <a:solidFill>
                  <a:srgbClr val="FF0000"/>
                </a:solidFill>
              </a:rPr>
              <a:t>No more Acadox</a:t>
            </a:r>
          </a:p>
          <a:p>
            <a:pPr marL="0" indent="0" algn="ctr">
              <a:buNone/>
            </a:pPr>
            <a:r>
              <a:rPr lang="en-US" sz="4800" b="1" dirty="0">
                <a:solidFill>
                  <a:srgbClr val="FF0000"/>
                </a:solidFill>
              </a:rPr>
              <a:t>No more mess</a:t>
            </a:r>
          </a:p>
          <a:p>
            <a:endParaRPr lang="en-US" dirty="0"/>
          </a:p>
        </p:txBody>
      </p:sp>
    </p:spTree>
    <p:extLst>
      <p:ext uri="{BB962C8B-B14F-4D97-AF65-F5344CB8AC3E}">
        <p14:creationId xmlns:p14="http://schemas.microsoft.com/office/powerpoint/2010/main" val="199876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798D-85ED-4856-A98E-292B32F233B4}"/>
              </a:ext>
            </a:extLst>
          </p:cNvPr>
          <p:cNvSpPr>
            <a:spLocks noGrp="1"/>
          </p:cNvSpPr>
          <p:nvPr>
            <p:ph type="title"/>
          </p:nvPr>
        </p:nvSpPr>
        <p:spPr/>
        <p:txBody>
          <a:bodyPr/>
          <a:lstStyle/>
          <a:p>
            <a:r>
              <a:rPr lang="en-US" dirty="0"/>
              <a:t>System Analysis and Design: </a:t>
            </a:r>
            <a:br>
              <a:rPr lang="en-US" dirty="0"/>
            </a:br>
            <a:r>
              <a:rPr lang="en-US" b="1" i="1" dirty="0"/>
              <a:t>System architecture</a:t>
            </a:r>
          </a:p>
        </p:txBody>
      </p:sp>
      <p:sp>
        <p:nvSpPr>
          <p:cNvPr id="3" name="Content Placeholder 2">
            <a:extLst>
              <a:ext uri="{FF2B5EF4-FFF2-40B4-BE49-F238E27FC236}">
                <a16:creationId xmlns:a16="http://schemas.microsoft.com/office/drawing/2014/main" id="{0381613B-F365-468F-96FF-72DDDAF904EF}"/>
              </a:ext>
            </a:extLst>
          </p:cNvPr>
          <p:cNvSpPr>
            <a:spLocks noGrp="1"/>
          </p:cNvSpPr>
          <p:nvPr>
            <p:ph idx="1"/>
          </p:nvPr>
        </p:nvSpPr>
        <p:spPr/>
        <p:txBody>
          <a:bodyPr/>
          <a:lstStyle/>
          <a:p>
            <a:endParaRPr lang="en-US" dirty="0"/>
          </a:p>
          <a:p>
            <a:r>
              <a:rPr lang="en-US" dirty="0"/>
              <a:t>Our system uses Service-Oriented Architecture (SOA).</a:t>
            </a:r>
          </a:p>
          <a:p>
            <a:endParaRPr lang="en-US" dirty="0"/>
          </a:p>
          <a:p>
            <a:r>
              <a:rPr lang="en-US" dirty="0"/>
              <a:t>RESTful Web Services provided by the backend for the front-end clients</a:t>
            </a:r>
          </a:p>
        </p:txBody>
      </p:sp>
    </p:spTree>
    <p:extLst>
      <p:ext uri="{BB962C8B-B14F-4D97-AF65-F5344CB8AC3E}">
        <p14:creationId xmlns:p14="http://schemas.microsoft.com/office/powerpoint/2010/main" val="3248517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7663-57C2-4E53-82EC-1DD5ADF22976}"/>
              </a:ext>
            </a:extLst>
          </p:cNvPr>
          <p:cNvSpPr>
            <a:spLocks noGrp="1"/>
          </p:cNvSpPr>
          <p:nvPr>
            <p:ph type="title"/>
          </p:nvPr>
        </p:nvSpPr>
        <p:spPr/>
        <p:txBody>
          <a:bodyPr>
            <a:normAutofit/>
          </a:bodyPr>
          <a:lstStyle/>
          <a:p>
            <a:r>
              <a:rPr lang="en-US" dirty="0"/>
              <a:t>System Analysis and Design:</a:t>
            </a:r>
            <a:br>
              <a:rPr lang="en-US" dirty="0"/>
            </a:br>
            <a:r>
              <a:rPr lang="en-US" b="1" i="1" dirty="0"/>
              <a:t>Stakeholders</a:t>
            </a:r>
          </a:p>
        </p:txBody>
      </p:sp>
      <p:sp>
        <p:nvSpPr>
          <p:cNvPr id="3" name="Content Placeholder 2">
            <a:extLst>
              <a:ext uri="{FF2B5EF4-FFF2-40B4-BE49-F238E27FC236}">
                <a16:creationId xmlns:a16="http://schemas.microsoft.com/office/drawing/2014/main" id="{4953765D-4BA6-4CA8-9A44-AF4B21CFD8BB}"/>
              </a:ext>
            </a:extLst>
          </p:cNvPr>
          <p:cNvSpPr>
            <a:spLocks noGrp="1"/>
          </p:cNvSpPr>
          <p:nvPr>
            <p:ph idx="1"/>
          </p:nvPr>
        </p:nvSpPr>
        <p:spPr/>
        <p:txBody>
          <a:bodyPr/>
          <a:lstStyle/>
          <a:p>
            <a:endParaRPr lang="en-US" dirty="0"/>
          </a:p>
          <a:p>
            <a:r>
              <a:rPr lang="en-US" dirty="0"/>
              <a:t>Students at FCI</a:t>
            </a:r>
          </a:p>
          <a:p>
            <a:endParaRPr lang="en-US" dirty="0"/>
          </a:p>
          <a:p>
            <a:r>
              <a:rPr lang="en-US" dirty="0"/>
              <a:t>FCI professors, TAs, Administration.</a:t>
            </a:r>
          </a:p>
          <a:p>
            <a:endParaRPr lang="en-US" dirty="0"/>
          </a:p>
        </p:txBody>
      </p:sp>
    </p:spTree>
    <p:extLst>
      <p:ext uri="{BB962C8B-B14F-4D97-AF65-F5344CB8AC3E}">
        <p14:creationId xmlns:p14="http://schemas.microsoft.com/office/powerpoint/2010/main" val="363611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04BF-742F-4F83-A497-94122D16A5A3}"/>
              </a:ext>
            </a:extLst>
          </p:cNvPr>
          <p:cNvSpPr>
            <a:spLocks noGrp="1"/>
          </p:cNvSpPr>
          <p:nvPr>
            <p:ph type="title"/>
          </p:nvPr>
        </p:nvSpPr>
        <p:spPr/>
        <p:txBody>
          <a:bodyPr>
            <a:normAutofit/>
          </a:bodyPr>
          <a:lstStyle/>
          <a:p>
            <a:r>
              <a:rPr lang="en-US" dirty="0"/>
              <a:t>System Analysis and Design:</a:t>
            </a:r>
            <a:br>
              <a:rPr lang="en-US" dirty="0"/>
            </a:br>
            <a:r>
              <a:rPr lang="en-US" b="1" i="1" dirty="0"/>
              <a:t>Functional Requirements</a:t>
            </a:r>
          </a:p>
        </p:txBody>
      </p:sp>
      <p:sp>
        <p:nvSpPr>
          <p:cNvPr id="3" name="Content Placeholder 2">
            <a:extLst>
              <a:ext uri="{FF2B5EF4-FFF2-40B4-BE49-F238E27FC236}">
                <a16:creationId xmlns:a16="http://schemas.microsoft.com/office/drawing/2014/main" id="{9560E026-B5BF-4D18-BBDA-931CDA3EA5EF}"/>
              </a:ext>
            </a:extLst>
          </p:cNvPr>
          <p:cNvSpPr>
            <a:spLocks noGrp="1"/>
          </p:cNvSpPr>
          <p:nvPr>
            <p:ph idx="1"/>
          </p:nvPr>
        </p:nvSpPr>
        <p:spPr/>
        <p:txBody>
          <a:bodyPr>
            <a:normAutofit lnSpcReduction="10000"/>
          </a:bodyPr>
          <a:lstStyle/>
          <a:p>
            <a:r>
              <a:rPr lang="en-US" dirty="0"/>
              <a:t>The app will allow each student, professor and TA to </a:t>
            </a:r>
            <a:r>
              <a:rPr lang="en-US" u="sng" dirty="0"/>
              <a:t>own an account</a:t>
            </a:r>
            <a:r>
              <a:rPr lang="en-US" dirty="0"/>
              <a:t> but everyone has special permissions and capabilities in the system. Students don’t need to be </a:t>
            </a:r>
            <a:r>
              <a:rPr lang="en-US" b="1" dirty="0"/>
              <a:t>verified</a:t>
            </a:r>
            <a:r>
              <a:rPr lang="en-US" dirty="0"/>
              <a:t> but teachers do.</a:t>
            </a:r>
          </a:p>
          <a:p>
            <a:r>
              <a:rPr lang="en-US" dirty="0"/>
              <a:t>A </a:t>
            </a:r>
            <a:r>
              <a:rPr lang="en-US" u="sng" dirty="0"/>
              <a:t>Schedule</a:t>
            </a:r>
            <a:r>
              <a:rPr lang="en-US" dirty="0"/>
              <a:t> with courses lectures, labs and sections each student has according to his registered courses. This schedule shows the user what he/she has at every slot of the day (like lecture, lab, section or delivering assignments and tasks or exams). </a:t>
            </a:r>
          </a:p>
          <a:p>
            <a:r>
              <a:rPr lang="en-US" dirty="0"/>
              <a:t>A </a:t>
            </a:r>
            <a:r>
              <a:rPr lang="en-US" u="sng" dirty="0"/>
              <a:t>static map</a:t>
            </a:r>
            <a:r>
              <a:rPr lang="en-US" dirty="0"/>
              <a:t> for the faculty which guides the students by showing the buildings and the location of each lecture/section hall as well as professors’ offices, TAs’ office, the library, the mosque, the restaurant, </a:t>
            </a:r>
            <a:r>
              <a:rPr lang="en-US" dirty="0" err="1"/>
              <a:t>etc</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4516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989A-682A-4258-A05A-E6CCF2966EEB}"/>
              </a:ext>
            </a:extLst>
          </p:cNvPr>
          <p:cNvSpPr>
            <a:spLocks noGrp="1"/>
          </p:cNvSpPr>
          <p:nvPr>
            <p:ph type="title"/>
          </p:nvPr>
        </p:nvSpPr>
        <p:spPr/>
        <p:txBody>
          <a:bodyPr/>
          <a:lstStyle/>
          <a:p>
            <a:r>
              <a:rPr lang="en-US" dirty="0"/>
              <a:t>System Analysis and Design:</a:t>
            </a:r>
            <a:br>
              <a:rPr lang="en-US" dirty="0"/>
            </a:br>
            <a:r>
              <a:rPr lang="en-US" b="1" i="1" dirty="0"/>
              <a:t>Functional Requirements</a:t>
            </a:r>
            <a:endParaRPr lang="en-US" dirty="0"/>
          </a:p>
        </p:txBody>
      </p:sp>
      <p:sp>
        <p:nvSpPr>
          <p:cNvPr id="3" name="Content Placeholder 2">
            <a:extLst>
              <a:ext uri="{FF2B5EF4-FFF2-40B4-BE49-F238E27FC236}">
                <a16:creationId xmlns:a16="http://schemas.microsoft.com/office/drawing/2014/main" id="{A718FC98-2FF3-4E95-A3F5-7F360867D58F}"/>
              </a:ext>
            </a:extLst>
          </p:cNvPr>
          <p:cNvSpPr>
            <a:spLocks noGrp="1"/>
          </p:cNvSpPr>
          <p:nvPr>
            <p:ph idx="1"/>
          </p:nvPr>
        </p:nvSpPr>
        <p:spPr/>
        <p:txBody>
          <a:bodyPr>
            <a:normAutofit lnSpcReduction="10000"/>
          </a:bodyPr>
          <a:lstStyle/>
          <a:p>
            <a:r>
              <a:rPr lang="en-US" dirty="0"/>
              <a:t>For each course the student is registered in there will be a resources screen which includes the </a:t>
            </a:r>
            <a:r>
              <a:rPr lang="en-US" u="sng" dirty="0"/>
              <a:t>materials</a:t>
            </a:r>
            <a:r>
              <a:rPr lang="en-US" dirty="0"/>
              <a:t> for this course. </a:t>
            </a:r>
          </a:p>
          <a:p>
            <a:r>
              <a:rPr lang="en-US" dirty="0"/>
              <a:t>Teachers &amp; the moderator students can upload materials to other students in their courses.</a:t>
            </a:r>
          </a:p>
          <a:p>
            <a:r>
              <a:rPr lang="en-US" dirty="0"/>
              <a:t>Allow Professors &amp; TAs to add </a:t>
            </a:r>
            <a:r>
              <a:rPr lang="en-US" u="sng" dirty="0"/>
              <a:t>tasks</a:t>
            </a:r>
            <a:r>
              <a:rPr lang="en-US" dirty="0"/>
              <a:t> to the courses they are assigned to. These tasks can be assignments, lab tasks, quizzes, etc... Each task will have a </a:t>
            </a:r>
            <a:r>
              <a:rPr lang="en-US" u="sng" dirty="0"/>
              <a:t>due date</a:t>
            </a:r>
            <a:r>
              <a:rPr lang="en-US" dirty="0"/>
              <a:t>. These tasks appear on students’ schedules &amp; students will receive a notification when a new task is added.</a:t>
            </a:r>
          </a:p>
          <a:p>
            <a:r>
              <a:rPr lang="en-US" dirty="0"/>
              <a:t>The app will have an </a:t>
            </a:r>
            <a:r>
              <a:rPr lang="en-US" u="sng" dirty="0"/>
              <a:t>Announcements</a:t>
            </a:r>
            <a:r>
              <a:rPr lang="en-US" dirty="0"/>
              <a:t> Screen to inform students with any new announcements made by the Admin. Relating to the faculty in general, not to a specific course.</a:t>
            </a:r>
          </a:p>
          <a:p>
            <a:endParaRPr lang="en-US" dirty="0"/>
          </a:p>
        </p:txBody>
      </p:sp>
    </p:spTree>
    <p:extLst>
      <p:ext uri="{BB962C8B-B14F-4D97-AF65-F5344CB8AC3E}">
        <p14:creationId xmlns:p14="http://schemas.microsoft.com/office/powerpoint/2010/main" val="206280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529</TotalTime>
  <Words>1466</Words>
  <Application>Microsoft Office PowerPoint</Application>
  <PresentationFormat>Widescreen</PresentationFormat>
  <Paragraphs>285</Paragraphs>
  <Slides>47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Symbol</vt:lpstr>
      <vt:lpstr>Office Theme</vt:lpstr>
      <vt:lpstr>FCI E-campus</vt:lpstr>
      <vt:lpstr>Project idea</vt:lpstr>
      <vt:lpstr>Project idea</vt:lpstr>
      <vt:lpstr>Problem significance</vt:lpstr>
      <vt:lpstr>FCI E-campus</vt:lpstr>
      <vt:lpstr>System Analysis and Design:  System architecture</vt:lpstr>
      <vt:lpstr>System Analysis and Design: Stakeholders</vt:lpstr>
      <vt:lpstr>System Analysis and Design: Functional Requirements</vt:lpstr>
      <vt:lpstr>System Analysis and Design: Functional Requirements</vt:lpstr>
      <vt:lpstr>System Analysis and Design: Functional Requirements</vt:lpstr>
      <vt:lpstr>System Analysis and Design: Non-functional Requirements</vt:lpstr>
      <vt:lpstr>System Analysis and Design: Non-functional Requirements</vt:lpstr>
      <vt:lpstr>System Analysis and Design: Non-functional Requirements</vt:lpstr>
      <vt:lpstr>System Analysis and Design: Use-case Diagram</vt:lpstr>
      <vt:lpstr>PowerPoint Presentation</vt:lpstr>
      <vt:lpstr>System Analysis and Design: Sample Use-cases</vt:lpstr>
      <vt:lpstr>PowerPoint Presentation</vt:lpstr>
      <vt:lpstr>PowerPoint Presentation</vt:lpstr>
      <vt:lpstr>PowerPoint Presentation</vt:lpstr>
      <vt:lpstr>PowerPoint Presentation</vt:lpstr>
      <vt:lpstr>System Analysis and Design: Component Diagram</vt:lpstr>
      <vt:lpstr>PowerPoint Presentation</vt:lpstr>
      <vt:lpstr>System Analysis and Design: Class Diagram</vt:lpstr>
      <vt:lpstr>PowerPoint Presentation</vt:lpstr>
      <vt:lpstr>PowerPoint Presentation</vt:lpstr>
      <vt:lpstr>PowerPoint Presentation</vt:lpstr>
      <vt:lpstr>PowerPoint Presentation</vt:lpstr>
      <vt:lpstr>PowerPoint Presentation</vt:lpstr>
      <vt:lpstr>System Analysis and Design: Sequence Diagram</vt:lpstr>
      <vt:lpstr>PowerPoint Presentation</vt:lpstr>
      <vt:lpstr>PowerPoint Presentation</vt:lpstr>
      <vt:lpstr>PowerPoint Presentation</vt:lpstr>
      <vt:lpstr>PowerPoint Presentation</vt:lpstr>
      <vt:lpstr>PowerPoint Presentation</vt:lpstr>
      <vt:lpstr>PowerPoint Presentation</vt:lpstr>
      <vt:lpstr>System Analysis and Design: ERD</vt:lpstr>
      <vt:lpstr>PowerPoint Presentation</vt:lpstr>
      <vt:lpstr>PowerPoint Presentation</vt:lpstr>
      <vt:lpstr>Draft of screenshots of expected system screens</vt:lpstr>
      <vt:lpstr>PowerPoint Presentation</vt:lpstr>
      <vt:lpstr>PowerPoint Presentation</vt:lpstr>
      <vt:lpstr>PowerPoint Presentation</vt:lpstr>
      <vt:lpstr>Time Plan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FCI E-campus</dc:title>
  <dc:creator>Abdallah Abdelazim</dc:creator>
  <cp:lastModifiedBy>Amr Magdy</cp:lastModifiedBy>
  <cp:revision>52</cp:revision>
  <dcterms:created xsi:type="dcterms:W3CDTF">2018-02-09T07:35:38Z</dcterms:created>
  <dcterms:modified xsi:type="dcterms:W3CDTF">2018-02-18T21:50:33Z</dcterms:modified>
</cp:coreProperties>
</file>