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57" r:id="rId3"/>
    <p:sldId id="262" r:id="rId4"/>
    <p:sldId id="260" r:id="rId5"/>
    <p:sldId id="265" r:id="rId6"/>
    <p:sldId id="274" r:id="rId7"/>
    <p:sldId id="273" r:id="rId8"/>
    <p:sldId id="263" r:id="rId9"/>
    <p:sldId id="276" r:id="rId10"/>
    <p:sldId id="261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FF8"/>
    <a:srgbClr val="06CF8F"/>
    <a:srgbClr val="00D591"/>
    <a:srgbClr val="F3D34B"/>
    <a:srgbClr val="F19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0E70279-D81A-461D-8A4A-174672D5AFD2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EA35696-9B10-4D7E-BFCA-B41E85E542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be.com/@haidysalem2409" TargetMode="External"/><Relationship Id="rId4" Type="http://schemas.openxmlformats.org/officeDocument/2006/relationships/hyperlink" Target="http://www.linkedin.com/in/haidy-salem-6b573931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hamzaelkot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hamzaelkotp" TargetMode="External"/><Relationship Id="rId4" Type="http://schemas.openxmlformats.org/officeDocument/2006/relationships/hyperlink" Target="https://www.youtube.com/@CSCoreDecod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ohamed-ashraf-6610a534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brahim-amr-b238bb31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03310" y="629653"/>
            <a:ext cx="3779528" cy="377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797" y="426332"/>
            <a:ext cx="6432096" cy="643209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36889" y="1140979"/>
            <a:ext cx="809219" cy="809219"/>
          </a:xfrm>
          <a:prstGeom prst="ellipse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black">
          <a:xfrm>
            <a:off x="573405" y="2729865"/>
            <a:ext cx="5485765" cy="10147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camp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8495" y="3893820"/>
            <a:ext cx="69322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Level-1  Lecture-1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75895" y="5574665"/>
            <a:ext cx="4417695" cy="1101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/>
              <a:t>Hashira Club (Reboot Club)</a:t>
            </a:r>
            <a:br>
              <a:rPr lang="en-US" b="1"/>
            </a:br>
            <a:br>
              <a:rPr lang="en-US" b="1"/>
            </a:br>
            <a:r>
              <a:rPr lang="en-US" b="1"/>
              <a:t>Made by : Haidy Salem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13255"/>
            <a:ext cx="4051787" cy="657791"/>
          </a:xfrm>
          <a:prstGeom prst="rect">
            <a:avLst/>
          </a:prstGeom>
          <a:solidFill>
            <a:srgbClr val="F19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51787" y="2113087"/>
            <a:ext cx="4068946" cy="657791"/>
          </a:xfrm>
          <a:prstGeom prst="rect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0733" y="2113087"/>
            <a:ext cx="4071267" cy="657791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9300" y="4325620"/>
            <a:ext cx="255397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228600"/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1948180" y="220980"/>
            <a:ext cx="75520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         04. Level-1 Road Map </a:t>
            </a:r>
            <a:br>
              <a:rPr lang="en-US" altLang="zh-C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r>
              <a:rPr lang="en-US" altLang="zh-C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                   (week-1)</a:t>
            </a:r>
            <a:endParaRPr lang="en-US" sz="4000"/>
          </a:p>
        </p:txBody>
      </p:sp>
      <p:sp>
        <p:nvSpPr>
          <p:cNvPr id="18" name="Text Box 17"/>
          <p:cNvSpPr txBox="1"/>
          <p:nvPr/>
        </p:nvSpPr>
        <p:spPr>
          <a:xfrm>
            <a:off x="259715" y="2218055"/>
            <a:ext cx="3404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                 Lecter-1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4185920" y="2160270"/>
            <a:ext cx="3819525" cy="610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>
                <a:sym typeface="+mn-ea"/>
              </a:rPr>
              <a:t>                 Lecter-2</a:t>
            </a:r>
            <a:endParaRPr lang="en-US" sz="2400"/>
          </a:p>
        </p:txBody>
      </p:sp>
      <p:sp>
        <p:nvSpPr>
          <p:cNvPr id="21" name="Text Box 20"/>
          <p:cNvSpPr txBox="1"/>
          <p:nvPr/>
        </p:nvSpPr>
        <p:spPr>
          <a:xfrm>
            <a:off x="8310245" y="2208530"/>
            <a:ext cx="350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ym typeface="+mn-ea"/>
              </a:rPr>
              <a:t>                     Lecter-3</a:t>
            </a:r>
            <a:endParaRPr lang="en-US" sz="2400"/>
          </a:p>
        </p:txBody>
      </p:sp>
      <p:sp>
        <p:nvSpPr>
          <p:cNvPr id="25" name="Rectangles 24"/>
          <p:cNvSpPr/>
          <p:nvPr/>
        </p:nvSpPr>
        <p:spPr>
          <a:xfrm>
            <a:off x="0" y="2113280"/>
            <a:ext cx="914400" cy="6572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25400" y="2854325"/>
            <a:ext cx="88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Topics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1047750" y="2902585"/>
            <a:ext cx="2932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permitive data types</a:t>
            </a:r>
          </a:p>
          <a:p>
            <a:r>
              <a:rPr lang="en-US" altLang="en-US"/>
              <a:t>+ input &amp; output</a:t>
            </a:r>
          </a:p>
          <a:p>
            <a:r>
              <a:rPr lang="en-US" altLang="en-US"/>
              <a:t>+Indentation</a:t>
            </a:r>
          </a:p>
          <a:p>
            <a:r>
              <a:rPr lang="en-US" altLang="en-US"/>
              <a:t>+Comments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25400" y="5448935"/>
            <a:ext cx="887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date &amp; time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047115" y="5461000"/>
            <a:ext cx="2730500" cy="1074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/>
              <a:t>20/1</a:t>
            </a:r>
          </a:p>
          <a:p>
            <a:r>
              <a:rPr lang="en-US" altLang="en-US"/>
              <a:t>mon</a:t>
            </a:r>
          </a:p>
          <a:p>
            <a:r>
              <a:rPr lang="en-US" altLang="en-US"/>
              <a:t>7:00pm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4346575" y="2950845"/>
            <a:ext cx="3732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Operators</a:t>
            </a:r>
          </a:p>
          <a:p>
            <a:r>
              <a:rPr lang="en-US" altLang="en-US"/>
              <a:t>+Conditions</a:t>
            </a:r>
          </a:p>
          <a:p>
            <a:r>
              <a:rPr lang="en-US" altLang="en-US"/>
              <a:t>+comparisons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8387715" y="2893060"/>
            <a:ext cx="3607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Math Module +Complex math</a:t>
            </a:r>
          </a:p>
          <a:p>
            <a:r>
              <a:rPr lang="en-US" altLang="en-US"/>
              <a:t>+loops</a:t>
            </a:r>
          </a:p>
          <a:p>
            <a:r>
              <a:rPr lang="en-US" altLang="en-US"/>
              <a:t>+Variable scope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4491355" y="5459095"/>
            <a:ext cx="2565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22/1</a:t>
            </a:r>
          </a:p>
          <a:p>
            <a:r>
              <a:rPr lang="en-US" altLang="en-US"/>
              <a:t>wed</a:t>
            </a:r>
          </a:p>
          <a:p>
            <a:r>
              <a:rPr lang="en-US" altLang="en-US"/>
              <a:t>7:00pm</a:t>
            </a:r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8648065" y="5565140"/>
            <a:ext cx="28263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25/1</a:t>
            </a:r>
          </a:p>
          <a:p>
            <a:r>
              <a:rPr lang="en-US" altLang="en-US"/>
              <a:t>sat</a:t>
            </a:r>
          </a:p>
          <a:p>
            <a:r>
              <a:rPr lang="en-US" altLang="en-US"/>
              <a:t>7:00pm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03310" y="629653"/>
            <a:ext cx="3779528" cy="377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652" y="441572"/>
            <a:ext cx="6432096" cy="643209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36889" y="1140979"/>
            <a:ext cx="809219" cy="809219"/>
          </a:xfrm>
          <a:prstGeom prst="ellipse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black">
          <a:xfrm>
            <a:off x="566420" y="2940685"/>
            <a:ext cx="6557645" cy="1198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 rot="16200000">
            <a:off x="1969770" y="-634365"/>
            <a:ext cx="859790" cy="35826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 flow 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3902075" cy="13182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90795" y="1223645"/>
            <a:ext cx="5267960" cy="553783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28410" y="1587500"/>
            <a:ext cx="2792095" cy="316166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dist"/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01. </a:t>
            </a:r>
            <a:r>
              <a:rPr lang="en-US" altLang="zh-CN" sz="2400" b="1" dirty="0">
                <a:latin typeface="+mn-ea"/>
                <a:ea typeface="Calibri" panose="020F0502020204030204" pitchFamily="34" charset="0"/>
                <a:cs typeface="+mn-ea"/>
              </a:rPr>
              <a:t>introduction about Hashira              </a:t>
            </a:r>
            <a:br>
              <a:rPr lang="en-US" altLang="zh-CN" sz="2400" b="1" dirty="0">
                <a:latin typeface="+mn-ea"/>
                <a:ea typeface="Calibri" panose="020F0502020204030204" pitchFamily="34" charset="0"/>
                <a:cs typeface="+mn-ea"/>
              </a:rPr>
            </a:br>
            <a:br>
              <a:rPr lang="en-US" altLang="zh-CN" sz="2400" b="1" dirty="0">
                <a:latin typeface="+mn-ea"/>
                <a:ea typeface="Calibri" panose="020F0502020204030204" pitchFamily="34" charset="0"/>
                <a:cs typeface="+mn-ea"/>
              </a:rPr>
            </a:br>
            <a:br>
              <a:rPr lang="en-US" altLang="zh-CN" sz="2400" b="1" dirty="0">
                <a:latin typeface="+mn-ea"/>
                <a:ea typeface="Calibri" panose="020F0502020204030204" pitchFamily="34" charset="0"/>
                <a:cs typeface="+mn-ea"/>
              </a:rPr>
            </a:br>
            <a:r>
              <a:rPr lang="en-US" altLang="zh-CN" sz="2400" b="1" dirty="0">
                <a:latin typeface="+mn-ea"/>
                <a:ea typeface="Calibri" panose="020F0502020204030204" pitchFamily="34" charset="0"/>
                <a:cs typeface="+mn-ea"/>
              </a:rPr>
              <a:t> </a:t>
            </a:r>
            <a:r>
              <a:rPr lang="zh-CN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28410" y="2639060"/>
            <a:ext cx="2792095" cy="148971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dist"/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02.  Camp team            monitors &amp; assistant</a:t>
            </a:r>
            <a:r>
              <a:rPr lang="zh-CN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28410" y="3599815"/>
            <a:ext cx="2791460" cy="13589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dist"/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03. Answer the form questions                    </a:t>
            </a:r>
            <a:r>
              <a:rPr lang="zh-CN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28410" y="4589145"/>
            <a:ext cx="3331845" cy="191135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dist"/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04. Level-1 Road Map                               </a:t>
            </a:r>
            <a:r>
              <a:rPr lang="zh-CN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  <a:br>
              <a:rPr lang="zh-CN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05. </a:t>
            </a: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permitive data types+ input output</a:t>
            </a:r>
          </a:p>
          <a:p>
            <a:pPr algn="dist"/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+Indentation+Comments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15570" y="2025015"/>
            <a:ext cx="4880610" cy="4255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6000">
                <a:solidFill>
                  <a:schemeClr val="bg1"/>
                </a:solidFill>
                <a:sym typeface="+mn-ea"/>
              </a:rPr>
              <a:t>❄</a:t>
            </a:r>
            <a:r>
              <a:rPr lang="ar-EG" altLang="en-US" sz="6000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en-US" sz="6000">
                <a:solidFill>
                  <a:schemeClr val="bg1"/>
                </a:solidFill>
                <a:sym typeface="+mn-ea"/>
              </a:rPr>
              <a:t>❄</a:t>
            </a:r>
            <a:endParaRPr lang="en-US" sz="6000"/>
          </a:p>
        </p:txBody>
      </p:sp>
      <p:sp>
        <p:nvSpPr>
          <p:cNvPr id="11" name="Text Box 10"/>
          <p:cNvSpPr txBox="1"/>
          <p:nvPr/>
        </p:nvSpPr>
        <p:spPr>
          <a:xfrm>
            <a:off x="115570" y="2442210"/>
            <a:ext cx="4880610" cy="4255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ar-EG" altLang="en-US" sz="4000">
                <a:solidFill>
                  <a:schemeClr val="bg1"/>
                </a:solidFill>
                <a:sym typeface="+mn-ea"/>
              </a:rPr>
              <a:t>        </a:t>
            </a:r>
            <a:r>
              <a:rPr lang="en-US" altLang="en-US" sz="6000">
                <a:solidFill>
                  <a:schemeClr val="bg1"/>
                </a:solidFill>
                <a:sym typeface="+mn-ea"/>
              </a:rPr>
              <a:t>❄</a:t>
            </a:r>
            <a:r>
              <a:rPr lang="ar-EG" altLang="en-US" sz="6000">
                <a:solidFill>
                  <a:schemeClr val="bg1"/>
                </a:solidFill>
                <a:sym typeface="+mn-ea"/>
              </a:rPr>
              <a:t>   </a:t>
            </a:r>
            <a:r>
              <a:rPr lang="en-US" altLang="en-US" sz="6000">
                <a:solidFill>
                  <a:schemeClr val="bg1"/>
                </a:solidFill>
                <a:sym typeface="+mn-ea"/>
              </a:rPr>
              <a:t>❄</a:t>
            </a:r>
            <a:r>
              <a:rPr lang="ar-EG" altLang="en-US" sz="6000">
                <a:solidFill>
                  <a:schemeClr val="bg1"/>
                </a:solidFill>
                <a:sym typeface="+mn-ea"/>
              </a:rPr>
              <a:t>    </a:t>
            </a:r>
            <a:r>
              <a:rPr lang="en-US" altLang="en-US" sz="6000">
                <a:solidFill>
                  <a:schemeClr val="bg1"/>
                </a:solidFill>
                <a:sym typeface="+mn-ea"/>
              </a:rPr>
              <a:t>❄</a:t>
            </a:r>
            <a:br>
              <a:rPr lang="en-US" altLang="en-US" sz="6000">
                <a:solidFill>
                  <a:schemeClr val="bg1"/>
                </a:solidFill>
                <a:sym typeface="+mn-ea"/>
              </a:rPr>
            </a:br>
            <a:r>
              <a:rPr lang="en-US" altLang="en-US" sz="6000">
                <a:solidFill>
                  <a:schemeClr val="bg1"/>
                </a:solidFill>
                <a:sym typeface="+mn-ea"/>
              </a:rPr>
              <a:t>❄</a:t>
            </a:r>
            <a:r>
              <a:rPr lang="ar-EG" altLang="en-US" sz="600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en-US" sz="6000">
                <a:solidFill>
                  <a:schemeClr val="bg1"/>
                </a:solidFill>
                <a:sym typeface="+mn-ea"/>
              </a:rPr>
              <a:t>❄</a:t>
            </a:r>
            <a:r>
              <a:rPr lang="ar-EG" altLang="en-US" sz="600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en-US" sz="6000">
                <a:solidFill>
                  <a:schemeClr val="bg1"/>
                </a:solidFill>
                <a:sym typeface="+mn-ea"/>
              </a:rPr>
              <a:t>❄</a:t>
            </a:r>
            <a:br>
              <a:rPr lang="en-US" altLang="en-US" sz="6000">
                <a:solidFill>
                  <a:schemeClr val="bg1"/>
                </a:solidFill>
                <a:sym typeface="+mn-ea"/>
              </a:rPr>
            </a:br>
            <a:r>
              <a:rPr lang="ar-EG" altLang="en-US" sz="6000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en-US" sz="6000">
                <a:solidFill>
                  <a:schemeClr val="bg1"/>
                </a:solidFill>
                <a:sym typeface="+mn-ea"/>
              </a:rPr>
              <a:t>❄</a:t>
            </a:r>
            <a:r>
              <a:rPr lang="ar-EG" altLang="en-US" sz="6000">
                <a:solidFill>
                  <a:schemeClr val="bg1"/>
                </a:solidFill>
                <a:sym typeface="+mn-ea"/>
              </a:rPr>
              <a:t>         </a:t>
            </a:r>
            <a:r>
              <a:rPr lang="en-US" altLang="en-US" sz="6000">
                <a:solidFill>
                  <a:schemeClr val="bg1"/>
                </a:solidFill>
                <a:sym typeface="+mn-ea"/>
              </a:rPr>
              <a:t>❄</a:t>
            </a:r>
            <a:br>
              <a:rPr lang="en-US" altLang="en-US" sz="6000">
                <a:solidFill>
                  <a:schemeClr val="bg1"/>
                </a:solidFill>
                <a:sym typeface="+mn-ea"/>
              </a:rPr>
            </a:br>
            <a:r>
              <a:rPr lang="en-US" altLang="en-US" sz="6000">
                <a:solidFill>
                  <a:schemeClr val="bg1"/>
                </a:solidFill>
                <a:sym typeface="+mn-ea"/>
              </a:rPr>
              <a:t>❄</a:t>
            </a:r>
            <a:r>
              <a:rPr lang="ar-EG" altLang="en-US" sz="6000">
                <a:solidFill>
                  <a:schemeClr val="bg1"/>
                </a:solidFill>
                <a:sym typeface="+mn-ea"/>
              </a:rPr>
              <a:t>    </a:t>
            </a:r>
            <a:r>
              <a:rPr lang="en-US" altLang="en-US" sz="6000">
                <a:solidFill>
                  <a:schemeClr val="bg1"/>
                </a:solidFill>
                <a:sym typeface="+mn-ea"/>
              </a:rPr>
              <a:t>❄</a:t>
            </a:r>
            <a:r>
              <a:rPr lang="ar-EG" altLang="en-US" sz="6000">
                <a:solidFill>
                  <a:schemeClr val="bg1"/>
                </a:solidFill>
                <a:sym typeface="+mn-ea"/>
              </a:rPr>
              <a:t>          </a:t>
            </a:r>
            <a:r>
              <a:rPr lang="en-US" altLang="en-US" sz="6000">
                <a:solidFill>
                  <a:schemeClr val="bg1"/>
                </a:solidFill>
                <a:sym typeface="+mn-ea"/>
              </a:rPr>
              <a:t>❄</a:t>
            </a:r>
            <a:br>
              <a:rPr lang="en-US" altLang="en-US" sz="6000">
                <a:solidFill>
                  <a:schemeClr val="bg1"/>
                </a:solidFill>
                <a:sym typeface="+mn-ea"/>
              </a:rPr>
            </a:br>
            <a:r>
              <a:rPr lang="ar-EG" altLang="en-US" sz="6000">
                <a:solidFill>
                  <a:schemeClr val="bg1"/>
                </a:solidFill>
                <a:sym typeface="+mn-ea"/>
              </a:rPr>
              <a:t>    </a:t>
            </a:r>
            <a:r>
              <a:rPr lang="en-US" altLang="en-US" sz="6000">
                <a:solidFill>
                  <a:schemeClr val="bg1"/>
                </a:solidFill>
                <a:sym typeface="+mn-ea"/>
              </a:rPr>
              <a:t>❄</a:t>
            </a:r>
            <a:r>
              <a:rPr lang="ar-EG" altLang="en-US" sz="6000">
                <a:solidFill>
                  <a:schemeClr val="bg1"/>
                </a:solidFill>
                <a:sym typeface="+mn-ea"/>
              </a:rPr>
              <a:t>   </a:t>
            </a:r>
            <a:r>
              <a:rPr lang="en-US" altLang="en-US" sz="6000">
                <a:solidFill>
                  <a:schemeClr val="bg1"/>
                </a:solidFill>
                <a:sym typeface="+mn-ea"/>
              </a:rPr>
              <a:t>❄</a:t>
            </a:r>
            <a:r>
              <a:rPr lang="ar-EG" altLang="en-US" sz="6000">
                <a:solidFill>
                  <a:schemeClr val="bg1"/>
                </a:solidFill>
                <a:sym typeface="+mn-ea"/>
              </a:rPr>
              <a:t>     </a:t>
            </a:r>
            <a:r>
              <a:rPr lang="en-US" altLang="en-US" sz="6000">
                <a:solidFill>
                  <a:schemeClr val="bg1"/>
                </a:solidFill>
                <a:sym typeface="+mn-ea"/>
              </a:rPr>
              <a:t>❄</a:t>
            </a:r>
            <a:br>
              <a:rPr lang="en-US" altLang="en-US" sz="6000">
                <a:solidFill>
                  <a:schemeClr val="bg1"/>
                </a:solidFill>
                <a:sym typeface="+mn-ea"/>
              </a:rPr>
            </a:br>
            <a:endParaRPr lang="en-US" altLang="en-US" sz="6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182100" y="2162175"/>
            <a:ext cx="3096260" cy="1504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51176" y="1680836"/>
            <a:ext cx="3779528" cy="377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58" y="1505062"/>
            <a:ext cx="4567805" cy="4567805"/>
          </a:xfrm>
          <a:prstGeom prst="rect">
            <a:avLst/>
          </a:prstGeom>
        </p:spPr>
      </p:pic>
      <p:sp>
        <p:nvSpPr>
          <p:cNvPr id="15" name="文本框 67"/>
          <p:cNvSpPr>
            <a:spLocks noChangeArrowheads="1"/>
          </p:cNvSpPr>
          <p:nvPr/>
        </p:nvSpPr>
        <p:spPr bwMode="auto">
          <a:xfrm>
            <a:off x="596265" y="220980"/>
            <a:ext cx="3123565" cy="3060700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/>
          <a:p>
            <a:pPr algn="l"/>
            <a:r>
              <a:rPr lang="en-US" altLang="zh-CN" sz="3600" dirty="0">
                <a:solidFill>
                  <a:srgbClr val="00D5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01.</a:t>
            </a:r>
            <a:r>
              <a:rPr lang="en-US" altLang="zh-CN" sz="3600" b="1" dirty="0">
                <a:solidFill>
                  <a:schemeClr val="tx1"/>
                </a:solidFill>
                <a:latin typeface="+mn-ea"/>
                <a:ea typeface="Calibri" panose="020F0502020204030204" pitchFamily="34" charset="0"/>
                <a:cs typeface="+mn-ea"/>
                <a:sym typeface="+mn-ea"/>
              </a:rPr>
              <a:t>introduction</a:t>
            </a:r>
            <a:br>
              <a:rPr lang="en-US" altLang="zh-CN" sz="3600" b="1" dirty="0">
                <a:solidFill>
                  <a:schemeClr val="tx1"/>
                </a:solidFill>
                <a:latin typeface="+mn-ea"/>
                <a:ea typeface="Calibri" panose="020F0502020204030204" pitchFamily="34" charset="0"/>
                <a:cs typeface="+mn-ea"/>
                <a:sym typeface="+mn-ea"/>
              </a:rPr>
            </a:br>
            <a:r>
              <a:rPr lang="en-US" altLang="zh-CN" sz="3600" b="1" dirty="0">
                <a:solidFill>
                  <a:schemeClr val="tx1"/>
                </a:solidFill>
                <a:latin typeface="+mn-ea"/>
                <a:ea typeface="Calibri" panose="020F0502020204030204" pitchFamily="34" charset="0"/>
                <a:cs typeface="+mn-ea"/>
                <a:sym typeface="+mn-ea"/>
              </a:rPr>
              <a:t> about Hashira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Calibri" panose="020F0502020204030204" pitchFamily="34" charset="0"/>
                <a:cs typeface="+mn-ea"/>
                <a:sym typeface="+mn-ea"/>
              </a:rPr>
              <a:t> </a:t>
            </a:r>
            <a:r>
              <a:rPr lang="en-US" altLang="zh-CN" sz="2800" b="1" dirty="0">
                <a:latin typeface="+mn-ea"/>
                <a:ea typeface="Calibri" panose="020F0502020204030204" pitchFamily="34" charset="0"/>
                <a:cs typeface="+mn-ea"/>
                <a:sym typeface="+mn-ea"/>
              </a:rPr>
              <a:t>  </a:t>
            </a:r>
            <a:r>
              <a:rPr lang="ar-EG" altLang="en-US" sz="2800" dirty="0">
                <a:solidFill>
                  <a:srgbClr val="00D5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.</a:t>
            </a:r>
          </a:p>
        </p:txBody>
      </p:sp>
      <p:pic>
        <p:nvPicPr>
          <p:cNvPr id="2" name="Picture 1" descr="Screenshot 2025-01-18 2314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30" y="1143635"/>
            <a:ext cx="5261610" cy="50838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7310" y="1437640"/>
            <a:ext cx="6128385" cy="5419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/>
              <a:t>FCI </a:t>
            </a:r>
            <a:r>
              <a:rPr lang="en-US" sz="2800" b="1" dirty="0" err="1"/>
              <a:t>Hashira</a:t>
            </a:r>
            <a:r>
              <a:rPr lang="en-US" sz="2800" b="1" dirty="0"/>
              <a:t> Club : we are students in</a:t>
            </a:r>
            <a:br>
              <a:rPr lang="en-US" sz="2800" b="1" dirty="0"/>
            </a:br>
            <a:r>
              <a:rPr lang="en-US" altLang="en-US" sz="2800" b="1" dirty="0"/>
              <a:t>Faculty of Computers and Artificial Intelligence</a:t>
            </a:r>
            <a:r>
              <a:rPr lang="ar-EG" altLang="en-US" sz="2800" b="1" dirty="0"/>
              <a:t>   </a:t>
            </a:r>
            <a:r>
              <a:rPr lang="en-US" altLang="ar-EG" sz="2800" b="1" dirty="0"/>
              <a:t> (FCAI)</a:t>
            </a:r>
            <a:r>
              <a:rPr lang="en-US" sz="2800" b="1" dirty="0"/>
              <a:t> .</a:t>
            </a:r>
            <a:br>
              <a:rPr lang="en-US" sz="2800" b="1" dirty="0"/>
            </a:br>
            <a:r>
              <a:rPr lang="ar-EG" sz="2800" b="1" dirty="0"/>
              <a:t>احنا طلبه من حاسبات و ذكاء اصطناعى جامعه حلوان .</a:t>
            </a:r>
            <a:br>
              <a:rPr lang="ar-EG" sz="2800" b="1" dirty="0"/>
            </a:br>
            <a:r>
              <a:rPr lang="ar-EG" sz="2800" b="1" dirty="0"/>
              <a:t>اتجمعنا من مراحل مختلفه و هدفنا نتعمق علميا و نربط بين المحتوى العلمى و العملى .</a:t>
            </a:r>
            <a:br>
              <a:rPr lang="ar-EG" sz="2800" b="1" dirty="0"/>
            </a:br>
            <a:br>
              <a:rPr lang="ar-EG" sz="2800" b="1" dirty="0"/>
            </a:br>
            <a:r>
              <a:rPr lang="ar-EG" sz="2800" b="1" dirty="0"/>
              <a:t> </a:t>
            </a:r>
            <a:r>
              <a:rPr lang="en-US" altLang="ar-EG" sz="2800" b="1" dirty="0"/>
              <a:t>    </a:t>
            </a:r>
            <a:r>
              <a:rPr lang="en-US" sz="2800" b="1" dirty="0">
                <a:sym typeface="+mn-ea"/>
              </a:rPr>
              <a:t>FCI </a:t>
            </a:r>
            <a:r>
              <a:rPr lang="en-US" sz="2800" b="1" dirty="0" err="1">
                <a:sym typeface="+mn-ea"/>
              </a:rPr>
              <a:t>Hashira</a:t>
            </a:r>
            <a:r>
              <a:rPr lang="en-US" sz="2800" b="1" dirty="0">
                <a:sym typeface="+mn-ea"/>
              </a:rPr>
              <a:t> Club </a:t>
            </a:r>
            <a:r>
              <a:rPr lang="en-US" altLang="en-US" sz="2800" b="1" dirty="0" err="1">
                <a:sym typeface="+mn-ea"/>
              </a:rPr>
              <a:t>youtube</a:t>
            </a:r>
            <a:r>
              <a:rPr lang="en-US" altLang="en-US" sz="2800" b="1" dirty="0">
                <a:sym typeface="+mn-ea"/>
              </a:rPr>
              <a:t> channel</a:t>
            </a:r>
            <a:r>
              <a:rPr lang="en-US" altLang="en-US" sz="2800" dirty="0">
                <a:sym typeface="+mn-ea"/>
              </a:rPr>
              <a:t> : </a:t>
            </a:r>
            <a:r>
              <a:rPr lang="en-US" altLang="en-US" sz="2400" dirty="0"/>
              <a:t>https://www.youtube.com/@FCIHashira</a:t>
            </a:r>
            <a:br>
              <a:rPr lang="ar-EG" sz="2400" dirty="0"/>
            </a:br>
            <a:r>
              <a:rPr lang="en-US" altLang="ar-EG" sz="2400" dirty="0"/>
              <a:t>      </a:t>
            </a:r>
            <a:r>
              <a:rPr lang="en-US" sz="2400" b="1" dirty="0">
                <a:sym typeface="+mn-ea"/>
              </a:rPr>
              <a:t>FCI </a:t>
            </a:r>
            <a:r>
              <a:rPr lang="en-US" sz="2400" b="1" dirty="0" err="1">
                <a:sym typeface="+mn-ea"/>
              </a:rPr>
              <a:t>Hashira</a:t>
            </a:r>
            <a:r>
              <a:rPr lang="en-US" sz="2400" b="1" dirty="0">
                <a:sym typeface="+mn-ea"/>
              </a:rPr>
              <a:t> Club Linked in :                                                    </a:t>
            </a:r>
            <a:r>
              <a:rPr lang="en-US" altLang="en-US" sz="2400" dirty="0">
                <a:sym typeface="+mn-ea"/>
              </a:rPr>
              <a:t>https://www.linkedin.com/company/fcihashira</a:t>
            </a:r>
            <a:br>
              <a:rPr lang="en-US" sz="2400" b="1" dirty="0">
                <a:sym typeface="+mn-ea"/>
              </a:rPr>
            </a:br>
            <a:r>
              <a:rPr lang="en-US" sz="2400" b="1" dirty="0">
                <a:sym typeface="+mn-ea"/>
              </a:rPr>
              <a:t> </a:t>
            </a:r>
            <a:endParaRPr lang="en-US" altLang="ar-EG" sz="2400" dirty="0"/>
          </a:p>
        </p:txBody>
      </p:sp>
      <p:sp>
        <p:nvSpPr>
          <p:cNvPr id="6" name="Chevron 5"/>
          <p:cNvSpPr/>
          <p:nvPr/>
        </p:nvSpPr>
        <p:spPr>
          <a:xfrm>
            <a:off x="67310" y="5033010"/>
            <a:ext cx="393700" cy="22987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67310" y="5757545"/>
            <a:ext cx="393700" cy="22987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51176" y="1680836"/>
            <a:ext cx="3779528" cy="377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58" y="1505062"/>
            <a:ext cx="4567805" cy="4567805"/>
          </a:xfrm>
          <a:prstGeom prst="rect">
            <a:avLst/>
          </a:prstGeom>
        </p:spPr>
      </p:pic>
      <p:sp>
        <p:nvSpPr>
          <p:cNvPr id="15" name="文本框 67"/>
          <p:cNvSpPr>
            <a:spLocks noChangeArrowheads="1"/>
          </p:cNvSpPr>
          <p:nvPr/>
        </p:nvSpPr>
        <p:spPr bwMode="auto">
          <a:xfrm>
            <a:off x="688690" y="708005"/>
            <a:ext cx="4728026" cy="1200329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02.</a:t>
            </a:r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Camp team</a:t>
            </a:r>
            <a:b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    Mentors &amp; assistants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2" name="Picture 1" descr="Banner emp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85" y="1680845"/>
            <a:ext cx="3705860" cy="37026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60236" y="1781811"/>
            <a:ext cx="6390143" cy="4869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 err="1"/>
              <a:t>Haidy</a:t>
            </a:r>
            <a:r>
              <a:rPr lang="en-US" sz="2800" b="1" dirty="0"/>
              <a:t> Salem :</a:t>
            </a:r>
            <a:br>
              <a:rPr lang="en-US" sz="2800" b="1" dirty="0"/>
            </a:br>
            <a:r>
              <a:rPr lang="en-US" sz="2800" b="1" dirty="0"/>
              <a:t>    </a:t>
            </a:r>
            <a:r>
              <a:rPr lang="en-US" sz="2000" dirty="0"/>
              <a:t>  Head &amp; Mentor .</a:t>
            </a:r>
          </a:p>
          <a:p>
            <a:endParaRPr lang="en-US" altLang="en-US" sz="1700" dirty="0"/>
          </a:p>
          <a:p>
            <a:r>
              <a:rPr lang="en-US" altLang="en-US" sz="1700" dirty="0"/>
              <a:t>started in "Machine Learning and AI with python" ,an online course learning iterative of "Harvard University"</a:t>
            </a:r>
            <a:endParaRPr lang="en-US" altLang="en-US" sz="1700" dirty="0">
              <a:sym typeface="+mn-ea"/>
            </a:endParaRPr>
          </a:p>
          <a:p>
            <a:r>
              <a:rPr lang="en-US" altLang="en-US" sz="1700" dirty="0"/>
              <a:t>Introduction to  Computer Science and Programming Using Python" MIT course.</a:t>
            </a:r>
            <a:br>
              <a:rPr lang="en-US" sz="2000" dirty="0"/>
            </a:br>
            <a:r>
              <a:rPr lang="en-US" sz="2000" dirty="0"/>
              <a:t>      </a:t>
            </a:r>
          </a:p>
          <a:p>
            <a:r>
              <a:rPr lang="en-US" sz="2000" dirty="0"/>
              <a:t>       student in </a:t>
            </a:r>
            <a:r>
              <a:rPr lang="en-US" altLang="en-US" sz="2000" b="1" dirty="0">
                <a:sym typeface="+mn-ea"/>
              </a:rPr>
              <a:t>Faculty of Computers and Artificial</a:t>
            </a:r>
          </a:p>
          <a:p>
            <a:r>
              <a:rPr lang="en-US" altLang="en-US" sz="2000" b="1" dirty="0">
                <a:sym typeface="+mn-ea"/>
              </a:rPr>
              <a:t>       Intelligence</a:t>
            </a:r>
            <a:r>
              <a:rPr lang="ar-EG" altLang="en-US" sz="2000" b="1" dirty="0">
                <a:sym typeface="+mn-ea"/>
              </a:rPr>
              <a:t> </a:t>
            </a:r>
            <a:r>
              <a:rPr lang="en-US" altLang="ar-EG" sz="2000" b="1" dirty="0">
                <a:sym typeface="+mn-ea"/>
              </a:rPr>
              <a:t>(FCAI)   level 2 .</a:t>
            </a:r>
          </a:p>
          <a:p>
            <a:endParaRPr lang="en-US" sz="2000" b="1" dirty="0">
              <a:sym typeface="+mn-ea"/>
            </a:endParaRPr>
          </a:p>
          <a:p>
            <a:r>
              <a:rPr lang="en-US" sz="2000" b="1" dirty="0">
                <a:sym typeface="+mn-ea"/>
              </a:rPr>
              <a:t>       linked in account : </a:t>
            </a:r>
          </a:p>
          <a:p>
            <a:r>
              <a:rPr lang="en-US" altLang="en-US" sz="2000" dirty="0">
                <a:hlinkClick r:id="rId4"/>
              </a:rPr>
              <a:t>www.linkedin.com/in/haidy-salem-6b573931b</a:t>
            </a:r>
            <a:endParaRPr lang="en-US" altLang="en-US" sz="2000" dirty="0"/>
          </a:p>
          <a:p>
            <a:r>
              <a:rPr lang="en-US" dirty="0"/>
              <a:t>        </a:t>
            </a:r>
          </a:p>
          <a:p>
            <a:r>
              <a:rPr lang="en-US" sz="2000" b="1" dirty="0">
                <a:sym typeface="+mn-ea"/>
              </a:rPr>
              <a:t>       </a:t>
            </a:r>
            <a:r>
              <a:rPr lang="en-US" sz="2000" b="1" dirty="0" err="1">
                <a:sym typeface="+mn-ea"/>
              </a:rPr>
              <a:t>Y</a:t>
            </a:r>
            <a:r>
              <a:rPr lang="en-US" altLang="en-US" sz="2000" b="1" dirty="0" err="1">
                <a:sym typeface="+mn-ea"/>
              </a:rPr>
              <a:t>outube</a:t>
            </a:r>
            <a:r>
              <a:rPr lang="en-US" altLang="en-US" sz="2000" b="1" dirty="0">
                <a:sym typeface="+mn-ea"/>
              </a:rPr>
              <a:t> channel</a:t>
            </a:r>
            <a:r>
              <a:rPr lang="en-US" b="1" dirty="0">
                <a:sym typeface="+mn-ea"/>
              </a:rPr>
              <a:t> :</a:t>
            </a:r>
          </a:p>
          <a:p>
            <a:r>
              <a:rPr lang="en-US" altLang="en-US" dirty="0">
                <a:hlinkClick r:id="rId5"/>
              </a:rPr>
              <a:t>https://youtube.com/@haidysalem2409</a:t>
            </a:r>
            <a:endParaRPr lang="en-US" altLang="en-US" dirty="0"/>
          </a:p>
          <a:p>
            <a:br>
              <a:rPr lang="en-US" altLang="en-US" b="1" dirty="0">
                <a:sym typeface="+mn-ea"/>
              </a:rPr>
            </a:br>
            <a:r>
              <a:rPr lang="en-US" altLang="en-US" dirty="0"/>
              <a:t>  </a:t>
            </a:r>
          </a:p>
        </p:txBody>
      </p:sp>
      <p:sp>
        <p:nvSpPr>
          <p:cNvPr id="4" name="Chevron 3"/>
          <p:cNvSpPr/>
          <p:nvPr/>
        </p:nvSpPr>
        <p:spPr>
          <a:xfrm>
            <a:off x="598170" y="2385020"/>
            <a:ext cx="393700" cy="22987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491840" y="4330378"/>
            <a:ext cx="393700" cy="22987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517252" y="5213944"/>
            <a:ext cx="393700" cy="22987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evron 8"/>
          <p:cNvSpPr/>
          <p:nvPr/>
        </p:nvSpPr>
        <p:spPr>
          <a:xfrm>
            <a:off x="517252" y="6149995"/>
            <a:ext cx="393700" cy="22987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51176" y="1680836"/>
            <a:ext cx="3779528" cy="377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58" y="1505062"/>
            <a:ext cx="4567805" cy="45678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917797" y="3788965"/>
            <a:ext cx="2175989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43230" y="588010"/>
            <a:ext cx="54406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02.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Camp team</a:t>
            </a:r>
            <a:b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    monitors &amp; assistants</a:t>
            </a:r>
            <a:endParaRPr 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460237" y="2176272"/>
            <a:ext cx="6420679" cy="4567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/>
              <a:t>Hamza </a:t>
            </a:r>
            <a:r>
              <a:rPr lang="en-US" sz="2400" b="1" dirty="0" err="1"/>
              <a:t>ELkotb</a:t>
            </a:r>
            <a:br>
              <a:rPr lang="en-US" sz="2400" b="1" dirty="0"/>
            </a:br>
            <a:r>
              <a:rPr lang="en-US" sz="2400" b="1" dirty="0"/>
              <a:t>       </a:t>
            </a:r>
            <a:r>
              <a:rPr lang="en-US" sz="2000" dirty="0">
                <a:sym typeface="+mn-ea"/>
              </a:rPr>
              <a:t>Founder, Head &amp; Mentor.</a:t>
            </a:r>
            <a:br>
              <a:rPr lang="en-US" sz="2000" dirty="0">
                <a:sym typeface="+mn-ea"/>
              </a:rPr>
            </a:br>
            <a:br>
              <a:rPr lang="en-US" sz="2000" dirty="0">
                <a:sym typeface="+mn-ea"/>
              </a:rPr>
            </a:br>
            <a:r>
              <a:rPr lang="en-US" sz="2000" dirty="0">
                <a:sym typeface="+mn-ea"/>
              </a:rPr>
              <a:t>        student in </a:t>
            </a:r>
            <a:r>
              <a:rPr lang="en-US" altLang="en-US" sz="2000" b="1" dirty="0">
                <a:sym typeface="+mn-ea"/>
              </a:rPr>
              <a:t>Faculty of Computers and Artificial</a:t>
            </a:r>
          </a:p>
          <a:p>
            <a:r>
              <a:rPr lang="en-US" altLang="en-US" sz="2000" b="1" dirty="0">
                <a:sym typeface="+mn-ea"/>
              </a:rPr>
              <a:t>       Intelligence</a:t>
            </a:r>
            <a:r>
              <a:rPr lang="ar-EG" altLang="en-US" sz="2000" b="1" dirty="0">
                <a:sym typeface="+mn-ea"/>
              </a:rPr>
              <a:t>  </a:t>
            </a:r>
            <a:r>
              <a:rPr lang="en-US" altLang="ar-EG" sz="2000" b="1" dirty="0">
                <a:sym typeface="+mn-ea"/>
              </a:rPr>
              <a:t>(FCAI)   level 2 .</a:t>
            </a:r>
          </a:p>
          <a:p>
            <a:endParaRPr lang="en-US" altLang="ar-EG" sz="2000" b="1" dirty="0">
              <a:sym typeface="+mn-ea"/>
            </a:endParaRPr>
          </a:p>
          <a:p>
            <a:r>
              <a:rPr lang="en-US" sz="2000" b="1" dirty="0">
                <a:sym typeface="+mn-ea"/>
              </a:rPr>
              <a:t>        linked in account : </a:t>
            </a:r>
            <a:br>
              <a:rPr lang="en-US" sz="2000" b="1" dirty="0">
                <a:sym typeface="+mn-ea"/>
              </a:rPr>
            </a:br>
            <a:r>
              <a:rPr lang="en-US" altLang="en-US" b="1" dirty="0">
                <a:sym typeface="+mn-ea"/>
                <a:hlinkClick r:id="rId3"/>
              </a:rPr>
              <a:t>https://www.linkedin.com/in/hamzaelkotp</a:t>
            </a:r>
            <a:endParaRPr lang="en-US" altLang="en-US" b="1" dirty="0">
              <a:sym typeface="+mn-ea"/>
            </a:endParaRPr>
          </a:p>
          <a:p>
            <a:endParaRPr lang="en-US" altLang="en-US" sz="2000" b="1" dirty="0">
              <a:sym typeface="+mn-ea"/>
            </a:endParaRPr>
          </a:p>
          <a:p>
            <a:r>
              <a:rPr lang="ar-EG" sz="2000" b="1" dirty="0">
                <a:sym typeface="+mn-ea"/>
              </a:rPr>
              <a:t>  </a:t>
            </a:r>
            <a:r>
              <a:rPr lang="en-US" sz="2000" b="1" dirty="0">
                <a:sym typeface="+mn-ea"/>
              </a:rPr>
              <a:t>    </a:t>
            </a:r>
            <a:r>
              <a:rPr lang="ar-EG" sz="2000" b="1" dirty="0">
                <a:sym typeface="+mn-ea"/>
              </a:rPr>
              <a:t> </a:t>
            </a:r>
            <a:r>
              <a:rPr lang="en-US" sz="2000" b="1" dirty="0">
                <a:sym typeface="+mn-ea"/>
              </a:rPr>
              <a:t> </a:t>
            </a:r>
            <a:r>
              <a:rPr lang="en-US" sz="2000" b="1" dirty="0" err="1">
                <a:sym typeface="+mn-ea"/>
              </a:rPr>
              <a:t>Y</a:t>
            </a:r>
            <a:r>
              <a:rPr lang="en-US" altLang="en-US" sz="2000" b="1" dirty="0" err="1">
                <a:sym typeface="+mn-ea"/>
              </a:rPr>
              <a:t>outube</a:t>
            </a:r>
            <a:r>
              <a:rPr lang="en-US" altLang="en-US" sz="2000" b="1" dirty="0">
                <a:sym typeface="+mn-ea"/>
              </a:rPr>
              <a:t> channel</a:t>
            </a:r>
            <a:r>
              <a:rPr lang="en-US" sz="2000" b="1" dirty="0">
                <a:sym typeface="+mn-ea"/>
              </a:rPr>
              <a:t> :</a:t>
            </a:r>
          </a:p>
          <a:p>
            <a:r>
              <a:rPr lang="en-US" altLang="en-US" b="1" dirty="0">
                <a:sym typeface="+mn-ea"/>
                <a:hlinkClick r:id="rId4"/>
              </a:rPr>
              <a:t>https://www.youtube.com/@CSCoreDecoded</a:t>
            </a:r>
            <a:endParaRPr lang="en-US" altLang="en-US" b="1" dirty="0">
              <a:sym typeface="+mn-ea"/>
            </a:endParaRPr>
          </a:p>
          <a:p>
            <a:br>
              <a:rPr lang="en-US" dirty="0">
                <a:sym typeface="+mn-ea"/>
              </a:rPr>
            </a:br>
            <a:r>
              <a:rPr lang="ar-EG" altLang="en-US" sz="2000" b="1" dirty="0">
                <a:sym typeface="+mn-ea"/>
              </a:rPr>
              <a:t>   </a:t>
            </a:r>
            <a:r>
              <a:rPr lang="en-US" altLang="en-US" sz="2000" b="1" dirty="0">
                <a:sym typeface="+mn-ea"/>
              </a:rPr>
              <a:t>    </a:t>
            </a:r>
            <a:r>
              <a:rPr lang="ar-EG" altLang="en-US" sz="2000" b="1" dirty="0">
                <a:sym typeface="+mn-ea"/>
              </a:rPr>
              <a:t> </a:t>
            </a:r>
            <a:r>
              <a:rPr lang="en-US" sz="2000" b="1" dirty="0" err="1">
                <a:sym typeface="+mn-ea"/>
              </a:rPr>
              <a:t>Github</a:t>
            </a:r>
            <a:r>
              <a:rPr lang="en-US" sz="2000" b="1" dirty="0">
                <a:sym typeface="+mn-ea"/>
              </a:rPr>
              <a:t> </a:t>
            </a:r>
            <a:r>
              <a:rPr lang="en-US" altLang="en-US" sz="2000" b="1" dirty="0">
                <a:sym typeface="+mn-ea"/>
              </a:rPr>
              <a:t>account</a:t>
            </a:r>
            <a:r>
              <a:rPr lang="en-US" altLang="en-US" sz="2000" dirty="0">
                <a:sym typeface="+mn-ea"/>
              </a:rPr>
              <a:t> :</a:t>
            </a:r>
            <a:endParaRPr lang="en-US" altLang="en-US" sz="2000" b="1" dirty="0">
              <a:sym typeface="+mn-ea"/>
            </a:endParaRPr>
          </a:p>
          <a:p>
            <a:r>
              <a:rPr lang="en-US" altLang="en-US" sz="2000" dirty="0">
                <a:sym typeface="+mn-ea"/>
                <a:hlinkClick r:id="rId5"/>
              </a:rPr>
              <a:t>https://github.com/hamzaelkotp</a:t>
            </a:r>
            <a:br>
              <a:rPr lang="en-US" sz="2000" b="1" dirty="0">
                <a:sym typeface="+mn-ea"/>
              </a:rPr>
            </a:br>
            <a:br>
              <a:rPr lang="en-US" altLang="ar-EG" sz="2000" b="1" dirty="0">
                <a:sym typeface="+mn-ea"/>
              </a:rPr>
            </a:br>
            <a:br>
              <a:rPr lang="en-US" altLang="ar-EG" sz="2000" b="1" dirty="0">
                <a:sym typeface="+mn-ea"/>
              </a:rPr>
            </a:br>
            <a:br>
              <a:rPr lang="en-US" altLang="ar-EG" sz="2000" b="1" dirty="0">
                <a:sym typeface="+mn-ea"/>
              </a:rPr>
            </a:br>
            <a:endParaRPr lang="en-US" sz="2000" b="1" dirty="0">
              <a:sym typeface="+mn-ea"/>
            </a:endParaRPr>
          </a:p>
        </p:txBody>
      </p:sp>
      <p:pic>
        <p:nvPicPr>
          <p:cNvPr id="4" name="Picture 3" descr="Screenshot 2025-01-20 1545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1980" y="1680845"/>
            <a:ext cx="3761740" cy="3721735"/>
          </a:xfrm>
          <a:prstGeom prst="rect">
            <a:avLst/>
          </a:prstGeom>
        </p:spPr>
      </p:pic>
      <p:sp>
        <p:nvSpPr>
          <p:cNvPr id="5" name="Chevron 4"/>
          <p:cNvSpPr/>
          <p:nvPr/>
        </p:nvSpPr>
        <p:spPr>
          <a:xfrm>
            <a:off x="570230" y="2672644"/>
            <a:ext cx="393700" cy="22987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evron 5"/>
          <p:cNvSpPr/>
          <p:nvPr/>
        </p:nvSpPr>
        <p:spPr>
          <a:xfrm>
            <a:off x="570230" y="3311652"/>
            <a:ext cx="393700" cy="22987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555930" y="4203827"/>
            <a:ext cx="393700" cy="22987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570230" y="5091557"/>
            <a:ext cx="393700" cy="22987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evron 7">
            <a:extLst>
              <a:ext uri="{FF2B5EF4-FFF2-40B4-BE49-F238E27FC236}">
                <a16:creationId xmlns:a16="http://schemas.microsoft.com/office/drawing/2014/main" id="{78D9C7AF-8B84-B00A-2F49-F26728F7504A}"/>
              </a:ext>
            </a:extLst>
          </p:cNvPr>
          <p:cNvSpPr/>
          <p:nvPr/>
        </p:nvSpPr>
        <p:spPr>
          <a:xfrm>
            <a:off x="570230" y="5924042"/>
            <a:ext cx="393700" cy="22987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51176" y="1680836"/>
            <a:ext cx="3779528" cy="377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58" y="1505062"/>
            <a:ext cx="4567805" cy="45678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52037" y="3788965"/>
            <a:ext cx="2175989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43230" y="588010"/>
            <a:ext cx="54406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02.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Camp team</a:t>
            </a:r>
            <a:b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    monitors &amp; assistants</a:t>
            </a:r>
            <a:endParaRPr 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443230" y="2458720"/>
            <a:ext cx="6720728" cy="4399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/>
              <a:t>Mohamed Ashraf :</a:t>
            </a:r>
            <a:br>
              <a:rPr lang="en-US" sz="2400" b="1" dirty="0"/>
            </a:br>
            <a:r>
              <a:rPr lang="en-US" sz="2400" b="1" dirty="0"/>
              <a:t>  </a:t>
            </a:r>
            <a:r>
              <a:rPr lang="ar-SA" sz="2400" b="1" dirty="0"/>
              <a:t>      </a:t>
            </a:r>
            <a:r>
              <a:rPr lang="en-US" sz="2400" b="1" dirty="0"/>
              <a:t>Assistant</a:t>
            </a:r>
            <a:r>
              <a:rPr lang="en-US" sz="2000" dirty="0">
                <a:sym typeface="+mn-ea"/>
              </a:rPr>
              <a:t>.</a:t>
            </a:r>
            <a:br>
              <a:rPr lang="en-US" sz="2000" dirty="0">
                <a:sym typeface="+mn-ea"/>
              </a:rPr>
            </a:br>
            <a:br>
              <a:rPr lang="en-US" sz="2000" dirty="0">
                <a:sym typeface="+mn-ea"/>
              </a:rPr>
            </a:br>
            <a:r>
              <a:rPr lang="ar-SA" sz="2000" dirty="0">
                <a:sym typeface="+mn-ea"/>
              </a:rPr>
              <a:t>        </a:t>
            </a:r>
            <a:r>
              <a:rPr lang="en-US" sz="2000" dirty="0">
                <a:sym typeface="+mn-ea"/>
              </a:rPr>
              <a:t>student in </a:t>
            </a:r>
            <a:r>
              <a:rPr lang="en-US" altLang="en-US" sz="2000" b="1" dirty="0">
                <a:sym typeface="+mn-ea"/>
              </a:rPr>
              <a:t>Faculty of Computers and Artificial</a:t>
            </a:r>
          </a:p>
          <a:p>
            <a:r>
              <a:rPr lang="ar-SA" altLang="en-US" sz="2000" b="1" dirty="0">
                <a:sym typeface="+mn-ea"/>
              </a:rPr>
              <a:t> </a:t>
            </a:r>
            <a:r>
              <a:rPr lang="en-US" altLang="en-US" sz="2000" b="1" dirty="0">
                <a:sym typeface="+mn-ea"/>
              </a:rPr>
              <a:t>       Intelligence</a:t>
            </a:r>
            <a:r>
              <a:rPr lang="ar-EG" altLang="en-US" sz="2000" b="1" dirty="0">
                <a:sym typeface="+mn-ea"/>
              </a:rPr>
              <a:t>  </a:t>
            </a:r>
            <a:r>
              <a:rPr lang="en-US" altLang="ar-EG" sz="2000" b="1" dirty="0">
                <a:sym typeface="+mn-ea"/>
              </a:rPr>
              <a:t>(FCAI)   level 2 .</a:t>
            </a:r>
          </a:p>
          <a:p>
            <a:endParaRPr lang="ar-SA" sz="2000" b="1" dirty="0">
              <a:sym typeface="+mn-ea"/>
            </a:endParaRPr>
          </a:p>
          <a:p>
            <a:r>
              <a:rPr lang="ar-SA" sz="2000" b="1" dirty="0">
                <a:sym typeface="+mn-ea"/>
              </a:rPr>
              <a:t>         </a:t>
            </a:r>
            <a:r>
              <a:rPr lang="en-US" sz="2000" b="1" dirty="0">
                <a:sym typeface="+mn-ea"/>
              </a:rPr>
              <a:t>linked in account : </a:t>
            </a:r>
            <a:br>
              <a:rPr lang="en-US" sz="2000" b="1" dirty="0">
                <a:sym typeface="+mn-ea"/>
              </a:rPr>
            </a:br>
            <a:r>
              <a:rPr lang="en-US" altLang="en-US" sz="2000" dirty="0">
                <a:sym typeface="+mn-ea"/>
                <a:hlinkClick r:id="rId3"/>
              </a:rPr>
              <a:t>https://www.linkedin.com/in/mohamed-ashraf-6610a5348</a:t>
            </a:r>
            <a:endParaRPr lang="ar-SA" altLang="en-US" sz="2000" dirty="0">
              <a:sym typeface="+mn-ea"/>
            </a:endParaRPr>
          </a:p>
          <a:p>
            <a:br>
              <a:rPr lang="en-US" sz="2000" dirty="0">
                <a:sym typeface="+mn-ea"/>
              </a:rPr>
            </a:br>
            <a:br>
              <a:rPr lang="en-US" sz="2000" b="1" dirty="0">
                <a:sym typeface="+mn-ea"/>
              </a:rPr>
            </a:br>
            <a:br>
              <a:rPr lang="en-US" altLang="ar-EG" sz="2000" b="1" dirty="0">
                <a:sym typeface="+mn-ea"/>
              </a:rPr>
            </a:br>
            <a:br>
              <a:rPr lang="en-US" altLang="ar-EG" sz="2000" b="1" dirty="0">
                <a:sym typeface="+mn-ea"/>
              </a:rPr>
            </a:br>
            <a:br>
              <a:rPr lang="en-US" altLang="ar-EG" sz="2000" b="1" dirty="0">
                <a:sym typeface="+mn-ea"/>
              </a:rPr>
            </a:br>
            <a:endParaRPr lang="en-US" sz="2000" b="1" dirty="0">
              <a:sym typeface="+mn-ea"/>
            </a:endParaRPr>
          </a:p>
        </p:txBody>
      </p:sp>
      <p:pic>
        <p:nvPicPr>
          <p:cNvPr id="4" name="Picture 3" descr="Screenshot 2025-01-20 1545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980" y="1680845"/>
            <a:ext cx="3761740" cy="3721735"/>
          </a:xfrm>
          <a:prstGeom prst="rect">
            <a:avLst/>
          </a:prstGeom>
        </p:spPr>
      </p:pic>
      <p:sp>
        <p:nvSpPr>
          <p:cNvPr id="5" name="Chevron 4"/>
          <p:cNvSpPr/>
          <p:nvPr/>
        </p:nvSpPr>
        <p:spPr>
          <a:xfrm>
            <a:off x="570230" y="2978150"/>
            <a:ext cx="393700" cy="22987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evron 5"/>
          <p:cNvSpPr/>
          <p:nvPr/>
        </p:nvSpPr>
        <p:spPr>
          <a:xfrm>
            <a:off x="570230" y="3591560"/>
            <a:ext cx="393700" cy="22987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570230" y="4503547"/>
            <a:ext cx="393700" cy="22987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rcRect t="-693" b="693"/>
          <a:stretch>
            <a:fillRect/>
          </a:stretch>
        </p:blipFill>
        <p:spPr>
          <a:xfrm>
            <a:off x="6936740" y="1663700"/>
            <a:ext cx="3776980" cy="3729355"/>
          </a:xfrm>
          <a:prstGeom prst="ellipse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51176" y="1680836"/>
            <a:ext cx="3779528" cy="377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58" y="1505062"/>
            <a:ext cx="4567805" cy="45678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52037" y="3788965"/>
            <a:ext cx="2175989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43230" y="588010"/>
            <a:ext cx="54406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02.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Camp team</a:t>
            </a:r>
            <a:b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    monitors &amp; assistants</a:t>
            </a:r>
            <a:endParaRPr 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443230" y="2458720"/>
            <a:ext cx="6057900" cy="4399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/>
              <a:t>Ibrahim (XZ):</a:t>
            </a:r>
            <a:br>
              <a:rPr lang="en-US" sz="2400" b="1" dirty="0"/>
            </a:br>
            <a:r>
              <a:rPr lang="en-US" sz="2400" b="1" dirty="0"/>
              <a:t>       </a:t>
            </a:r>
            <a:r>
              <a:rPr lang="en-US" sz="2400" dirty="0"/>
              <a:t>Mentor</a:t>
            </a:r>
            <a:r>
              <a:rPr lang="en-US" sz="2000" dirty="0">
                <a:sym typeface="+mn-ea"/>
              </a:rPr>
              <a:t>.</a:t>
            </a:r>
            <a:br>
              <a:rPr lang="en-US" sz="2000" dirty="0">
                <a:sym typeface="+mn-ea"/>
              </a:rPr>
            </a:br>
            <a:br>
              <a:rPr lang="en-US" sz="2000" dirty="0">
                <a:sym typeface="+mn-ea"/>
              </a:rPr>
            </a:br>
            <a:r>
              <a:rPr lang="en-US" sz="2000" dirty="0">
                <a:sym typeface="+mn-ea"/>
              </a:rPr>
              <a:t> </a:t>
            </a:r>
            <a:r>
              <a:rPr lang="ar-SA" sz="2000" dirty="0">
                <a:sym typeface="+mn-ea"/>
              </a:rPr>
              <a:t>       </a:t>
            </a:r>
            <a:r>
              <a:rPr lang="en-US" sz="2000" dirty="0">
                <a:sym typeface="+mn-ea"/>
              </a:rPr>
              <a:t> student in </a:t>
            </a:r>
            <a:r>
              <a:rPr lang="en-US" altLang="en-US" sz="2000" b="1" dirty="0">
                <a:sym typeface="+mn-ea"/>
              </a:rPr>
              <a:t>Faculty of Computers and Artificial</a:t>
            </a:r>
          </a:p>
          <a:p>
            <a:r>
              <a:rPr lang="en-US" altLang="en-US" sz="2000" b="1" dirty="0">
                <a:sym typeface="+mn-ea"/>
              </a:rPr>
              <a:t> </a:t>
            </a:r>
            <a:r>
              <a:rPr lang="ar-SA" altLang="en-US" sz="2000" b="1" dirty="0">
                <a:sym typeface="+mn-ea"/>
              </a:rPr>
              <a:t>        </a:t>
            </a:r>
            <a:r>
              <a:rPr lang="en-US" altLang="en-US" sz="2000" b="1" dirty="0">
                <a:sym typeface="+mn-ea"/>
              </a:rPr>
              <a:t>Intelligence</a:t>
            </a:r>
            <a:r>
              <a:rPr lang="ar-EG" altLang="en-US" sz="2000" b="1" dirty="0">
                <a:sym typeface="+mn-ea"/>
              </a:rPr>
              <a:t>  </a:t>
            </a:r>
            <a:r>
              <a:rPr lang="en-US" altLang="ar-EG" sz="2000" b="1" dirty="0">
                <a:sym typeface="+mn-ea"/>
              </a:rPr>
              <a:t>(FCAI)   level </a:t>
            </a:r>
            <a:r>
              <a:rPr lang="ar-SA" altLang="ar-EG" sz="2000" b="1" dirty="0">
                <a:sym typeface="+mn-ea"/>
              </a:rPr>
              <a:t>3</a:t>
            </a:r>
            <a:r>
              <a:rPr lang="en-US" altLang="ar-EG" sz="2000" b="1" dirty="0">
                <a:sym typeface="+mn-ea"/>
              </a:rPr>
              <a:t> .</a:t>
            </a:r>
          </a:p>
          <a:p>
            <a:endParaRPr lang="en-US" altLang="ar-EG" sz="2000" b="1" dirty="0">
              <a:sym typeface="+mn-ea"/>
            </a:endParaRPr>
          </a:p>
          <a:p>
            <a:r>
              <a:rPr lang="en-US" sz="2000" b="1" dirty="0">
                <a:sym typeface="+mn-ea"/>
              </a:rPr>
              <a:t>         linked in account : </a:t>
            </a:r>
            <a:br>
              <a:rPr lang="en-US" sz="2000" b="1" dirty="0">
                <a:sym typeface="+mn-ea"/>
              </a:rPr>
            </a:br>
            <a:r>
              <a:rPr lang="en-US" altLang="en-US" sz="2000" dirty="0">
                <a:sym typeface="+mn-ea"/>
                <a:hlinkClick r:id="rId3"/>
              </a:rPr>
              <a:t>https://www.linkedin.com/in/ibrahim-amr-b238bb316</a:t>
            </a:r>
            <a:endParaRPr lang="en-US" altLang="en-US" sz="2000" dirty="0">
              <a:sym typeface="+mn-ea"/>
            </a:endParaRPr>
          </a:p>
          <a:p>
            <a:endParaRPr lang="en-US" altLang="ar-EG" sz="2000" b="1" dirty="0">
              <a:sym typeface="+mn-ea"/>
            </a:endParaRPr>
          </a:p>
          <a:p>
            <a:endParaRPr lang="en-US" altLang="ar-EG" sz="2000" b="1" dirty="0">
              <a:sym typeface="+mn-ea"/>
            </a:endParaRPr>
          </a:p>
          <a:p>
            <a:r>
              <a:rPr lang="en-US" altLang="ar-EG" sz="2000" b="1" dirty="0">
                <a:sym typeface="+mn-ea"/>
              </a:rPr>
              <a:t> </a:t>
            </a:r>
            <a:r>
              <a:rPr lang="ar-SA" altLang="ar-EG" sz="2000" b="1" dirty="0">
                <a:sym typeface="+mn-ea"/>
              </a:rPr>
              <a:t>دبلومه هندسه البرمجيات بواسطه بايثون</a:t>
            </a:r>
            <a:r>
              <a:rPr lang="en-US" altLang="ar-EG" sz="2000" b="1" dirty="0">
                <a:sym typeface="+mn-ea"/>
              </a:rPr>
              <a:t>    </a:t>
            </a:r>
            <a:br>
              <a:rPr lang="en-US" altLang="ar-EG" sz="2000" b="1" dirty="0">
                <a:sym typeface="+mn-ea"/>
              </a:rPr>
            </a:br>
            <a:endParaRPr lang="en-US" sz="2000" b="1" dirty="0">
              <a:sym typeface="+mn-ea"/>
            </a:endParaRPr>
          </a:p>
        </p:txBody>
      </p:sp>
      <p:pic>
        <p:nvPicPr>
          <p:cNvPr id="4" name="Picture 3" descr="Screenshot 2025-01-20 1545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980" y="1680845"/>
            <a:ext cx="3761740" cy="3721735"/>
          </a:xfrm>
          <a:prstGeom prst="rect">
            <a:avLst/>
          </a:prstGeom>
        </p:spPr>
      </p:pic>
      <p:sp>
        <p:nvSpPr>
          <p:cNvPr id="5" name="Chevron 4"/>
          <p:cNvSpPr/>
          <p:nvPr/>
        </p:nvSpPr>
        <p:spPr>
          <a:xfrm>
            <a:off x="588010" y="2934525"/>
            <a:ext cx="393700" cy="22987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evron 5"/>
          <p:cNvSpPr/>
          <p:nvPr/>
        </p:nvSpPr>
        <p:spPr>
          <a:xfrm>
            <a:off x="588010" y="3536315"/>
            <a:ext cx="393700" cy="22987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588010" y="4504880"/>
            <a:ext cx="393700" cy="22987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rcRect t="-693" b="693"/>
          <a:stretch>
            <a:fillRect/>
          </a:stretch>
        </p:blipFill>
        <p:spPr>
          <a:xfrm>
            <a:off x="6936740" y="1663700"/>
            <a:ext cx="3776980" cy="3729355"/>
          </a:xfrm>
          <a:prstGeom prst="ellipse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rcRect t="3730" b="22169"/>
          <a:stretch>
            <a:fillRect/>
          </a:stretch>
        </p:blipFill>
        <p:spPr>
          <a:xfrm>
            <a:off x="6951980" y="1664335"/>
            <a:ext cx="3761740" cy="3738245"/>
          </a:xfrm>
          <a:prstGeom prst="ellipse">
            <a:avLst/>
          </a:prstGeom>
        </p:spPr>
      </p:pic>
      <p:sp>
        <p:nvSpPr>
          <p:cNvPr id="17" name="Chevron 16"/>
          <p:cNvSpPr/>
          <p:nvPr/>
        </p:nvSpPr>
        <p:spPr>
          <a:xfrm>
            <a:off x="591047" y="5172710"/>
            <a:ext cx="393700" cy="229870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ṧ1ïḓê"/>
          <p:cNvSpPr/>
          <p:nvPr/>
        </p:nvSpPr>
        <p:spPr bwMode="auto">
          <a:xfrm>
            <a:off x="6335813" y="2220070"/>
            <a:ext cx="1950433" cy="24182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iŝḷíḍè"/>
          <p:cNvSpPr/>
          <p:nvPr/>
        </p:nvSpPr>
        <p:spPr bwMode="auto">
          <a:xfrm>
            <a:off x="6101734" y="3879039"/>
            <a:ext cx="2418591" cy="759300"/>
          </a:xfrm>
          <a:prstGeom prst="rect">
            <a:avLst/>
          </a:prstGeom>
          <a:solidFill>
            <a:srgbClr val="F3D34B"/>
          </a:solidFill>
          <a:ln w="9525">
            <a:noFill/>
            <a:miter lim="800000"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sz="24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íṩḷíḓé"/>
          <p:cNvSpPr/>
          <p:nvPr/>
        </p:nvSpPr>
        <p:spPr>
          <a:xfrm flipH="1">
            <a:off x="6102737" y="3519371"/>
            <a:ext cx="230814" cy="359665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iŝļiďe"/>
          <p:cNvSpPr/>
          <p:nvPr/>
        </p:nvSpPr>
        <p:spPr>
          <a:xfrm>
            <a:off x="8285492" y="3519371"/>
            <a:ext cx="230814" cy="359665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ïşļïdé"/>
          <p:cNvSpPr/>
          <p:nvPr/>
        </p:nvSpPr>
        <p:spPr bwMode="auto">
          <a:xfrm>
            <a:off x="9042832" y="2220070"/>
            <a:ext cx="1950433" cy="24182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îṣļïḓê"/>
          <p:cNvSpPr/>
          <p:nvPr/>
        </p:nvSpPr>
        <p:spPr bwMode="auto">
          <a:xfrm>
            <a:off x="8804944" y="3879039"/>
            <a:ext cx="2418591" cy="759300"/>
          </a:xfrm>
          <a:prstGeom prst="rect">
            <a:avLst/>
          </a:prstGeom>
          <a:solidFill>
            <a:srgbClr val="F19352"/>
          </a:solidFill>
          <a:ln w="9525">
            <a:noFill/>
            <a:miter lim="800000"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sz="24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iṩlíḍe"/>
          <p:cNvSpPr/>
          <p:nvPr/>
        </p:nvSpPr>
        <p:spPr>
          <a:xfrm flipH="1">
            <a:off x="8809757" y="3519371"/>
            <a:ext cx="230814" cy="35966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îşḷïdé"/>
          <p:cNvSpPr/>
          <p:nvPr/>
        </p:nvSpPr>
        <p:spPr>
          <a:xfrm>
            <a:off x="10992512" y="3519371"/>
            <a:ext cx="230814" cy="35966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6455410" y="2152015"/>
            <a:ext cx="171069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ar-EG" altLang="ar-SA" sz="12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altLang="en-US" sz="1200" b="1" dirty="0">
                <a:ea typeface="Calibri" panose="020F0502020204030204" pitchFamily="34" charset="0"/>
                <a:cs typeface="Calibri" panose="020F0502020204030204" pitchFamily="34" charset="0"/>
              </a:rPr>
              <a:t>كام</a:t>
            </a:r>
            <a:r>
              <a:rPr lang="ar-EG" altLang="ar-SA" sz="1200" b="1" dirty="0">
                <a:ea typeface="Calibri" panose="020F0502020204030204" pitchFamily="34" charset="0"/>
                <a:cs typeface="Calibri" panose="020F0502020204030204" pitchFamily="34" charset="0"/>
              </a:rPr>
              <a:t> محاضره فى الاسبوع ؟</a:t>
            </a:r>
            <a:r>
              <a:rPr lang="en-US" altLang="en-US" sz="12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EG" altLang="en-US" sz="1200" b="1" dirty="0">
                <a:ea typeface="Calibri" panose="020F0502020204030204" pitchFamily="34" charset="0"/>
                <a:cs typeface="Calibri" panose="020F0502020204030204" pitchFamily="34" charset="0"/>
              </a:rPr>
              <a:t>فى</a:t>
            </a:r>
            <a:r>
              <a:rPr lang="en-US" alt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en-US" sz="1200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200" b="1" dirty="0">
                <a:ea typeface="Calibri" panose="020F0502020204030204" pitchFamily="34" charset="0"/>
                <a:cs typeface="Calibri" panose="020F0502020204030204" pitchFamily="34" charset="0"/>
              </a:rPr>
              <a:t>Is it useful for be strong in python ?</a:t>
            </a:r>
            <a:br>
              <a:rPr lang="en-US" altLang="en-US" sz="1200" b="1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200" b="1" dirty="0"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ar-EG" altLang="en-US" sz="1200" b="1" dirty="0">
                <a:ea typeface="Calibri" panose="020F0502020204030204" pitchFamily="34" charset="0"/>
                <a:cs typeface="Calibri" panose="020F0502020204030204" pitchFamily="34" charset="0"/>
              </a:rPr>
              <a:t>المحاضرات </a:t>
            </a:r>
            <a:r>
              <a:rPr lang="ar-SA" altLang="en-US" sz="1200" b="1" dirty="0">
                <a:ea typeface="Calibri" panose="020F0502020204030204" pitchFamily="34" charset="0"/>
                <a:cs typeface="Calibri" panose="020F0502020204030204" pitchFamily="34" charset="0"/>
              </a:rPr>
              <a:t>هتتس</a:t>
            </a:r>
            <a:r>
              <a:rPr lang="ar-EG" altLang="ar-SA" sz="1200" b="1" dirty="0">
                <a:ea typeface="Calibri" panose="020F0502020204030204" pitchFamily="34" charset="0"/>
                <a:cs typeface="Calibri" panose="020F0502020204030204" pitchFamily="34" charset="0"/>
              </a:rPr>
              <a:t>جل ؟</a:t>
            </a:r>
            <a:r>
              <a:rPr lang="en-US" altLang="en-US" sz="12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ar-EG" altLang="en-US" sz="1200" b="1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ar-EG" altLang="en-US" sz="1200" b="1" dirty="0">
                <a:ea typeface="Calibri" panose="020F0502020204030204" pitchFamily="34" charset="0"/>
                <a:cs typeface="Calibri" panose="020F0502020204030204" pitchFamily="34" charset="0"/>
              </a:rPr>
              <a:t>محتاج ابقى دارس ايه قبا اما ابدأ الكامب ؟</a:t>
            </a: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9173210" y="2291080"/>
            <a:ext cx="16891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1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EG" altLang="en-US" sz="1200" b="1" dirty="0">
                <a:ea typeface="Calibri" panose="020F0502020204030204" pitchFamily="34" charset="0"/>
                <a:cs typeface="Calibri" panose="020F0502020204030204" pitchFamily="34" charset="0"/>
              </a:rPr>
              <a:t>مين اللى </a:t>
            </a:r>
            <a:r>
              <a:rPr lang="ar-SA" altLang="en-US" sz="1200" b="1" dirty="0">
                <a:ea typeface="Calibri" panose="020F0502020204030204" pitchFamily="34" charset="0"/>
                <a:cs typeface="Calibri" panose="020F0502020204030204" pitchFamily="34" charset="0"/>
              </a:rPr>
              <a:t>هيشرح؟</a:t>
            </a:r>
            <a:r>
              <a:rPr lang="en-US" altLang="en-US" sz="1200" b="1" dirty="0"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en-US" altLang="en-US" sz="1200" b="1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2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altLang="en-US" sz="1200" b="1" dirty="0">
                <a:ea typeface="Calibri" panose="020F0502020204030204" pitchFamily="34" charset="0"/>
                <a:cs typeface="Calibri" panose="020F0502020204030204" pitchFamily="34" charset="0"/>
              </a:rPr>
              <a:t>الدراسه</a:t>
            </a:r>
            <a:r>
              <a:rPr lang="ar-EG" altLang="ar-SA" sz="12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EG" altLang="en-US" sz="1200" b="1" dirty="0">
                <a:ea typeface="Calibri" panose="020F0502020204030204" pitchFamily="34" charset="0"/>
                <a:cs typeface="Calibri" panose="020F0502020204030204" pitchFamily="34" charset="0"/>
              </a:rPr>
              <a:t> ازاى هوفق لما الدراسه </a:t>
            </a:r>
            <a:r>
              <a:rPr lang="ar-SA" altLang="en-US" sz="1200" b="1" dirty="0">
                <a:ea typeface="Calibri" panose="020F0502020204030204" pitchFamily="34" charset="0"/>
                <a:cs typeface="Calibri" panose="020F0502020204030204" pitchFamily="34" charset="0"/>
              </a:rPr>
              <a:t>تبد</a:t>
            </a:r>
            <a:r>
              <a:rPr lang="ar-EG" altLang="ar-SA" sz="1200" b="1" dirty="0">
                <a:ea typeface="Calibri" panose="020F0502020204030204" pitchFamily="34" charset="0"/>
                <a:cs typeface="Calibri" panose="020F0502020204030204" pitchFamily="34" charset="0"/>
              </a:rPr>
              <a:t> أ ؟ </a:t>
            </a: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6101939" y="4998400"/>
            <a:ext cx="4807271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12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256790" y="259715"/>
            <a:ext cx="7426960" cy="1283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03. Answer the form questions 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420" y="5313680"/>
            <a:ext cx="6791325" cy="1809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595" y="5610225"/>
            <a:ext cx="4629150" cy="19050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6520180" y="5610225"/>
            <a:ext cx="221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altLang="en-US" sz="1400"/>
              <a:t>؟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195580" y="998220"/>
            <a:ext cx="5614035" cy="30283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b="1" dirty="0"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Is it useful for be strong in python ?</a:t>
            </a:r>
            <a:br>
              <a:rPr lang="en-US" altLang="en-US" b="1" dirty="0"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r>
              <a:rPr lang="en-US" altLang="en-US" b="1" dirty="0"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Answer :</a:t>
            </a:r>
            <a:br>
              <a:rPr lang="en-US" altLang="en-US"/>
            </a:br>
            <a:r>
              <a:rPr lang="en-US" altLang="en-US"/>
              <a:t>Why Python is the Best Language for Beginners  </a:t>
            </a:r>
            <a:br>
              <a:rPr lang="en-US" altLang="en-US"/>
            </a:b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Top 5 Reasons Why Python is the Best Programming Language </a:t>
            </a:r>
          </a:p>
          <a:p>
            <a:br>
              <a:rPr lang="en-US" altLang="en-US"/>
            </a:br>
            <a:r>
              <a:rPr lang="en-US" altLang="en-US"/>
              <a:t>Why Python is Dominating Data Science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The Power of Python in Web Development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356235" y="4137660"/>
            <a:ext cx="4977130" cy="1060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35455" y="250190"/>
            <a:ext cx="9018905" cy="1139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4000" b="1" dirty="0"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Is it useful for be strong in python ?</a:t>
            </a:r>
            <a:br>
              <a:rPr lang="en-US" altLang="en-US" sz="4000" b="1" dirty="0"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r>
              <a:rPr lang="en-US" altLang="en-US" sz="4000" b="1" dirty="0"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Why I should learn python ?</a:t>
            </a:r>
            <a:br>
              <a:rPr lang="en-US" altLang="en-US" sz="4000" b="1" dirty="0"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endParaRPr lang="en-US" altLang="en-US" sz="4000" b="1" dirty="0"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39750" y="2131060"/>
            <a:ext cx="6404610" cy="3783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/>
              <a:t>1.Ease of Learning Python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2.Wide Range of Applications:</a:t>
            </a:r>
            <a:br>
              <a:rPr lang="en-US" altLang="en-US"/>
            </a:br>
            <a:r>
              <a:rPr lang="en-US" altLang="en-US"/>
              <a:t>      -Web Development</a:t>
            </a:r>
            <a:br>
              <a:rPr lang="en-US" altLang="en-US"/>
            </a:br>
            <a:r>
              <a:rPr lang="en-US" altLang="en-US"/>
              <a:t>      -Data Science and Machine Learning</a:t>
            </a:r>
            <a:br>
              <a:rPr lang="en-US" altLang="en-US"/>
            </a:br>
            <a:r>
              <a:rPr lang="en-US" altLang="en-US"/>
              <a:t>      -Automation</a:t>
            </a:r>
          </a:p>
          <a:p>
            <a:r>
              <a:rPr lang="en-US" altLang="en-US"/>
              <a:t> </a:t>
            </a:r>
            <a:r>
              <a:rPr lang="ar-EG" altLang="en-US"/>
              <a:t>    </a:t>
            </a:r>
            <a:r>
              <a:rPr lang="en-US" altLang="ar-EG"/>
              <a:t> -</a:t>
            </a:r>
            <a:r>
              <a:rPr lang="en-US" altLang="en-US"/>
              <a:t>Software Development</a:t>
            </a:r>
            <a:br>
              <a:rPr lang="ar-EG" altLang="en-US"/>
            </a:br>
            <a:r>
              <a:rPr lang="ar-EG" altLang="en-US"/>
              <a:t>    </a:t>
            </a:r>
            <a:r>
              <a:rPr lang="en-US" altLang="en-US"/>
              <a:t>  -Cybersecurity: Many security tools are built in Python</a:t>
            </a:r>
          </a:p>
          <a:p>
            <a:br>
              <a:rPr lang="en-US" altLang="en-US"/>
            </a:br>
            <a:r>
              <a:rPr lang="ar-EG" altLang="en-US"/>
              <a:t>3</a:t>
            </a:r>
            <a:r>
              <a:rPr lang="en-US" altLang="ar-EG"/>
              <a:t>.</a:t>
            </a:r>
            <a:r>
              <a:rPr lang="en-US" altLang="en-US"/>
              <a:t>Extensive Libraries and Frameworks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4.Job Opportunities</a:t>
            </a:r>
            <a:br>
              <a:rPr lang="en-US" altLang="en-US"/>
            </a:br>
            <a:r>
              <a:rPr lang="en-US" altLang="en-US"/>
              <a:t> </a:t>
            </a:r>
            <a:r>
              <a:rPr lang="ar-EG" altLang="en-US"/>
              <a:t>    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25030" y="2002155"/>
            <a:ext cx="3953510" cy="3797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724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Hamza 20230182</cp:lastModifiedBy>
  <cp:revision>15</cp:revision>
  <dcterms:created xsi:type="dcterms:W3CDTF">2018-12-23T00:55:00Z</dcterms:created>
  <dcterms:modified xsi:type="dcterms:W3CDTF">2025-01-22T19:04:26Z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1033-12.2.0.19805</vt:lpwstr>
  </property>
  <property fmtid="{D5CDD505-2E9C-101B-9397-08002B2CF9AE}" pid="3" name="ICV">
    <vt:lpwstr>D8A8DBE4FE484A2CA86B01639FBD8575_13</vt:lpwstr>
  </property>
</Properties>
</file>