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0" r:id="rId6"/>
    <p:sldId id="262" r:id="rId7"/>
    <p:sldId id="263" r:id="rId8"/>
    <p:sldId id="264"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08-Nov-20</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08-Nov-20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08-Nov-20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08-Nov-20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08-Nov-20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08-Nov-20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08-Nov-20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08-Nov-20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08-Nov-20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08-Nov-20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08-Nov-20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08-Nov-20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08-Nov-20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08-Nov-20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08-Nov-20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08-Nov-20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08-Nov-20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08-Nov-20</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anchester.ac.uk/discover/news/over-half-of-deaths-from-injury-could-be-prevented-if-public-knew-first-aid/" TargetMode="External"/><Relationship Id="rId2" Type="http://schemas.openxmlformats.org/officeDocument/2006/relationships/hyperlink" Target="https://www.theguardian.com/society/2010/apr/12/first-aid-skills-deaths#:~:text=Meanwhile%2C%20almost%20a%20quarter%20(24,a%20passerby%20knew%20first%20aid" TargetMode="External"/><Relationship Id="rId1" Type="http://schemas.openxmlformats.org/officeDocument/2006/relationships/slideLayout" Target="../slideLayouts/slideLayout2.xml"/><Relationship Id="rId5" Type="http://schemas.openxmlformats.org/officeDocument/2006/relationships/hyperlink" Target="https://play.google.com/store/apps/details?id=com.cube.gdpc.nzl&amp;hl=en&amp;gl=US" TargetMode="External"/><Relationship Id="rId4" Type="http://schemas.openxmlformats.org/officeDocument/2006/relationships/hyperlink" Target="https://www.facebook.com/photo?fbid=10218004884817896&amp;set=a.340113747141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Monqez</a:t>
            </a:r>
            <a:endParaRPr lang="en-US" dirty="0"/>
          </a:p>
        </p:txBody>
      </p:sp>
      <p:sp>
        <p:nvSpPr>
          <p:cNvPr id="3" name="Subtitle 2"/>
          <p:cNvSpPr>
            <a:spLocks noGrp="1"/>
          </p:cNvSpPr>
          <p:nvPr>
            <p:ph type="subTitle" idx="1"/>
          </p:nvPr>
        </p:nvSpPr>
        <p:spPr/>
        <p:txBody>
          <a:bodyPr/>
          <a:lstStyle/>
          <a:p>
            <a:r>
              <a:rPr lang="en-US" dirty="0" smtClean="0"/>
              <a:t>Graduation Project</a:t>
            </a:r>
            <a:endParaRPr lang="en-US" dirty="0"/>
          </a:p>
        </p:txBody>
      </p:sp>
    </p:spTree>
    <p:extLst>
      <p:ext uri="{BB962C8B-B14F-4D97-AF65-F5344CB8AC3E}">
        <p14:creationId xmlns:p14="http://schemas.microsoft.com/office/powerpoint/2010/main" val="2069019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Monqez?</a:t>
            </a:r>
            <a:endParaRPr lang="en-US" dirty="0"/>
          </a:p>
        </p:txBody>
      </p:sp>
      <p:sp>
        <p:nvSpPr>
          <p:cNvPr id="3" name="Content Placeholder 2"/>
          <p:cNvSpPr>
            <a:spLocks noGrp="1"/>
          </p:cNvSpPr>
          <p:nvPr>
            <p:ph sz="quarter" idx="13"/>
          </p:nvPr>
        </p:nvSpPr>
        <p:spPr/>
        <p:txBody>
          <a:bodyPr/>
          <a:lstStyle/>
          <a:p>
            <a:r>
              <a:rPr lang="en-US" dirty="0" smtClean="0"/>
              <a:t>Monqez is a mobile application that matches </a:t>
            </a:r>
            <a:r>
              <a:rPr lang="en-US" dirty="0"/>
              <a:t>and </a:t>
            </a:r>
            <a:r>
              <a:rPr lang="en-US" dirty="0" smtClean="0"/>
              <a:t>connects </a:t>
            </a:r>
            <a:r>
              <a:rPr lang="en-US" dirty="0"/>
              <a:t>between the user calling for help and the nearest available first-aider (Monqez) as well as provide some basic first aid help either via pictures or calls. The software aims to provide a quick help for the user in need until the ambulance arrives or the user gets well</a:t>
            </a:r>
            <a:r>
              <a:rPr lang="en-US" dirty="0" smtClean="0"/>
              <a:t>.</a:t>
            </a:r>
            <a:endParaRPr lang="en-US" dirty="0"/>
          </a:p>
        </p:txBody>
      </p:sp>
    </p:spTree>
    <p:extLst>
      <p:ext uri="{BB962C8B-B14F-4D97-AF65-F5344CB8AC3E}">
        <p14:creationId xmlns:p14="http://schemas.microsoft.com/office/powerpoint/2010/main" val="182359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Monqez?</a:t>
            </a:r>
            <a:endParaRPr lang="en-US" dirty="0"/>
          </a:p>
        </p:txBody>
      </p:sp>
      <p:sp>
        <p:nvSpPr>
          <p:cNvPr id="3" name="Content Placeholder 2"/>
          <p:cNvSpPr>
            <a:spLocks noGrp="1"/>
          </p:cNvSpPr>
          <p:nvPr>
            <p:ph sz="quarter" idx="13"/>
          </p:nvPr>
        </p:nvSpPr>
        <p:spPr/>
        <p:txBody>
          <a:bodyPr/>
          <a:lstStyle/>
          <a:p>
            <a:pPr marL="0" indent="0">
              <a:buNone/>
            </a:pPr>
            <a:r>
              <a:rPr lang="en-US" dirty="0" smtClean="0"/>
              <a:t>On the 12</a:t>
            </a:r>
            <a:r>
              <a:rPr lang="en-US" baseline="30000" dirty="0" smtClean="0"/>
              <a:t>th</a:t>
            </a:r>
            <a:r>
              <a:rPr lang="en-US" dirty="0" smtClean="0"/>
              <a:t> of April of 2010, The Guardian magazine stated that over 150,000 people are dying unnecessarily due to the lack of correct first-aid.</a:t>
            </a:r>
          </a:p>
          <a:p>
            <a:pPr marL="0" indent="0">
              <a:buNone/>
            </a:pPr>
            <a:r>
              <a:rPr lang="en-US" dirty="0" smtClean="0"/>
              <a:t>The university of Manchester stated in its magazine that </a:t>
            </a:r>
            <a:r>
              <a:rPr lang="en-US" dirty="0"/>
              <a:t>Up to 59% of ‘pre-hospital’ deaths from injury could potentially be prevented if more people stepped in with some simple first aid, according to new research commissioned by the British Red Cross and conducted by the University of Manchester</a:t>
            </a:r>
            <a:r>
              <a:rPr lang="en-US" dirty="0" smtClean="0"/>
              <a:t>.</a:t>
            </a:r>
          </a:p>
        </p:txBody>
      </p:sp>
    </p:spTree>
    <p:extLst>
      <p:ext uri="{BB962C8B-B14F-4D97-AF65-F5344CB8AC3E}">
        <p14:creationId xmlns:p14="http://schemas.microsoft.com/office/powerpoint/2010/main" val="3602624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Monqez?</a:t>
            </a:r>
            <a:endParaRPr lang="en-US" dirty="0"/>
          </a:p>
        </p:txBody>
      </p:sp>
      <p:sp>
        <p:nvSpPr>
          <p:cNvPr id="3" name="Content Placeholder 2"/>
          <p:cNvSpPr>
            <a:spLocks noGrp="1"/>
          </p:cNvSpPr>
          <p:nvPr>
            <p:ph sz="quarter" idx="13"/>
          </p:nvPr>
        </p:nvSpPr>
        <p:spPr>
          <a:xfrm>
            <a:off x="685800" y="2063396"/>
            <a:ext cx="6601265" cy="3311189"/>
          </a:xfrm>
        </p:spPr>
        <p:txBody>
          <a:bodyPr/>
          <a:lstStyle/>
          <a:p>
            <a:pPr marL="0" indent="0">
              <a:buNone/>
            </a:pPr>
            <a:r>
              <a:rPr lang="en-US" dirty="0" smtClean="0"/>
              <a:t>A 27 year-old girl had an accident on the highway. Everyone around got the girl to sit on a chair thinking that this is the right thing to do. This simple action resulted in cut in the spinal cord as the attached picture shows making this girl paralyzed for the rest of her life. If any person with first-aid was near the accident, this could have been easily handled and the girl would have been still able to move and walk.</a:t>
            </a:r>
          </a:p>
        </p:txBody>
      </p:sp>
      <p:pic>
        <p:nvPicPr>
          <p:cNvPr id="1026" name="Picture 2" descr="https://scontent.fcai3-1.fna.fbcdn.net/v/t1.0-9/120412702_10218004884857897_303209233222363551_n.jpg?_nc_cat=111&amp;ccb=2&amp;_nc_sid=8bfeb9&amp;_nc_ohc=hs7zASJ4F2AAX9pKNs2&amp;_nc_ht=scontent.fcai3-1.fna&amp;oh=1b5e944ec930e106abf20105447670e1&amp;oe=5FCED0F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8514" y="520700"/>
            <a:ext cx="3947538" cy="508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881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Monqez?</a:t>
            </a:r>
            <a:endParaRPr lang="en-US" dirty="0"/>
          </a:p>
        </p:txBody>
      </p:sp>
      <p:sp>
        <p:nvSpPr>
          <p:cNvPr id="3" name="Content Placeholder 2"/>
          <p:cNvSpPr>
            <a:spLocks noGrp="1"/>
          </p:cNvSpPr>
          <p:nvPr>
            <p:ph sz="quarter" idx="13"/>
          </p:nvPr>
        </p:nvSpPr>
        <p:spPr/>
        <p:txBody>
          <a:bodyPr>
            <a:normAutofit/>
          </a:bodyPr>
          <a:lstStyle/>
          <a:p>
            <a:pPr marL="0" indent="0">
              <a:buNone/>
            </a:pPr>
            <a:r>
              <a:rPr lang="en-US" dirty="0" smtClean="0"/>
              <a:t>Even on the social media, we keep reading articles about people that had a minor accident but couldn’t make it because the ambulance arrived late or because they didn’t get correct first-aids.</a:t>
            </a:r>
          </a:p>
          <a:p>
            <a:pPr marL="0" indent="0">
              <a:buNone/>
            </a:pPr>
            <a:r>
              <a:rPr lang="en-US" dirty="0" smtClean="0"/>
              <a:t>Wrong first-aid steps could make a condition worse, that’s why only people with enough training should only perform the first aid.</a:t>
            </a:r>
          </a:p>
          <a:p>
            <a:pPr marL="0" indent="0">
              <a:buNone/>
            </a:pPr>
            <a:r>
              <a:rPr lang="en-US" dirty="0" smtClean="0"/>
              <a:t>That’s why we though about Monqez, because Monqez aims to save souls. The application helps the community by saving their lives by providing first aid to people in need by qualified people as soon as possible.</a:t>
            </a:r>
            <a:endParaRPr lang="en-US" dirty="0"/>
          </a:p>
        </p:txBody>
      </p:sp>
    </p:spTree>
    <p:extLst>
      <p:ext uri="{BB962C8B-B14F-4D97-AF65-F5344CB8AC3E}">
        <p14:creationId xmlns:p14="http://schemas.microsoft.com/office/powerpoint/2010/main" val="58241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Applications</a:t>
            </a:r>
            <a:endParaRPr lang="en-US" dirty="0"/>
          </a:p>
        </p:txBody>
      </p:sp>
      <p:sp>
        <p:nvSpPr>
          <p:cNvPr id="3" name="Content Placeholder 2"/>
          <p:cNvSpPr>
            <a:spLocks noGrp="1"/>
          </p:cNvSpPr>
          <p:nvPr>
            <p:ph sz="quarter" idx="13"/>
          </p:nvPr>
        </p:nvSpPr>
        <p:spPr/>
        <p:txBody>
          <a:bodyPr/>
          <a:lstStyle/>
          <a:p>
            <a:r>
              <a:rPr lang="en-US" b="1" dirty="0"/>
              <a:t>New Zealand Red Cross First </a:t>
            </a:r>
            <a:r>
              <a:rPr lang="en-US" b="1" dirty="0" smtClean="0"/>
              <a:t>Aid</a:t>
            </a:r>
          </a:p>
          <a:p>
            <a:pPr lvl="1"/>
            <a:endParaRPr lang="en-US" b="1" dirty="0" smtClean="0"/>
          </a:p>
          <a:p>
            <a:pPr lvl="1"/>
            <a:r>
              <a:rPr lang="en-US" b="1" dirty="0" smtClean="0"/>
              <a:t>It </a:t>
            </a:r>
            <a:r>
              <a:rPr lang="en-US" b="1" dirty="0"/>
              <a:t>contains step-by-step instructions for many emergencies, including CPR, what to do about a burn injury, and many other medical emergencies like heart attacks, open wounds, and more.</a:t>
            </a:r>
          </a:p>
          <a:p>
            <a:pPr lvl="1"/>
            <a:r>
              <a:rPr lang="en-US" b="1" dirty="0" smtClean="0"/>
              <a:t>Doesn't </a:t>
            </a:r>
            <a:r>
              <a:rPr lang="en-US" b="1" dirty="0"/>
              <a:t>send </a:t>
            </a:r>
            <a:r>
              <a:rPr lang="en-US" b="1" dirty="0" smtClean="0"/>
              <a:t>a medic</a:t>
            </a:r>
            <a:endParaRPr lang="en-US" dirty="0"/>
          </a:p>
        </p:txBody>
      </p:sp>
      <p:pic>
        <p:nvPicPr>
          <p:cNvPr id="2058" name="Picture 10" descr="First Aid &amp; Emergency – Apps on Google P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740" y="2675965"/>
            <a:ext cx="575235" cy="575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060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Applications</a:t>
            </a:r>
            <a:endParaRPr lang="en-US" dirty="0"/>
          </a:p>
        </p:txBody>
      </p:sp>
      <p:sp>
        <p:nvSpPr>
          <p:cNvPr id="3" name="Content Placeholder 2"/>
          <p:cNvSpPr>
            <a:spLocks noGrp="1"/>
          </p:cNvSpPr>
          <p:nvPr>
            <p:ph sz="quarter" idx="13"/>
          </p:nvPr>
        </p:nvSpPr>
        <p:spPr/>
        <p:txBody>
          <a:bodyPr>
            <a:normAutofit/>
          </a:bodyPr>
          <a:lstStyle/>
          <a:p>
            <a:r>
              <a:rPr lang="en-US" b="1" dirty="0"/>
              <a:t>The </a:t>
            </a:r>
            <a:r>
              <a:rPr lang="en-US" b="1" dirty="0" smtClean="0"/>
              <a:t>E-Medic (</a:t>
            </a:r>
            <a:r>
              <a:rPr lang="ar-EG" b="1" dirty="0"/>
              <a:t>المسعف الالكترونى</a:t>
            </a:r>
            <a:r>
              <a:rPr lang="en-US" b="1" dirty="0" smtClean="0"/>
              <a:t>)</a:t>
            </a:r>
          </a:p>
          <a:p>
            <a:pPr lvl="1"/>
            <a:r>
              <a:rPr lang="en-US" dirty="0"/>
              <a:t>The application allows receiving any new communication, as well as accepting or canceling the report, drawing the best paths to the location of the report and determining it, recording all notes on it, as well as receiving any amendment to the report from the operating room so that the operating room is aware of the emergency teams and following them on an ongoing basis.</a:t>
            </a:r>
          </a:p>
          <a:p>
            <a:pPr lvl="1"/>
            <a:r>
              <a:rPr lang="en-US" dirty="0" smtClean="0"/>
              <a:t> </a:t>
            </a:r>
            <a:r>
              <a:rPr lang="en-US" dirty="0"/>
              <a:t>The application also allows emergency teams to communicate emergency cases with hospitals and choose the most appropriate hospital for the case.</a:t>
            </a:r>
          </a:p>
          <a:p>
            <a:pPr lvl="1"/>
            <a:r>
              <a:rPr lang="en-US" dirty="0" smtClean="0"/>
              <a:t>It </a:t>
            </a:r>
            <a:r>
              <a:rPr lang="en-US" dirty="0"/>
              <a:t>does not send a paramedic to do first aid, rather </a:t>
            </a:r>
            <a:r>
              <a:rPr lang="en-US" dirty="0" smtClean="0"/>
              <a:t>it </a:t>
            </a:r>
            <a:r>
              <a:rPr lang="en-US" dirty="0"/>
              <a:t>sends an ambulance.</a:t>
            </a:r>
            <a:endParaRPr lang="en-US" b="1" dirty="0" smtClean="0"/>
          </a:p>
        </p:txBody>
      </p:sp>
      <p:pic>
        <p:nvPicPr>
          <p:cNvPr id="3076" name="Picture 4" descr="هيئة الهلال الأحمر السعودي"/>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1475" y="1996161"/>
            <a:ext cx="1022565" cy="721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091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Applications</a:t>
            </a:r>
            <a:endParaRPr lang="en-US" dirty="0"/>
          </a:p>
        </p:txBody>
      </p:sp>
      <p:sp>
        <p:nvSpPr>
          <p:cNvPr id="3" name="Content Placeholder 2"/>
          <p:cNvSpPr>
            <a:spLocks noGrp="1"/>
          </p:cNvSpPr>
          <p:nvPr>
            <p:ph sz="quarter" idx="13"/>
          </p:nvPr>
        </p:nvSpPr>
        <p:spPr/>
        <p:txBody>
          <a:bodyPr/>
          <a:lstStyle/>
          <a:p>
            <a:r>
              <a:rPr lang="en-US" dirty="0" smtClean="0"/>
              <a:t>There is no similar application that provides a first-aider in Egypt!</a:t>
            </a:r>
            <a:endParaRPr lang="en-US" dirty="0"/>
          </a:p>
        </p:txBody>
      </p:sp>
    </p:spTree>
    <p:extLst>
      <p:ext uri="{BB962C8B-B14F-4D97-AF65-F5344CB8AC3E}">
        <p14:creationId xmlns:p14="http://schemas.microsoft.com/office/powerpoint/2010/main" val="396127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3"/>
          </p:nvPr>
        </p:nvSpPr>
        <p:spPr/>
        <p:txBody>
          <a:bodyPr>
            <a:normAutofit fontScale="70000" lnSpcReduction="20000"/>
          </a:bodyPr>
          <a:lstStyle/>
          <a:p>
            <a:r>
              <a:rPr lang="en-US" dirty="0">
                <a:hlinkClick r:id="rId2"/>
              </a:rPr>
              <a:t>https://www.theguardian.com/society/2010/apr/12/first-aid-skills-deaths#:~:text=Meanwhile%2C%20almost%20a%20quarter%20(24,a%20passerby%20knew%20first%20aid</a:t>
            </a:r>
            <a:r>
              <a:rPr lang="en-US" dirty="0" smtClean="0"/>
              <a:t>.</a:t>
            </a:r>
          </a:p>
          <a:p>
            <a:r>
              <a:rPr lang="en-US" dirty="0">
                <a:hlinkClick r:id="rId3"/>
              </a:rPr>
              <a:t>https://www.manchester.ac.uk/discover/news/over-half-of-deaths-from-injury-could-be-prevented-if-public-knew-first-aid</a:t>
            </a:r>
            <a:r>
              <a:rPr lang="en-US" dirty="0" smtClean="0">
                <a:hlinkClick r:id="rId3"/>
              </a:rPr>
              <a:t>/</a:t>
            </a:r>
            <a:endParaRPr lang="en-US" dirty="0" smtClean="0"/>
          </a:p>
          <a:p>
            <a:r>
              <a:rPr lang="en-US" dirty="0">
                <a:hlinkClick r:id="rId4"/>
              </a:rPr>
              <a:t>https://</a:t>
            </a:r>
            <a:r>
              <a:rPr lang="en-US" dirty="0" smtClean="0">
                <a:hlinkClick r:id="rId4"/>
              </a:rPr>
              <a:t>www.facebook.com/photo?fbid=10218004884817896&amp;set=a.3401137471412</a:t>
            </a:r>
            <a:endParaRPr lang="en-US" dirty="0" smtClean="0"/>
          </a:p>
          <a:p>
            <a:r>
              <a:rPr lang="en-US" dirty="0">
                <a:hlinkClick r:id="rId5"/>
              </a:rPr>
              <a:t>https://</a:t>
            </a:r>
            <a:r>
              <a:rPr lang="en-US" dirty="0" smtClean="0">
                <a:hlinkClick r:id="rId5"/>
              </a:rPr>
              <a:t>play.google.com/store/apps/details?id=com.cube.gdpc.nzl&amp;hl=en&amp;gl=US</a:t>
            </a:r>
            <a:endParaRPr lang="en-US" dirty="0" smtClean="0"/>
          </a:p>
          <a:p>
            <a:r>
              <a:rPr lang="en-US" dirty="0"/>
              <a:t>https://www.hiamag.com/%D9%85%D9%86%D9%88%D8%B9%D8%A7%D8%AA/%D8%A7%D8%AE%D8%A8%D8%A7%D8%B1/848121-%D8%A7%D9%84%D9%87%D9%84%D8%A7%D9%84-%D8%A7%D9%84%D8%A3%D8%AD%D9%85%D8%B1-%D8%A7%D9%84%D8%B3%D8%B9%D9%88%D8%AF%D9%8A-%D9%8A%D8%AF%D8%B4%D9%86-%D8%A7%D9%84%D9%85%D8%B1%D8%AD%D9%84%D8%A9-%D8%A7%D9%84%D8%AB%D8%A7%D9%86%D9%8A%D8%A9-%D9%85%D9%86-%D8%AA%D8%B7%D8%A8%D9%8A%D9%82-%D8%A7%D9%84%D9%85%D8%B3%D8%B9%D9%81-%</a:t>
            </a:r>
            <a:r>
              <a:rPr lang="en-US" dirty="0" smtClean="0"/>
              <a:t>D8%A7%D9%84%D8%A5%D9%84%D9%83%D8%AA%D8%B1%D9%88%D9%86%D9%8A</a:t>
            </a:r>
          </a:p>
          <a:p>
            <a:endParaRPr lang="en-US" dirty="0" smtClean="0"/>
          </a:p>
          <a:p>
            <a:endParaRPr lang="en-US" dirty="0" smtClean="0"/>
          </a:p>
          <a:p>
            <a:endParaRPr lang="en-US" dirty="0"/>
          </a:p>
        </p:txBody>
      </p:sp>
    </p:spTree>
    <p:extLst>
      <p:ext uri="{BB962C8B-B14F-4D97-AF65-F5344CB8AC3E}">
        <p14:creationId xmlns:p14="http://schemas.microsoft.com/office/powerpoint/2010/main" val="7152753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46</TotalTime>
  <Words>560</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Impact</vt:lpstr>
      <vt:lpstr>Main Event</vt:lpstr>
      <vt:lpstr>Monqez</vt:lpstr>
      <vt:lpstr>What is Monqez?</vt:lpstr>
      <vt:lpstr>Why Monqez?</vt:lpstr>
      <vt:lpstr>Why Monqez?</vt:lpstr>
      <vt:lpstr>Why Monqez?</vt:lpstr>
      <vt:lpstr>Similar Applications</vt:lpstr>
      <vt:lpstr>Similar Applications</vt:lpstr>
      <vt:lpstr>Similar Applications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Monqez</dc:title>
  <dc:creator>DELL</dc:creator>
  <cp:lastModifiedBy>DELL</cp:lastModifiedBy>
  <cp:revision>6</cp:revision>
  <dcterms:created xsi:type="dcterms:W3CDTF">2020-11-08T12:29:24Z</dcterms:created>
  <dcterms:modified xsi:type="dcterms:W3CDTF">2020-11-08T13:16:15Z</dcterms:modified>
</cp:coreProperties>
</file>