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796"/>
    <p:restoredTop sz="94583"/>
  </p:normalViewPr>
  <p:slideViewPr>
    <p:cSldViewPr>
      <p:cViewPr>
        <p:scale>
          <a:sx n="40" d="100"/>
          <a:sy n="40" d="100"/>
        </p:scale>
        <p:origin x="3176" y="272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F680C-67E1-469A-96B0-F224150FE90C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FC4E5-71E4-4366-8A17-39394DC25F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35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2"/>
            <a:ext cx="31089600" cy="5880100"/>
          </a:xfrm>
        </p:spPr>
        <p:txBody>
          <a:bodyPr>
            <a:normAutofit/>
          </a:bodyPr>
          <a:lstStyle>
            <a:lvl1pPr>
              <a:defRPr sz="9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1D20-B974-4109-8DF3-5B498D916744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7D35-D957-46D8-8343-BE0AA8DF8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1D20-B974-4109-8DF3-5B498D916744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7D35-D957-46D8-8343-BE0AA8DF8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0" y="4394200"/>
            <a:ext cx="32918400" cy="9362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0" y="4394200"/>
            <a:ext cx="98145600" cy="9362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1D20-B974-4109-8DF3-5B498D916744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7D35-D957-46D8-8343-BE0AA8DF8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1D20-B974-4109-8DF3-5B498D916744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7D35-D957-46D8-8343-BE0AA8DF8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4"/>
            <a:ext cx="31089600" cy="600074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1D20-B974-4109-8DF3-5B498D916744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7D35-D957-46D8-8343-BE0AA8DF8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0" y="25603200"/>
            <a:ext cx="65532000" cy="72415400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56800" y="25603200"/>
            <a:ext cx="65532000" cy="72415400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1D20-B974-4109-8DF3-5B498D916744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7D35-D957-46D8-8343-BE0AA8DF8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2"/>
            <a:ext cx="16160752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0"/>
            <a:ext cx="16160752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452"/>
            <a:ext cx="16167100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500"/>
            <a:ext cx="16167100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1D20-B974-4109-8DF3-5B498D916744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7D35-D957-46D8-8343-BE0AA8DF8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1D20-B974-4109-8DF3-5B498D916744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7D35-D957-46D8-8343-BE0AA8DF8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1D20-B974-4109-8DF3-5B498D916744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7D35-D957-46D8-8343-BE0AA8DF8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2200"/>
            <a:ext cx="12033252" cy="46482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2"/>
            <a:ext cx="20447000" cy="23412452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402"/>
            <a:ext cx="12033252" cy="18764252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1D20-B974-4109-8DF3-5B498D916744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7D35-D957-46D8-8343-BE0AA8DF8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0"/>
            <a:ext cx="21945600" cy="22669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2"/>
            <a:ext cx="21945600" cy="3219448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1D20-B974-4109-8DF3-5B498D916744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7D35-D957-46D8-8343-BE0AA8DF8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2"/>
            <a:ext cx="32918400" cy="18103852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21D20-B974-4109-8DF3-5B498D916744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D7D35-D957-46D8-8343-BE0AA8DF8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w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-ban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571431" cy="4571429"/>
          </a:xfrm>
          <a:prstGeom prst="rect">
            <a:avLst/>
          </a:prstGeom>
        </p:spPr>
      </p:pic>
      <p:pic>
        <p:nvPicPr>
          <p:cNvPr id="14" name="Picture 13" descr="NCSUbrick_CS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7417"/>
            <a:ext cx="5715000" cy="26670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6365859" y="198059"/>
            <a:ext cx="20116800" cy="3886200"/>
          </a:xfrm>
        </p:spPr>
        <p:txBody>
          <a:bodyPr>
            <a:noAutofit/>
          </a:bodyPr>
          <a:lstStyle/>
          <a:p>
            <a:r>
              <a:rPr lang="en-US" sz="9600" b="1" dirty="0" smtClean="0"/>
              <a:t>Leveraging Search Query Trends as a Privacy Preference Proxy</a:t>
            </a:r>
            <a:endParaRPr lang="en-US" sz="9600" b="1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7133518" y="0"/>
            <a:ext cx="9442482" cy="4419600"/>
          </a:xfrm>
        </p:spPr>
        <p:txBody>
          <a:bodyPr>
            <a:noAutofit/>
          </a:bodyPr>
          <a:lstStyle/>
          <a:p>
            <a:pPr algn="r">
              <a:spcBef>
                <a:spcPts val="600"/>
              </a:spcBef>
            </a:pPr>
            <a:r>
              <a:rPr lang="en-US" sz="6600" dirty="0" smtClean="0">
                <a:solidFill>
                  <a:schemeClr val="tx1"/>
                </a:solidFill>
              </a:rPr>
              <a:t>Shaown Sarker</a:t>
            </a:r>
          </a:p>
          <a:p>
            <a:pPr algn="r">
              <a:spcBef>
                <a:spcPts val="600"/>
              </a:spcBef>
            </a:pPr>
            <a:r>
              <a:rPr lang="en-US" sz="6600" dirty="0" smtClean="0">
                <a:solidFill>
                  <a:schemeClr val="tx1"/>
                </a:solidFill>
              </a:rPr>
              <a:t>Andrew McNamara</a:t>
            </a:r>
          </a:p>
          <a:p>
            <a:pPr algn="r">
              <a:spcBef>
                <a:spcPts val="600"/>
              </a:spcBef>
            </a:pPr>
            <a:r>
              <a:rPr lang="en-US" sz="6600" dirty="0" smtClean="0">
                <a:solidFill>
                  <a:schemeClr val="tx1"/>
                </a:solidFill>
              </a:rPr>
              <a:t>Jessica Staddon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2657" y="4588846"/>
            <a:ext cx="18288000" cy="22860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000" b="1" u="sng" dirty="0" smtClean="0"/>
              <a:t>Motivation</a:t>
            </a:r>
            <a:endParaRPr lang="en-US" sz="6000" dirty="0" smtClean="0"/>
          </a:p>
          <a:p>
            <a:pPr marL="857250" indent="-857250">
              <a:buFont typeface="Arial" charset="0"/>
              <a:buChar char="•"/>
            </a:pPr>
            <a:r>
              <a:rPr lang="en-US" sz="5400" dirty="0" smtClean="0"/>
              <a:t>In 2015, Pew Research Center published a report discussing the change in online activities and habits of US adults since the Edward Snowden revelations.</a:t>
            </a:r>
          </a:p>
          <a:p>
            <a:pPr marL="857250" indent="-857250">
              <a:buFont typeface="Arial" charset="0"/>
              <a:buChar char="•"/>
            </a:pPr>
            <a:r>
              <a:rPr lang="en-US" sz="5400" dirty="0" smtClean="0"/>
              <a:t>We want to verify this change in privacy-related behavior due to major privacy incidents like the Snowden revelations through online search queries.</a:t>
            </a:r>
            <a:endParaRPr lang="en-US" sz="5400" dirty="0"/>
          </a:p>
          <a:p>
            <a:pPr algn="ctr"/>
            <a:r>
              <a:rPr lang="en-US" sz="5400" b="1" u="sng" dirty="0" smtClean="0"/>
              <a:t>Methodology</a:t>
            </a:r>
          </a:p>
          <a:p>
            <a:pPr marL="857250" indent="-857250">
              <a:buFont typeface="Arial" charset="0"/>
              <a:buChar char="•"/>
            </a:pPr>
            <a:r>
              <a:rPr lang="en-US" sz="5400" dirty="0" smtClean="0"/>
              <a:t>We constructed a set of  representative search queries from Google covering the major categories of privacy-related behavior in the Pew report.</a:t>
            </a:r>
          </a:p>
          <a:p>
            <a:pPr marL="857250" indent="-857250">
              <a:buFont typeface="Arial" charset="0"/>
              <a:buChar char="•"/>
            </a:pPr>
            <a:r>
              <a:rPr lang="en-US" sz="5400" dirty="0"/>
              <a:t>Fetch Google Trends time-series data for the search query set and compare the distribution of the trends data using Earth Mover’s Distance and/or </a:t>
            </a:r>
            <a:r>
              <a:rPr lang="en-US" sz="5400" dirty="0" err="1"/>
              <a:t>Kullback-Leibler</a:t>
            </a:r>
            <a:r>
              <a:rPr lang="en-US" sz="5400" dirty="0"/>
              <a:t> divergence.</a:t>
            </a:r>
          </a:p>
          <a:p>
            <a:pPr marL="857250" indent="-857250">
              <a:buFont typeface="Arial" charset="0"/>
              <a:buChar char="•"/>
            </a:pPr>
            <a:endParaRPr lang="en-US" sz="5400" dirty="0" smtClean="0"/>
          </a:p>
          <a:p>
            <a:pPr marL="857250" indent="-857250">
              <a:buFont typeface="Arial" charset="0"/>
              <a:buChar char="•"/>
            </a:pPr>
            <a:endParaRPr lang="en-US" sz="6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8288000" y="4617659"/>
            <a:ext cx="18283431" cy="228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000" b="1" u="sng" dirty="0" smtClean="0"/>
              <a:t>Methodology (cont.)</a:t>
            </a:r>
          </a:p>
          <a:p>
            <a:pPr marL="857250" indent="-857250">
              <a:buFont typeface="Arial" charset="0"/>
              <a:buChar char="•"/>
            </a:pPr>
            <a:r>
              <a:rPr lang="en-US" sz="6000" dirty="0" smtClean="0"/>
              <a:t>Use Amazon Mechanical Turk (AMT) to determine the likelihood of a user consulting a specific resource for a privacy-related task or topic.</a:t>
            </a:r>
          </a:p>
          <a:p>
            <a:pPr marL="857250" indent="-857250">
              <a:buFont typeface="Arial" charset="0"/>
              <a:buChar char="•"/>
            </a:pPr>
            <a:r>
              <a:rPr lang="en-US" sz="6000" dirty="0" smtClean="0"/>
              <a:t>Collect sample queries from AMT to test the recall of the representative query set.</a:t>
            </a:r>
          </a:p>
          <a:p>
            <a:pPr marL="857250" indent="-857250">
              <a:buFont typeface="Arial" charset="0"/>
              <a:buChar char="•"/>
            </a:pPr>
            <a:endParaRPr lang="en-US" sz="6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34243" y="16916400"/>
            <a:ext cx="14554200" cy="10286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94115" y="10896600"/>
            <a:ext cx="10858500" cy="543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81415" y="16520129"/>
            <a:ext cx="10871200" cy="538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5715" y="22903167"/>
            <a:ext cx="182857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 smtClean="0"/>
              <a:t>Limitations</a:t>
            </a:r>
          </a:p>
          <a:p>
            <a:pPr marL="685800" indent="-685800">
              <a:buFont typeface="Arial" charset="0"/>
              <a:buChar char="•"/>
            </a:pPr>
            <a:r>
              <a:rPr lang="en-US" sz="5400" dirty="0" smtClean="0"/>
              <a:t>Google’s suggested query similarity can be ambiguous.</a:t>
            </a:r>
          </a:p>
          <a:p>
            <a:pPr marL="685800" indent="-685800">
              <a:buFont typeface="Arial" charset="0"/>
              <a:buChar char="•"/>
            </a:pPr>
            <a:r>
              <a:rPr lang="en-US" sz="5400" dirty="0" smtClean="0"/>
              <a:t>Google Trends data does not quantify query volume.</a:t>
            </a:r>
          </a:p>
          <a:p>
            <a:pPr marL="685800" indent="-685800">
              <a:buFont typeface="Arial" charset="0"/>
              <a:buChar char="•"/>
            </a:pPr>
            <a:r>
              <a:rPr lang="en-US" sz="5400" dirty="0" smtClean="0"/>
              <a:t>The representative set contains queries that often do not have any trend data due to them being long-tailed.</a:t>
            </a:r>
            <a:endParaRPr lang="en-US" sz="5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195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Leveraging Search Query Trends as a Privacy Preference Proxy</vt:lpstr>
    </vt:vector>
  </TitlesOfParts>
  <Company>NCSU Computer Science Department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David R. Wright</dc:creator>
  <cp:lastModifiedBy>Shaown Sarker</cp:lastModifiedBy>
  <cp:revision>32</cp:revision>
  <dcterms:created xsi:type="dcterms:W3CDTF">2013-02-25T20:30:10Z</dcterms:created>
  <dcterms:modified xsi:type="dcterms:W3CDTF">2017-01-31T23:52:33Z</dcterms:modified>
</cp:coreProperties>
</file>