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  <p:sldMasterId id="2147483713" r:id="rId2"/>
  </p:sldMasterIdLst>
  <p:notesMasterIdLst>
    <p:notesMasterId r:id="rId11"/>
  </p:notesMasterIdLst>
  <p:sldIdLst>
    <p:sldId id="289" r:id="rId3"/>
    <p:sldId id="263" r:id="rId4"/>
    <p:sldId id="282" r:id="rId5"/>
    <p:sldId id="283" r:id="rId6"/>
    <p:sldId id="286" r:id="rId7"/>
    <p:sldId id="288" r:id="rId8"/>
    <p:sldId id="293" r:id="rId9"/>
    <p:sldId id="29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7"/>
  </p:normalViewPr>
  <p:slideViewPr>
    <p:cSldViewPr snapToGrid="0" snapToObjects="1">
      <p:cViewPr varScale="1">
        <p:scale>
          <a:sx n="136" d="100"/>
          <a:sy n="136" d="100"/>
        </p:scale>
        <p:origin x="21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2022\ADII_MDS\Tema1\Ejemplo_Stoc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Pirámide</a:t>
            </a:r>
            <a:r>
              <a:rPr lang="es-MX" baseline="0"/>
              <a:t> 1992 - SV</a:t>
            </a:r>
          </a:p>
          <a:p>
            <a:pPr>
              <a:defRPr/>
            </a:pP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Hoja1!$A$2:$A$101</c:f>
              <c:strCach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strCache>
            </c:strRef>
          </c:cat>
          <c:val>
            <c:numRef>
              <c:f>Hoja1!$C$2:$C$101</c:f>
              <c:numCache>
                <c:formatCode>General</c:formatCode>
                <c:ptCount val="100"/>
                <c:pt idx="0">
                  <c:v>6113</c:v>
                </c:pt>
                <c:pt idx="1">
                  <c:v>5795</c:v>
                </c:pt>
                <c:pt idx="2">
                  <c:v>6737</c:v>
                </c:pt>
                <c:pt idx="3">
                  <c:v>6699</c:v>
                </c:pt>
                <c:pt idx="4">
                  <c:v>6965</c:v>
                </c:pt>
                <c:pt idx="5">
                  <c:v>6408</c:v>
                </c:pt>
                <c:pt idx="6">
                  <c:v>6570</c:v>
                </c:pt>
                <c:pt idx="7">
                  <c:v>6350</c:v>
                </c:pt>
                <c:pt idx="8">
                  <c:v>6232</c:v>
                </c:pt>
                <c:pt idx="9">
                  <c:v>5884</c:v>
                </c:pt>
                <c:pt idx="10">
                  <c:v>6690</c:v>
                </c:pt>
                <c:pt idx="11">
                  <c:v>6067</c:v>
                </c:pt>
                <c:pt idx="12">
                  <c:v>7415</c:v>
                </c:pt>
                <c:pt idx="13">
                  <c:v>6175</c:v>
                </c:pt>
                <c:pt idx="14">
                  <c:v>6622</c:v>
                </c:pt>
                <c:pt idx="15">
                  <c:v>6717</c:v>
                </c:pt>
                <c:pt idx="16">
                  <c:v>5985</c:v>
                </c:pt>
                <c:pt idx="17">
                  <c:v>6089</c:v>
                </c:pt>
                <c:pt idx="18">
                  <c:v>6274</c:v>
                </c:pt>
                <c:pt idx="19">
                  <c:v>4999</c:v>
                </c:pt>
                <c:pt idx="20">
                  <c:v>5950</c:v>
                </c:pt>
                <c:pt idx="21">
                  <c:v>4526</c:v>
                </c:pt>
                <c:pt idx="22">
                  <c:v>5645</c:v>
                </c:pt>
                <c:pt idx="23">
                  <c:v>4875</c:v>
                </c:pt>
                <c:pt idx="24">
                  <c:v>4875</c:v>
                </c:pt>
                <c:pt idx="25">
                  <c:v>4922</c:v>
                </c:pt>
                <c:pt idx="26">
                  <c:v>4453</c:v>
                </c:pt>
                <c:pt idx="27">
                  <c:v>4160</c:v>
                </c:pt>
                <c:pt idx="28">
                  <c:v>4254</c:v>
                </c:pt>
                <c:pt idx="29">
                  <c:v>3341</c:v>
                </c:pt>
                <c:pt idx="30">
                  <c:v>4886</c:v>
                </c:pt>
                <c:pt idx="31">
                  <c:v>2612</c:v>
                </c:pt>
                <c:pt idx="32">
                  <c:v>4025</c:v>
                </c:pt>
                <c:pt idx="33">
                  <c:v>3024</c:v>
                </c:pt>
                <c:pt idx="34">
                  <c:v>2765</c:v>
                </c:pt>
                <c:pt idx="35">
                  <c:v>3456</c:v>
                </c:pt>
                <c:pt idx="36">
                  <c:v>2859</c:v>
                </c:pt>
                <c:pt idx="37">
                  <c:v>2667</c:v>
                </c:pt>
                <c:pt idx="38">
                  <c:v>2936</c:v>
                </c:pt>
                <c:pt idx="39">
                  <c:v>2217</c:v>
                </c:pt>
                <c:pt idx="40">
                  <c:v>3548</c:v>
                </c:pt>
                <c:pt idx="41">
                  <c:v>1649</c:v>
                </c:pt>
                <c:pt idx="42">
                  <c:v>3003</c:v>
                </c:pt>
                <c:pt idx="43">
                  <c:v>1962</c:v>
                </c:pt>
                <c:pt idx="44">
                  <c:v>1763</c:v>
                </c:pt>
                <c:pt idx="45">
                  <c:v>2497</c:v>
                </c:pt>
                <c:pt idx="46">
                  <c:v>1760</c:v>
                </c:pt>
                <c:pt idx="47">
                  <c:v>1811</c:v>
                </c:pt>
                <c:pt idx="48">
                  <c:v>2105</c:v>
                </c:pt>
                <c:pt idx="49">
                  <c:v>1392</c:v>
                </c:pt>
                <c:pt idx="50">
                  <c:v>2597</c:v>
                </c:pt>
                <c:pt idx="51">
                  <c:v>1151</c:v>
                </c:pt>
                <c:pt idx="52">
                  <c:v>2067</c:v>
                </c:pt>
                <c:pt idx="53">
                  <c:v>1470</c:v>
                </c:pt>
                <c:pt idx="54">
                  <c:v>1456</c:v>
                </c:pt>
                <c:pt idx="55">
                  <c:v>1781</c:v>
                </c:pt>
                <c:pt idx="56">
                  <c:v>1401</c:v>
                </c:pt>
                <c:pt idx="57">
                  <c:v>1238</c:v>
                </c:pt>
                <c:pt idx="58">
                  <c:v>1291</c:v>
                </c:pt>
                <c:pt idx="59">
                  <c:v>943</c:v>
                </c:pt>
                <c:pt idx="60">
                  <c:v>2242</c:v>
                </c:pt>
                <c:pt idx="61">
                  <c:v>779</c:v>
                </c:pt>
                <c:pt idx="62">
                  <c:v>1453</c:v>
                </c:pt>
                <c:pt idx="63">
                  <c:v>1007</c:v>
                </c:pt>
                <c:pt idx="64">
                  <c:v>952</c:v>
                </c:pt>
                <c:pt idx="65">
                  <c:v>1347</c:v>
                </c:pt>
                <c:pt idx="66">
                  <c:v>931</c:v>
                </c:pt>
                <c:pt idx="67">
                  <c:v>937</c:v>
                </c:pt>
                <c:pt idx="68">
                  <c:v>905</c:v>
                </c:pt>
                <c:pt idx="69">
                  <c:v>554</c:v>
                </c:pt>
                <c:pt idx="70">
                  <c:v>1276</c:v>
                </c:pt>
                <c:pt idx="71">
                  <c:v>438</c:v>
                </c:pt>
                <c:pt idx="72">
                  <c:v>923</c:v>
                </c:pt>
                <c:pt idx="73">
                  <c:v>562</c:v>
                </c:pt>
                <c:pt idx="74">
                  <c:v>480</c:v>
                </c:pt>
                <c:pt idx="75">
                  <c:v>777</c:v>
                </c:pt>
                <c:pt idx="76">
                  <c:v>472</c:v>
                </c:pt>
                <c:pt idx="77">
                  <c:v>378</c:v>
                </c:pt>
                <c:pt idx="78">
                  <c:v>533</c:v>
                </c:pt>
                <c:pt idx="79">
                  <c:v>274</c:v>
                </c:pt>
                <c:pt idx="80">
                  <c:v>657</c:v>
                </c:pt>
                <c:pt idx="81">
                  <c:v>239</c:v>
                </c:pt>
                <c:pt idx="82">
                  <c:v>390</c:v>
                </c:pt>
                <c:pt idx="83">
                  <c:v>225</c:v>
                </c:pt>
                <c:pt idx="84">
                  <c:v>187</c:v>
                </c:pt>
                <c:pt idx="85">
                  <c:v>294</c:v>
                </c:pt>
                <c:pt idx="86">
                  <c:v>202</c:v>
                </c:pt>
                <c:pt idx="87">
                  <c:v>152</c:v>
                </c:pt>
                <c:pt idx="88">
                  <c:v>155</c:v>
                </c:pt>
                <c:pt idx="89">
                  <c:v>111</c:v>
                </c:pt>
                <c:pt idx="90">
                  <c:v>155</c:v>
                </c:pt>
                <c:pt idx="91">
                  <c:v>53</c:v>
                </c:pt>
                <c:pt idx="92">
                  <c:v>98</c:v>
                </c:pt>
                <c:pt idx="93">
                  <c:v>41</c:v>
                </c:pt>
                <c:pt idx="94">
                  <c:v>27</c:v>
                </c:pt>
                <c:pt idx="95">
                  <c:v>44</c:v>
                </c:pt>
                <c:pt idx="96">
                  <c:v>36</c:v>
                </c:pt>
                <c:pt idx="97">
                  <c:v>19</c:v>
                </c:pt>
                <c:pt idx="98">
                  <c:v>120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C-4032-920D-39DD5796397A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Hoja1!$A$2:$A$101</c:f>
              <c:strCach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strCache>
            </c:strRef>
          </c:cat>
          <c:val>
            <c:numRef>
              <c:f>Hoja1!$D$2:$D$101</c:f>
              <c:numCache>
                <c:formatCode>General</c:formatCode>
                <c:ptCount val="100"/>
                <c:pt idx="0">
                  <c:v>-6093</c:v>
                </c:pt>
                <c:pt idx="1">
                  <c:v>-6089</c:v>
                </c:pt>
                <c:pt idx="2">
                  <c:v>-6805</c:v>
                </c:pt>
                <c:pt idx="3">
                  <c:v>-7028</c:v>
                </c:pt>
                <c:pt idx="4">
                  <c:v>-7294</c:v>
                </c:pt>
                <c:pt idx="5">
                  <c:v>-6628</c:v>
                </c:pt>
                <c:pt idx="6">
                  <c:v>-6906</c:v>
                </c:pt>
                <c:pt idx="7">
                  <c:v>-7012</c:v>
                </c:pt>
                <c:pt idx="8">
                  <c:v>-6444</c:v>
                </c:pt>
                <c:pt idx="9">
                  <c:v>-6086</c:v>
                </c:pt>
                <c:pt idx="10">
                  <c:v>-7012</c:v>
                </c:pt>
                <c:pt idx="11">
                  <c:v>-6394</c:v>
                </c:pt>
                <c:pt idx="12">
                  <c:v>-7955</c:v>
                </c:pt>
                <c:pt idx="13">
                  <c:v>-6482</c:v>
                </c:pt>
                <c:pt idx="14">
                  <c:v>-6654</c:v>
                </c:pt>
                <c:pt idx="15">
                  <c:v>-6617</c:v>
                </c:pt>
                <c:pt idx="16">
                  <c:v>-5872</c:v>
                </c:pt>
                <c:pt idx="17">
                  <c:v>-5891</c:v>
                </c:pt>
                <c:pt idx="18">
                  <c:v>-6073</c:v>
                </c:pt>
                <c:pt idx="19">
                  <c:v>-4356</c:v>
                </c:pt>
                <c:pt idx="20">
                  <c:v>-5205</c:v>
                </c:pt>
                <c:pt idx="21">
                  <c:v>-3812</c:v>
                </c:pt>
                <c:pt idx="22">
                  <c:v>-4997</c:v>
                </c:pt>
                <c:pt idx="23">
                  <c:v>-4177</c:v>
                </c:pt>
                <c:pt idx="24">
                  <c:v>-4195</c:v>
                </c:pt>
                <c:pt idx="25">
                  <c:v>-4045</c:v>
                </c:pt>
                <c:pt idx="26">
                  <c:v>-3816</c:v>
                </c:pt>
                <c:pt idx="27">
                  <c:v>-3598</c:v>
                </c:pt>
                <c:pt idx="28">
                  <c:v>-3657</c:v>
                </c:pt>
                <c:pt idx="29">
                  <c:v>-3023</c:v>
                </c:pt>
                <c:pt idx="30">
                  <c:v>-4533</c:v>
                </c:pt>
                <c:pt idx="31">
                  <c:v>-2139</c:v>
                </c:pt>
                <c:pt idx="32">
                  <c:v>-3490</c:v>
                </c:pt>
                <c:pt idx="33">
                  <c:v>-2599</c:v>
                </c:pt>
                <c:pt idx="34">
                  <c:v>-2368</c:v>
                </c:pt>
                <c:pt idx="35">
                  <c:v>-2996</c:v>
                </c:pt>
                <c:pt idx="36">
                  <c:v>-2590</c:v>
                </c:pt>
                <c:pt idx="37">
                  <c:v>-2325</c:v>
                </c:pt>
                <c:pt idx="38">
                  <c:v>-2627</c:v>
                </c:pt>
                <c:pt idx="39">
                  <c:v>-1985</c:v>
                </c:pt>
                <c:pt idx="40">
                  <c:v>-3352</c:v>
                </c:pt>
                <c:pt idx="41">
                  <c:v>-1433</c:v>
                </c:pt>
                <c:pt idx="42">
                  <c:v>-2851</c:v>
                </c:pt>
                <c:pt idx="43">
                  <c:v>-1691</c:v>
                </c:pt>
                <c:pt idx="44">
                  <c:v>-1576</c:v>
                </c:pt>
                <c:pt idx="45">
                  <c:v>-2329</c:v>
                </c:pt>
                <c:pt idx="46">
                  <c:v>-1490</c:v>
                </c:pt>
                <c:pt idx="47">
                  <c:v>-1716</c:v>
                </c:pt>
                <c:pt idx="48">
                  <c:v>-1807</c:v>
                </c:pt>
                <c:pt idx="49">
                  <c:v>-1276</c:v>
                </c:pt>
                <c:pt idx="50">
                  <c:v>-2319</c:v>
                </c:pt>
                <c:pt idx="51">
                  <c:v>-986</c:v>
                </c:pt>
                <c:pt idx="52">
                  <c:v>-1901</c:v>
                </c:pt>
                <c:pt idx="53">
                  <c:v>-1196</c:v>
                </c:pt>
                <c:pt idx="54">
                  <c:v>-1198</c:v>
                </c:pt>
                <c:pt idx="55">
                  <c:v>-1561</c:v>
                </c:pt>
                <c:pt idx="56">
                  <c:v>-1215</c:v>
                </c:pt>
                <c:pt idx="57">
                  <c:v>-1078</c:v>
                </c:pt>
                <c:pt idx="58">
                  <c:v>-1110</c:v>
                </c:pt>
                <c:pt idx="59">
                  <c:v>-824</c:v>
                </c:pt>
                <c:pt idx="60">
                  <c:v>-2020</c:v>
                </c:pt>
                <c:pt idx="61">
                  <c:v>-601</c:v>
                </c:pt>
                <c:pt idx="62">
                  <c:v>-1358</c:v>
                </c:pt>
                <c:pt idx="63">
                  <c:v>-876</c:v>
                </c:pt>
                <c:pt idx="64">
                  <c:v>-860</c:v>
                </c:pt>
                <c:pt idx="65">
                  <c:v>-1211</c:v>
                </c:pt>
                <c:pt idx="66">
                  <c:v>-799</c:v>
                </c:pt>
                <c:pt idx="67">
                  <c:v>-755</c:v>
                </c:pt>
                <c:pt idx="68">
                  <c:v>-779</c:v>
                </c:pt>
                <c:pt idx="69">
                  <c:v>-514</c:v>
                </c:pt>
                <c:pt idx="70">
                  <c:v>-1212</c:v>
                </c:pt>
                <c:pt idx="71">
                  <c:v>-371</c:v>
                </c:pt>
                <c:pt idx="72">
                  <c:v>-747</c:v>
                </c:pt>
                <c:pt idx="73">
                  <c:v>-472</c:v>
                </c:pt>
                <c:pt idx="74">
                  <c:v>-453</c:v>
                </c:pt>
                <c:pt idx="75">
                  <c:v>-649</c:v>
                </c:pt>
                <c:pt idx="76">
                  <c:v>-385</c:v>
                </c:pt>
                <c:pt idx="77">
                  <c:v>-350</c:v>
                </c:pt>
                <c:pt idx="78">
                  <c:v>-410</c:v>
                </c:pt>
                <c:pt idx="79">
                  <c:v>-240</c:v>
                </c:pt>
                <c:pt idx="80">
                  <c:v>-501</c:v>
                </c:pt>
                <c:pt idx="81">
                  <c:v>-178</c:v>
                </c:pt>
                <c:pt idx="82">
                  <c:v>-328</c:v>
                </c:pt>
                <c:pt idx="83">
                  <c:v>-164</c:v>
                </c:pt>
                <c:pt idx="84">
                  <c:v>-148</c:v>
                </c:pt>
                <c:pt idx="85">
                  <c:v>-210</c:v>
                </c:pt>
                <c:pt idx="86">
                  <c:v>-146</c:v>
                </c:pt>
                <c:pt idx="87">
                  <c:v>-110</c:v>
                </c:pt>
                <c:pt idx="88">
                  <c:v>-124</c:v>
                </c:pt>
                <c:pt idx="89">
                  <c:v>-93</c:v>
                </c:pt>
                <c:pt idx="90">
                  <c:v>-110</c:v>
                </c:pt>
                <c:pt idx="91">
                  <c:v>-47</c:v>
                </c:pt>
                <c:pt idx="92">
                  <c:v>-67</c:v>
                </c:pt>
                <c:pt idx="93">
                  <c:v>-23</c:v>
                </c:pt>
                <c:pt idx="94">
                  <c:v>-14</c:v>
                </c:pt>
                <c:pt idx="95">
                  <c:v>-17</c:v>
                </c:pt>
                <c:pt idx="96">
                  <c:v>-16</c:v>
                </c:pt>
                <c:pt idx="97">
                  <c:v>-10</c:v>
                </c:pt>
                <c:pt idx="98">
                  <c:v>-71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C-4032-920D-39DD57963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30344383"/>
        <c:axId val="1330348543"/>
      </c:barChart>
      <c:catAx>
        <c:axId val="133034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30348543"/>
        <c:crosses val="autoZero"/>
        <c:auto val="1"/>
        <c:lblAlgn val="ctr"/>
        <c:lblOffset val="100"/>
        <c:tickLblSkip val="1"/>
        <c:noMultiLvlLbl val="0"/>
      </c:catAx>
      <c:valAx>
        <c:axId val="133034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3034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8D6AD-E20F-7649-8B6D-4966B8321349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s-MX"/>
        </a:p>
      </dgm:t>
    </dgm:pt>
    <dgm:pt modelId="{CBCF20FB-0CDF-8B46-A444-DDA30FD41CF9}">
      <dgm:prSet/>
      <dgm:spPr/>
      <dgm:t>
        <a:bodyPr/>
        <a:lstStyle/>
        <a:p>
          <a:r>
            <a:rPr lang="es-MX"/>
            <a:t>Paso 1. Sume las poblaciones que terminan en cada dígito en todo el rango, comenzando con el límite inferior del rango (p. ej., 10, 20, 30,... 80; 11, 21, 31,... 81). </a:t>
          </a:r>
        </a:p>
      </dgm:t>
    </dgm:pt>
    <dgm:pt modelId="{11E3BBA4-27C0-4049-9F5B-29AC84DCBE95}" type="parTrans" cxnId="{9F880B75-64EA-4742-A753-FD490076D40B}">
      <dgm:prSet/>
      <dgm:spPr/>
      <dgm:t>
        <a:bodyPr/>
        <a:lstStyle/>
        <a:p>
          <a:endParaRPr lang="es-MX"/>
        </a:p>
      </dgm:t>
    </dgm:pt>
    <dgm:pt modelId="{1DD2A03F-05B9-FB48-BB39-4E8A17935C4D}" type="sibTrans" cxnId="{9F880B75-64EA-4742-A753-FD490076D40B}">
      <dgm:prSet/>
      <dgm:spPr/>
      <dgm:t>
        <a:bodyPr/>
        <a:lstStyle/>
        <a:p>
          <a:endParaRPr lang="es-MX"/>
        </a:p>
      </dgm:t>
    </dgm:pt>
    <dgm:pt modelId="{F7845953-A213-B541-91F6-EAC40BDA25DB}">
      <dgm:prSet/>
      <dgm:spPr/>
      <dgm:t>
        <a:bodyPr/>
        <a:lstStyle/>
        <a:p>
          <a:r>
            <a:rPr lang="es-MX"/>
            <a:t>Paso 2 Determinar la suma excluyendo la primera población combinada en el paso 1 (por ejemplo, 20, 30, 40,... 80; 21, 31, 41,. . . 81).</a:t>
          </a:r>
        </a:p>
      </dgm:t>
    </dgm:pt>
    <dgm:pt modelId="{5C563B77-91C6-4D4B-8B1E-87EE236753BB}" type="parTrans" cxnId="{47E2D29E-A449-3547-BA09-C9D88AAC48BB}">
      <dgm:prSet/>
      <dgm:spPr/>
      <dgm:t>
        <a:bodyPr/>
        <a:lstStyle/>
        <a:p>
          <a:endParaRPr lang="es-MX"/>
        </a:p>
      </dgm:t>
    </dgm:pt>
    <dgm:pt modelId="{6F611BEB-2644-F442-8FD7-8CB30C4F12E7}" type="sibTrans" cxnId="{47E2D29E-A449-3547-BA09-C9D88AAC48BB}">
      <dgm:prSet/>
      <dgm:spPr/>
      <dgm:t>
        <a:bodyPr/>
        <a:lstStyle/>
        <a:p>
          <a:endParaRPr lang="es-MX"/>
        </a:p>
      </dgm:t>
    </dgm:pt>
    <dgm:pt modelId="{DDE64C91-9E5A-A749-A0CD-1AFAAD9722F6}">
      <dgm:prSet/>
      <dgm:spPr/>
      <dgm:t>
        <a:bodyPr/>
        <a:lstStyle/>
        <a:p>
          <a:r>
            <a:rPr lang="es-MX" dirty="0"/>
            <a:t>Paso 3. Ponderar las sumas en los pasos 1 y 2 y sumar resultados para obtener una población combinada (p. ej., ponderaciones 1 y 9 para el dígito 0; ponderaciones 2 y 8 para el dígito 1).</a:t>
          </a:r>
        </a:p>
      </dgm:t>
    </dgm:pt>
    <dgm:pt modelId="{99C33C22-3FA0-524D-B0DB-CEDD79BD9EE3}" type="parTrans" cxnId="{AD47B509-F9A0-734D-8250-8FD9DAE10C82}">
      <dgm:prSet/>
      <dgm:spPr/>
      <dgm:t>
        <a:bodyPr/>
        <a:lstStyle/>
        <a:p>
          <a:endParaRPr lang="es-MX"/>
        </a:p>
      </dgm:t>
    </dgm:pt>
    <dgm:pt modelId="{9DB49D42-4E4D-EC41-AA65-F607F386E740}" type="sibTrans" cxnId="{AD47B509-F9A0-734D-8250-8FD9DAE10C82}">
      <dgm:prSet/>
      <dgm:spPr/>
      <dgm:t>
        <a:bodyPr/>
        <a:lstStyle/>
        <a:p>
          <a:endParaRPr lang="es-MX"/>
        </a:p>
      </dgm:t>
    </dgm:pt>
    <dgm:pt modelId="{F32D6765-9A60-084E-8D0F-2DD6F2D0407B}">
      <dgm:prSet/>
      <dgm:spPr/>
      <dgm:t>
        <a:bodyPr/>
        <a:lstStyle/>
        <a:p>
          <a:r>
            <a:rPr lang="es-MX"/>
            <a:t>Paso 4. Convierta la distribución en el paso 3 en porcentajes. </a:t>
          </a:r>
        </a:p>
      </dgm:t>
    </dgm:pt>
    <dgm:pt modelId="{193B17CD-89D8-9749-9148-DCF103F253CA}" type="parTrans" cxnId="{557B1317-47CA-3440-9108-F30EF88498F7}">
      <dgm:prSet/>
      <dgm:spPr/>
      <dgm:t>
        <a:bodyPr/>
        <a:lstStyle/>
        <a:p>
          <a:endParaRPr lang="es-MX"/>
        </a:p>
      </dgm:t>
    </dgm:pt>
    <dgm:pt modelId="{77CF945C-A6DB-0547-8BA2-A21C57F9331E}" type="sibTrans" cxnId="{557B1317-47CA-3440-9108-F30EF88498F7}">
      <dgm:prSet/>
      <dgm:spPr/>
      <dgm:t>
        <a:bodyPr/>
        <a:lstStyle/>
        <a:p>
          <a:endParaRPr lang="es-MX"/>
        </a:p>
      </dgm:t>
    </dgm:pt>
    <dgm:pt modelId="{4A544ADC-B94E-6046-9A30-F68E78ECD549}">
      <dgm:prSet/>
      <dgm:spPr/>
      <dgm:t>
        <a:bodyPr/>
        <a:lstStyle/>
        <a:p>
          <a:r>
            <a:rPr lang="es-MX" dirty="0"/>
            <a:t>Paso 5. Tome la desviación de cada porcentaje en el paso 4 desde 10.0, el valor esperado para cada porcentaje</a:t>
          </a:r>
        </a:p>
      </dgm:t>
    </dgm:pt>
    <dgm:pt modelId="{0C218A44-D606-E646-839E-6EA026C05788}" type="parTrans" cxnId="{59E3FDB0-1A7A-7545-83A2-97CC7522FF1D}">
      <dgm:prSet/>
      <dgm:spPr/>
      <dgm:t>
        <a:bodyPr/>
        <a:lstStyle/>
        <a:p>
          <a:endParaRPr lang="es-MX"/>
        </a:p>
      </dgm:t>
    </dgm:pt>
    <dgm:pt modelId="{5CB59ACB-E3C6-C846-885E-C1358167CD69}" type="sibTrans" cxnId="{59E3FDB0-1A7A-7545-83A2-97CC7522FF1D}">
      <dgm:prSet/>
      <dgm:spPr/>
      <dgm:t>
        <a:bodyPr/>
        <a:lstStyle/>
        <a:p>
          <a:endParaRPr lang="es-MX"/>
        </a:p>
      </dgm:t>
    </dgm:pt>
    <dgm:pt modelId="{C48D0E9F-3637-B246-B99E-8F18F1AE6787}" type="pres">
      <dgm:prSet presAssocID="{AB88D6AD-E20F-7649-8B6D-4966B8321349}" presName="Name0" presStyleCnt="0">
        <dgm:presLayoutVars>
          <dgm:dir/>
          <dgm:resizeHandles val="exact"/>
        </dgm:presLayoutVars>
      </dgm:prSet>
      <dgm:spPr/>
    </dgm:pt>
    <dgm:pt modelId="{0E01F098-C04A-8741-94D0-D5B2AC7A22F0}" type="pres">
      <dgm:prSet presAssocID="{CBCF20FB-0CDF-8B46-A444-DDA30FD41CF9}" presName="node" presStyleLbl="node1" presStyleIdx="0" presStyleCnt="5">
        <dgm:presLayoutVars>
          <dgm:bulletEnabled val="1"/>
        </dgm:presLayoutVars>
      </dgm:prSet>
      <dgm:spPr/>
    </dgm:pt>
    <dgm:pt modelId="{FFE86E18-5AEF-EA40-B82C-778B1136F951}" type="pres">
      <dgm:prSet presAssocID="{1DD2A03F-05B9-FB48-BB39-4E8A17935C4D}" presName="sibTrans" presStyleLbl="sibTrans1D1" presStyleIdx="0" presStyleCnt="4"/>
      <dgm:spPr/>
    </dgm:pt>
    <dgm:pt modelId="{6B3815BE-386A-4E40-A782-8191ADD83AD2}" type="pres">
      <dgm:prSet presAssocID="{1DD2A03F-05B9-FB48-BB39-4E8A17935C4D}" presName="connectorText" presStyleLbl="sibTrans1D1" presStyleIdx="0" presStyleCnt="4"/>
      <dgm:spPr/>
    </dgm:pt>
    <dgm:pt modelId="{DF857D86-303B-0F43-9671-F2C9791EC139}" type="pres">
      <dgm:prSet presAssocID="{F7845953-A213-B541-91F6-EAC40BDA25DB}" presName="node" presStyleLbl="node1" presStyleIdx="1" presStyleCnt="5">
        <dgm:presLayoutVars>
          <dgm:bulletEnabled val="1"/>
        </dgm:presLayoutVars>
      </dgm:prSet>
      <dgm:spPr/>
    </dgm:pt>
    <dgm:pt modelId="{FADD9743-3449-B341-AEEC-4BA227DBE456}" type="pres">
      <dgm:prSet presAssocID="{6F611BEB-2644-F442-8FD7-8CB30C4F12E7}" presName="sibTrans" presStyleLbl="sibTrans1D1" presStyleIdx="1" presStyleCnt="4"/>
      <dgm:spPr/>
    </dgm:pt>
    <dgm:pt modelId="{07B305F3-3FCA-4E44-A6D2-840AFA10CE57}" type="pres">
      <dgm:prSet presAssocID="{6F611BEB-2644-F442-8FD7-8CB30C4F12E7}" presName="connectorText" presStyleLbl="sibTrans1D1" presStyleIdx="1" presStyleCnt="4"/>
      <dgm:spPr/>
    </dgm:pt>
    <dgm:pt modelId="{38AB41F4-83BA-434C-8771-A0383B53E252}" type="pres">
      <dgm:prSet presAssocID="{DDE64C91-9E5A-A749-A0CD-1AFAAD9722F6}" presName="node" presStyleLbl="node1" presStyleIdx="2" presStyleCnt="5">
        <dgm:presLayoutVars>
          <dgm:bulletEnabled val="1"/>
        </dgm:presLayoutVars>
      </dgm:prSet>
      <dgm:spPr/>
    </dgm:pt>
    <dgm:pt modelId="{7A901C3D-CFDD-5A43-B90E-33F2E8238C82}" type="pres">
      <dgm:prSet presAssocID="{9DB49D42-4E4D-EC41-AA65-F607F386E740}" presName="sibTrans" presStyleLbl="sibTrans1D1" presStyleIdx="2" presStyleCnt="4"/>
      <dgm:spPr/>
    </dgm:pt>
    <dgm:pt modelId="{C167652A-D077-1145-9AC0-2EC180FB96B0}" type="pres">
      <dgm:prSet presAssocID="{9DB49D42-4E4D-EC41-AA65-F607F386E740}" presName="connectorText" presStyleLbl="sibTrans1D1" presStyleIdx="2" presStyleCnt="4"/>
      <dgm:spPr/>
    </dgm:pt>
    <dgm:pt modelId="{9D893640-F0C2-0C4C-9CDE-16757DACD14A}" type="pres">
      <dgm:prSet presAssocID="{F32D6765-9A60-084E-8D0F-2DD6F2D0407B}" presName="node" presStyleLbl="node1" presStyleIdx="3" presStyleCnt="5">
        <dgm:presLayoutVars>
          <dgm:bulletEnabled val="1"/>
        </dgm:presLayoutVars>
      </dgm:prSet>
      <dgm:spPr/>
    </dgm:pt>
    <dgm:pt modelId="{DA80D74D-C164-F646-A873-CAEC631BAF6E}" type="pres">
      <dgm:prSet presAssocID="{77CF945C-A6DB-0547-8BA2-A21C57F9331E}" presName="sibTrans" presStyleLbl="sibTrans1D1" presStyleIdx="3" presStyleCnt="4"/>
      <dgm:spPr/>
    </dgm:pt>
    <dgm:pt modelId="{6F4717DA-4C28-3442-B9E3-97F797F02B46}" type="pres">
      <dgm:prSet presAssocID="{77CF945C-A6DB-0547-8BA2-A21C57F9331E}" presName="connectorText" presStyleLbl="sibTrans1D1" presStyleIdx="3" presStyleCnt="4"/>
      <dgm:spPr/>
    </dgm:pt>
    <dgm:pt modelId="{B2CD2C6B-B2EC-4745-9665-DC3C1A185B33}" type="pres">
      <dgm:prSet presAssocID="{4A544ADC-B94E-6046-9A30-F68E78ECD549}" presName="node" presStyleLbl="node1" presStyleIdx="4" presStyleCnt="5">
        <dgm:presLayoutVars>
          <dgm:bulletEnabled val="1"/>
        </dgm:presLayoutVars>
      </dgm:prSet>
      <dgm:spPr/>
    </dgm:pt>
  </dgm:ptLst>
  <dgm:cxnLst>
    <dgm:cxn modelId="{AD47B509-F9A0-734D-8250-8FD9DAE10C82}" srcId="{AB88D6AD-E20F-7649-8B6D-4966B8321349}" destId="{DDE64C91-9E5A-A749-A0CD-1AFAAD9722F6}" srcOrd="2" destOrd="0" parTransId="{99C33C22-3FA0-524D-B0DB-CEDD79BD9EE3}" sibTransId="{9DB49D42-4E4D-EC41-AA65-F607F386E740}"/>
    <dgm:cxn modelId="{387B160A-FFA8-4C41-A60D-DBB463D86BEC}" type="presOf" srcId="{F7845953-A213-B541-91F6-EAC40BDA25DB}" destId="{DF857D86-303B-0F43-9671-F2C9791EC139}" srcOrd="0" destOrd="0" presId="urn:microsoft.com/office/officeart/2005/8/layout/bProcess3"/>
    <dgm:cxn modelId="{16F3F312-9420-094E-B3B0-EBB598A19C15}" type="presOf" srcId="{4A544ADC-B94E-6046-9A30-F68E78ECD549}" destId="{B2CD2C6B-B2EC-4745-9665-DC3C1A185B33}" srcOrd="0" destOrd="0" presId="urn:microsoft.com/office/officeart/2005/8/layout/bProcess3"/>
    <dgm:cxn modelId="{557B1317-47CA-3440-9108-F30EF88498F7}" srcId="{AB88D6AD-E20F-7649-8B6D-4966B8321349}" destId="{F32D6765-9A60-084E-8D0F-2DD6F2D0407B}" srcOrd="3" destOrd="0" parTransId="{193B17CD-89D8-9749-9148-DCF103F253CA}" sibTransId="{77CF945C-A6DB-0547-8BA2-A21C57F9331E}"/>
    <dgm:cxn modelId="{1A64D62E-EBFF-AE45-AC29-FE0F01F8E353}" type="presOf" srcId="{77CF945C-A6DB-0547-8BA2-A21C57F9331E}" destId="{DA80D74D-C164-F646-A873-CAEC631BAF6E}" srcOrd="0" destOrd="0" presId="urn:microsoft.com/office/officeart/2005/8/layout/bProcess3"/>
    <dgm:cxn modelId="{9F880B75-64EA-4742-A753-FD490076D40B}" srcId="{AB88D6AD-E20F-7649-8B6D-4966B8321349}" destId="{CBCF20FB-0CDF-8B46-A444-DDA30FD41CF9}" srcOrd="0" destOrd="0" parTransId="{11E3BBA4-27C0-4049-9F5B-29AC84DCBE95}" sibTransId="{1DD2A03F-05B9-FB48-BB39-4E8A17935C4D}"/>
    <dgm:cxn modelId="{B63C8D7C-58DF-1A4D-9E87-69B2CC5B4348}" type="presOf" srcId="{1DD2A03F-05B9-FB48-BB39-4E8A17935C4D}" destId="{6B3815BE-386A-4E40-A782-8191ADD83AD2}" srcOrd="1" destOrd="0" presId="urn:microsoft.com/office/officeart/2005/8/layout/bProcess3"/>
    <dgm:cxn modelId="{3E8A6883-DDC3-1744-A7C9-34230E5754C0}" type="presOf" srcId="{CBCF20FB-0CDF-8B46-A444-DDA30FD41CF9}" destId="{0E01F098-C04A-8741-94D0-D5B2AC7A22F0}" srcOrd="0" destOrd="0" presId="urn:microsoft.com/office/officeart/2005/8/layout/bProcess3"/>
    <dgm:cxn modelId="{79549585-118A-F540-9DE4-54C09FCA2FA8}" type="presOf" srcId="{6F611BEB-2644-F442-8FD7-8CB30C4F12E7}" destId="{FADD9743-3449-B341-AEEC-4BA227DBE456}" srcOrd="0" destOrd="0" presId="urn:microsoft.com/office/officeart/2005/8/layout/bProcess3"/>
    <dgm:cxn modelId="{604CE391-D62C-BD4F-BE2F-8D0AE2A38AA5}" type="presOf" srcId="{AB88D6AD-E20F-7649-8B6D-4966B8321349}" destId="{C48D0E9F-3637-B246-B99E-8F18F1AE6787}" srcOrd="0" destOrd="0" presId="urn:microsoft.com/office/officeart/2005/8/layout/bProcess3"/>
    <dgm:cxn modelId="{184E7396-6944-E449-BA33-0FC19526E965}" type="presOf" srcId="{9DB49D42-4E4D-EC41-AA65-F607F386E740}" destId="{7A901C3D-CFDD-5A43-B90E-33F2E8238C82}" srcOrd="0" destOrd="0" presId="urn:microsoft.com/office/officeart/2005/8/layout/bProcess3"/>
    <dgm:cxn modelId="{E7543D9D-8295-3740-925B-6F915DDA8B48}" type="presOf" srcId="{F32D6765-9A60-084E-8D0F-2DD6F2D0407B}" destId="{9D893640-F0C2-0C4C-9CDE-16757DACD14A}" srcOrd="0" destOrd="0" presId="urn:microsoft.com/office/officeart/2005/8/layout/bProcess3"/>
    <dgm:cxn modelId="{47E2D29E-A449-3547-BA09-C9D88AAC48BB}" srcId="{AB88D6AD-E20F-7649-8B6D-4966B8321349}" destId="{F7845953-A213-B541-91F6-EAC40BDA25DB}" srcOrd="1" destOrd="0" parTransId="{5C563B77-91C6-4D4B-8B1E-87EE236753BB}" sibTransId="{6F611BEB-2644-F442-8FD7-8CB30C4F12E7}"/>
    <dgm:cxn modelId="{59E3FDB0-1A7A-7545-83A2-97CC7522FF1D}" srcId="{AB88D6AD-E20F-7649-8B6D-4966B8321349}" destId="{4A544ADC-B94E-6046-9A30-F68E78ECD549}" srcOrd="4" destOrd="0" parTransId="{0C218A44-D606-E646-839E-6EA026C05788}" sibTransId="{5CB59ACB-E3C6-C846-885E-C1358167CD69}"/>
    <dgm:cxn modelId="{D6233FBB-7DB3-854F-B5F8-27210704EF2E}" type="presOf" srcId="{9DB49D42-4E4D-EC41-AA65-F607F386E740}" destId="{C167652A-D077-1145-9AC0-2EC180FB96B0}" srcOrd="1" destOrd="0" presId="urn:microsoft.com/office/officeart/2005/8/layout/bProcess3"/>
    <dgm:cxn modelId="{CAFB88D4-0108-6A4D-AB72-14DC712D2DD9}" type="presOf" srcId="{1DD2A03F-05B9-FB48-BB39-4E8A17935C4D}" destId="{FFE86E18-5AEF-EA40-B82C-778B1136F951}" srcOrd="0" destOrd="0" presId="urn:microsoft.com/office/officeart/2005/8/layout/bProcess3"/>
    <dgm:cxn modelId="{A25073EA-9077-5348-882C-D02ED186EC8C}" type="presOf" srcId="{DDE64C91-9E5A-A749-A0CD-1AFAAD9722F6}" destId="{38AB41F4-83BA-434C-8771-A0383B53E252}" srcOrd="0" destOrd="0" presId="urn:microsoft.com/office/officeart/2005/8/layout/bProcess3"/>
    <dgm:cxn modelId="{736145F9-641D-AF42-BB46-8A5B870290E3}" type="presOf" srcId="{6F611BEB-2644-F442-8FD7-8CB30C4F12E7}" destId="{07B305F3-3FCA-4E44-A6D2-840AFA10CE57}" srcOrd="1" destOrd="0" presId="urn:microsoft.com/office/officeart/2005/8/layout/bProcess3"/>
    <dgm:cxn modelId="{B040DEFF-5DE7-3548-8A32-A7CC1066AB2D}" type="presOf" srcId="{77CF945C-A6DB-0547-8BA2-A21C57F9331E}" destId="{6F4717DA-4C28-3442-B9E3-97F797F02B46}" srcOrd="1" destOrd="0" presId="urn:microsoft.com/office/officeart/2005/8/layout/bProcess3"/>
    <dgm:cxn modelId="{0CB318FB-EB98-0746-A716-5C74E394963C}" type="presParOf" srcId="{C48D0E9F-3637-B246-B99E-8F18F1AE6787}" destId="{0E01F098-C04A-8741-94D0-D5B2AC7A22F0}" srcOrd="0" destOrd="0" presId="urn:microsoft.com/office/officeart/2005/8/layout/bProcess3"/>
    <dgm:cxn modelId="{7657FA79-8549-B749-8429-2D2FD8BD85FA}" type="presParOf" srcId="{C48D0E9F-3637-B246-B99E-8F18F1AE6787}" destId="{FFE86E18-5AEF-EA40-B82C-778B1136F951}" srcOrd="1" destOrd="0" presId="urn:microsoft.com/office/officeart/2005/8/layout/bProcess3"/>
    <dgm:cxn modelId="{32DF6BF7-899B-5046-A55C-A3C1D00EB55D}" type="presParOf" srcId="{FFE86E18-5AEF-EA40-B82C-778B1136F951}" destId="{6B3815BE-386A-4E40-A782-8191ADD83AD2}" srcOrd="0" destOrd="0" presId="urn:microsoft.com/office/officeart/2005/8/layout/bProcess3"/>
    <dgm:cxn modelId="{62AA59B0-8681-C240-9B5A-C42AE1E7F701}" type="presParOf" srcId="{C48D0E9F-3637-B246-B99E-8F18F1AE6787}" destId="{DF857D86-303B-0F43-9671-F2C9791EC139}" srcOrd="2" destOrd="0" presId="urn:microsoft.com/office/officeart/2005/8/layout/bProcess3"/>
    <dgm:cxn modelId="{E002A333-4EC8-BB48-A2A2-716909667A66}" type="presParOf" srcId="{C48D0E9F-3637-B246-B99E-8F18F1AE6787}" destId="{FADD9743-3449-B341-AEEC-4BA227DBE456}" srcOrd="3" destOrd="0" presId="urn:microsoft.com/office/officeart/2005/8/layout/bProcess3"/>
    <dgm:cxn modelId="{E085B9DD-E282-BB48-A34E-96913BD56DCA}" type="presParOf" srcId="{FADD9743-3449-B341-AEEC-4BA227DBE456}" destId="{07B305F3-3FCA-4E44-A6D2-840AFA10CE57}" srcOrd="0" destOrd="0" presId="urn:microsoft.com/office/officeart/2005/8/layout/bProcess3"/>
    <dgm:cxn modelId="{6E729800-4FD5-FF40-AB7C-DB7C1599CBCD}" type="presParOf" srcId="{C48D0E9F-3637-B246-B99E-8F18F1AE6787}" destId="{38AB41F4-83BA-434C-8771-A0383B53E252}" srcOrd="4" destOrd="0" presId="urn:microsoft.com/office/officeart/2005/8/layout/bProcess3"/>
    <dgm:cxn modelId="{A0FC8F5A-90A6-DF43-BD6E-CD130B233BBD}" type="presParOf" srcId="{C48D0E9F-3637-B246-B99E-8F18F1AE6787}" destId="{7A901C3D-CFDD-5A43-B90E-33F2E8238C82}" srcOrd="5" destOrd="0" presId="urn:microsoft.com/office/officeart/2005/8/layout/bProcess3"/>
    <dgm:cxn modelId="{F817A535-FB12-B046-B220-0055D860BB3A}" type="presParOf" srcId="{7A901C3D-CFDD-5A43-B90E-33F2E8238C82}" destId="{C167652A-D077-1145-9AC0-2EC180FB96B0}" srcOrd="0" destOrd="0" presId="urn:microsoft.com/office/officeart/2005/8/layout/bProcess3"/>
    <dgm:cxn modelId="{6AF43953-CD03-B24E-B826-FB583FDC4ECE}" type="presParOf" srcId="{C48D0E9F-3637-B246-B99E-8F18F1AE6787}" destId="{9D893640-F0C2-0C4C-9CDE-16757DACD14A}" srcOrd="6" destOrd="0" presId="urn:microsoft.com/office/officeart/2005/8/layout/bProcess3"/>
    <dgm:cxn modelId="{99F06B80-3195-CF49-854B-DCCA3D37C245}" type="presParOf" srcId="{C48D0E9F-3637-B246-B99E-8F18F1AE6787}" destId="{DA80D74D-C164-F646-A873-CAEC631BAF6E}" srcOrd="7" destOrd="0" presId="urn:microsoft.com/office/officeart/2005/8/layout/bProcess3"/>
    <dgm:cxn modelId="{A17301D3-E6B6-1A4A-A759-A473BC45CB1D}" type="presParOf" srcId="{DA80D74D-C164-F646-A873-CAEC631BAF6E}" destId="{6F4717DA-4C28-3442-B9E3-97F797F02B46}" srcOrd="0" destOrd="0" presId="urn:microsoft.com/office/officeart/2005/8/layout/bProcess3"/>
    <dgm:cxn modelId="{C5D9C054-6BB1-8E4E-98CE-6330E963E9C9}" type="presParOf" srcId="{C48D0E9F-3637-B246-B99E-8F18F1AE6787}" destId="{B2CD2C6B-B2EC-4745-9665-DC3C1A185B3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86E18-5AEF-EA40-B82C-778B1136F951}">
      <dsp:nvSpPr>
        <dsp:cNvPr id="0" name=""/>
        <dsp:cNvSpPr/>
      </dsp:nvSpPr>
      <dsp:spPr>
        <a:xfrm>
          <a:off x="2376533" y="633230"/>
          <a:ext cx="48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41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607766" y="676355"/>
        <a:ext cx="25950" cy="5190"/>
      </dsp:txXfrm>
    </dsp:sp>
    <dsp:sp modelId="{0E01F098-C04A-8741-94D0-D5B2AC7A22F0}">
      <dsp:nvSpPr>
        <dsp:cNvPr id="0" name=""/>
        <dsp:cNvSpPr/>
      </dsp:nvSpPr>
      <dsp:spPr>
        <a:xfrm>
          <a:off x="121742" y="1973"/>
          <a:ext cx="2256590" cy="135395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Paso 1. Sume las poblaciones que terminan en cada dígito en todo el rango, comenzando con el límite inferior del rango (p. ej., 10, 20, 30,... 80; 11, 21, 31,... 81). </a:t>
          </a:r>
        </a:p>
      </dsp:txBody>
      <dsp:txXfrm>
        <a:off x="121742" y="1973"/>
        <a:ext cx="2256590" cy="1353954"/>
      </dsp:txXfrm>
    </dsp:sp>
    <dsp:sp modelId="{FADD9743-3449-B341-AEEC-4BA227DBE456}">
      <dsp:nvSpPr>
        <dsp:cNvPr id="0" name=""/>
        <dsp:cNvSpPr/>
      </dsp:nvSpPr>
      <dsp:spPr>
        <a:xfrm>
          <a:off x="1250038" y="1354127"/>
          <a:ext cx="2775606" cy="488415"/>
        </a:xfrm>
        <a:custGeom>
          <a:avLst/>
          <a:gdLst/>
          <a:ahLst/>
          <a:cxnLst/>
          <a:rect l="0" t="0" r="0" b="0"/>
          <a:pathLst>
            <a:path>
              <a:moveTo>
                <a:pt x="2775606" y="0"/>
              </a:moveTo>
              <a:lnTo>
                <a:pt x="2775606" y="261307"/>
              </a:lnTo>
              <a:lnTo>
                <a:pt x="0" y="261307"/>
              </a:lnTo>
              <a:lnTo>
                <a:pt x="0" y="48841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-1495"/>
              <a:lumOff val="159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67248" y="1595740"/>
        <a:ext cx="141185" cy="5190"/>
      </dsp:txXfrm>
    </dsp:sp>
    <dsp:sp modelId="{DF857D86-303B-0F43-9671-F2C9791EC139}">
      <dsp:nvSpPr>
        <dsp:cNvPr id="0" name=""/>
        <dsp:cNvSpPr/>
      </dsp:nvSpPr>
      <dsp:spPr>
        <a:xfrm>
          <a:off x="2897349" y="1973"/>
          <a:ext cx="2256590" cy="1353954"/>
        </a:xfrm>
        <a:prstGeom prst="rect">
          <a:avLst/>
        </a:prstGeom>
        <a:solidFill>
          <a:schemeClr val="accent1">
            <a:shade val="50000"/>
            <a:hueOff val="0"/>
            <a:satOff val="-1270"/>
            <a:lumOff val="16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Paso 2 Determinar la suma excluyendo la primera población combinada en el paso 1 (por ejemplo, 20, 30, 40,... 80; 21, 31, 41,. . . 81).</a:t>
          </a:r>
        </a:p>
      </dsp:txBody>
      <dsp:txXfrm>
        <a:off x="2897349" y="1973"/>
        <a:ext cx="2256590" cy="1353954"/>
      </dsp:txXfrm>
    </dsp:sp>
    <dsp:sp modelId="{7A901C3D-CFDD-5A43-B90E-33F2E8238C82}">
      <dsp:nvSpPr>
        <dsp:cNvPr id="0" name=""/>
        <dsp:cNvSpPr/>
      </dsp:nvSpPr>
      <dsp:spPr>
        <a:xfrm>
          <a:off x="2376533" y="2506201"/>
          <a:ext cx="48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41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-2989"/>
              <a:lumOff val="319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607766" y="2549325"/>
        <a:ext cx="25950" cy="5190"/>
      </dsp:txXfrm>
    </dsp:sp>
    <dsp:sp modelId="{38AB41F4-83BA-434C-8771-A0383B53E252}">
      <dsp:nvSpPr>
        <dsp:cNvPr id="0" name=""/>
        <dsp:cNvSpPr/>
      </dsp:nvSpPr>
      <dsp:spPr>
        <a:xfrm>
          <a:off x="121742" y="1874943"/>
          <a:ext cx="2256590" cy="1353954"/>
        </a:xfrm>
        <a:prstGeom prst="rect">
          <a:avLst/>
        </a:prstGeom>
        <a:solidFill>
          <a:schemeClr val="accent1">
            <a:shade val="50000"/>
            <a:hueOff val="0"/>
            <a:satOff val="-2539"/>
            <a:lumOff val="3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Paso 3. Ponderar las sumas en los pasos 1 y 2 y sumar resultados para obtener una población combinada (p. ej., ponderaciones 1 y 9 para el dígito 0; ponderaciones 2 y 8 para el dígito 1).</a:t>
          </a:r>
        </a:p>
      </dsp:txBody>
      <dsp:txXfrm>
        <a:off x="121742" y="1874943"/>
        <a:ext cx="2256590" cy="1353954"/>
      </dsp:txXfrm>
    </dsp:sp>
    <dsp:sp modelId="{DA80D74D-C164-F646-A873-CAEC631BAF6E}">
      <dsp:nvSpPr>
        <dsp:cNvPr id="0" name=""/>
        <dsp:cNvSpPr/>
      </dsp:nvSpPr>
      <dsp:spPr>
        <a:xfrm>
          <a:off x="1250038" y="3227098"/>
          <a:ext cx="2775606" cy="488415"/>
        </a:xfrm>
        <a:custGeom>
          <a:avLst/>
          <a:gdLst/>
          <a:ahLst/>
          <a:cxnLst/>
          <a:rect l="0" t="0" r="0" b="0"/>
          <a:pathLst>
            <a:path>
              <a:moveTo>
                <a:pt x="2775606" y="0"/>
              </a:moveTo>
              <a:lnTo>
                <a:pt x="2775606" y="261307"/>
              </a:lnTo>
              <a:lnTo>
                <a:pt x="0" y="261307"/>
              </a:lnTo>
              <a:lnTo>
                <a:pt x="0" y="48841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-1495"/>
              <a:lumOff val="159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67248" y="3468711"/>
        <a:ext cx="141185" cy="5190"/>
      </dsp:txXfrm>
    </dsp:sp>
    <dsp:sp modelId="{9D893640-F0C2-0C4C-9CDE-16757DACD14A}">
      <dsp:nvSpPr>
        <dsp:cNvPr id="0" name=""/>
        <dsp:cNvSpPr/>
      </dsp:nvSpPr>
      <dsp:spPr>
        <a:xfrm>
          <a:off x="2897349" y="1874943"/>
          <a:ext cx="2256590" cy="1353954"/>
        </a:xfrm>
        <a:prstGeom prst="rect">
          <a:avLst/>
        </a:prstGeom>
        <a:solidFill>
          <a:schemeClr val="accent1">
            <a:shade val="50000"/>
            <a:hueOff val="0"/>
            <a:satOff val="-2539"/>
            <a:lumOff val="3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Paso 4. Convierta la distribución en el paso 3 en porcentajes. </a:t>
          </a:r>
        </a:p>
      </dsp:txBody>
      <dsp:txXfrm>
        <a:off x="2897349" y="1874943"/>
        <a:ext cx="2256590" cy="1353954"/>
      </dsp:txXfrm>
    </dsp:sp>
    <dsp:sp modelId="{B2CD2C6B-B2EC-4745-9665-DC3C1A185B33}">
      <dsp:nvSpPr>
        <dsp:cNvPr id="0" name=""/>
        <dsp:cNvSpPr/>
      </dsp:nvSpPr>
      <dsp:spPr>
        <a:xfrm>
          <a:off x="121742" y="3747914"/>
          <a:ext cx="2256590" cy="1353954"/>
        </a:xfrm>
        <a:prstGeom prst="rect">
          <a:avLst/>
        </a:prstGeom>
        <a:solidFill>
          <a:schemeClr val="accent1">
            <a:shade val="50000"/>
            <a:hueOff val="0"/>
            <a:satOff val="-1270"/>
            <a:lumOff val="16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Paso 5. Tome la desviación de cada porcentaje en el paso 4 desde 10.0, el valor esperado para cada porcentaje</a:t>
          </a:r>
        </a:p>
      </dsp:txBody>
      <dsp:txXfrm>
        <a:off x="121742" y="3747914"/>
        <a:ext cx="2256590" cy="1353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8F85C-9D81-9048-99A2-96121520ECAE}" type="datetimeFigureOut">
              <a:rPr lang="es-MX" smtClean="0"/>
              <a:t>08/11/23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41A2-FBF3-5B40-A039-4B264A89C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91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9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0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08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1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9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0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B6C8-7F5C-F256-1F2A-A7BF5217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Revisión gráfica pirámides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427E51-1A4B-8482-DF67-B2A8A9D62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4301DCF-C65E-FC9A-63C4-1BF2C75B3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778766"/>
              </p:ext>
            </p:extLst>
          </p:nvPr>
        </p:nvGraphicFramePr>
        <p:xfrm>
          <a:off x="7619999" y="-497493"/>
          <a:ext cx="4572001" cy="7359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1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041CD-F586-8049-3FF1-F969D75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MX" dirty="0"/>
              <a:t>Índice de Whipple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3C740-8C62-169F-415C-E70EC2A3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411972"/>
            <a:ext cx="10144898" cy="3207583"/>
          </a:xfrm>
        </p:spPr>
        <p:txBody>
          <a:bodyPr/>
          <a:lstStyle/>
          <a:p>
            <a:r>
              <a:rPr lang="es-MX" dirty="0"/>
              <a:t>Este índice sirve para cuantificar simultáneamente la preferencia por uno o más dígitos sobre dos o más intervalos decenales de edad. Normalmente los más utilizados son 0 y 5</a:t>
            </a:r>
          </a:p>
          <a:p>
            <a:r>
              <a:rPr lang="es-MX" dirty="0"/>
              <a:t>La atracción se puede deber a elementos como: uso de informante, relación del informante con la persona, escolaridad. </a:t>
            </a:r>
          </a:p>
          <a:p>
            <a:r>
              <a:rPr lang="es-MX" dirty="0"/>
              <a:t>Se basa en la linealidad en las edades adentro de los grupos quinquenales</a:t>
            </a:r>
          </a:p>
          <a:p>
            <a:r>
              <a:rPr lang="es-MX" dirty="0"/>
              <a:t>Su autor original lo planteó desde 23 a 62 años pero hoy más aplicaciones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A750728-57ED-17EB-307B-4CCFD5E06180}"/>
                  </a:ext>
                </a:extLst>
              </p:cNvPr>
              <p:cNvSpPr txBox="1"/>
              <p:nvPr/>
            </p:nvSpPr>
            <p:spPr>
              <a:xfrm>
                <a:off x="572707" y="4656600"/>
                <a:ext cx="6096000" cy="77335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800" b="0" i="0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35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A750728-57ED-17EB-307B-4CCFD5E06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" y="4656600"/>
                <a:ext cx="6096000" cy="773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1C5C193-54A4-F36F-23A9-8F873016BD23}"/>
              </a:ext>
            </a:extLst>
          </p:cNvPr>
          <p:cNvSpPr txBox="1"/>
          <p:nvPr/>
        </p:nvSpPr>
        <p:spPr>
          <a:xfrm>
            <a:off x="6115049" y="211643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Thomas Spoorenberg, Translated by Catriona Dutreuilh, «Quality of age reporting: extension and application of the modified</a:t>
            </a:r>
          </a:p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Whipple's index», Population 2007/4 (Vol. 62) , p. 729-741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FC0E5F-0B14-6D4A-570D-36D675E5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78" y="4401751"/>
            <a:ext cx="5943600" cy="2387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6FC508-D410-2196-0899-2B77B8A198DE}"/>
              </a:ext>
            </a:extLst>
          </p:cNvPr>
          <p:cNvSpPr txBox="1"/>
          <p:nvPr/>
        </p:nvSpPr>
        <p:spPr>
          <a:xfrm>
            <a:off x="493986" y="5786486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 se multiplica por 100 </a:t>
            </a:r>
          </a:p>
          <a:p>
            <a:r>
              <a:rPr lang="es-MX" dirty="0"/>
              <a:t>podemos tener criterios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A02D1B-16DF-8757-A2A1-7AA8F1EC6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6" r="13925"/>
          <a:stretch/>
        </p:blipFill>
        <p:spPr>
          <a:xfrm>
            <a:off x="3489435" y="5878193"/>
            <a:ext cx="305851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ACFE-26E7-F999-87F2-FEECC4DE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 whipple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95ACBA-DA65-7567-8CBC-E87EBF515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MX" dirty="0"/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condiciones</a:t>
                </a:r>
                <a:r>
                  <a:rPr lang="en-US" dirty="0"/>
                  <a:t> de </a:t>
                </a:r>
                <a:r>
                  <a:rPr lang="en-US" dirty="0" err="1"/>
                  <a:t>linealidad</a:t>
                </a:r>
                <a:r>
                  <a:rPr lang="en-US" dirty="0"/>
                  <a:t> se </a:t>
                </a:r>
                <a:r>
                  <a:rPr lang="en-US" dirty="0" err="1"/>
                  <a:t>cumple</a:t>
                </a:r>
                <a:r>
                  <a:rPr lang="en-US" dirty="0"/>
                  <a:t> que</a:t>
                </a:r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=,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...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Por lo que podemos escribir la atracción para 5 y 0 y si se promedian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62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62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95ACBA-DA65-7567-8CBC-E87EBF515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848ECD-7ABC-8B5A-627D-0EE684D362C8}"/>
                  </a:ext>
                </a:extLst>
              </p:cNvPr>
              <p:cNvSpPr txBox="1"/>
              <p:nvPr/>
            </p:nvSpPr>
            <p:spPr>
              <a:xfrm>
                <a:off x="6549081" y="4924691"/>
                <a:ext cx="4688892" cy="77335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800" b="0" i="0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35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848ECD-7ABC-8B5A-627D-0EE684D3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81" y="4924691"/>
                <a:ext cx="4688892" cy="773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3BC38CF-FAF6-8F6E-67DC-EFCE06238283}"/>
              </a:ext>
            </a:extLst>
          </p:cNvPr>
          <p:cNvSpPr txBox="1"/>
          <p:nvPr/>
        </p:nvSpPr>
        <p:spPr>
          <a:xfrm>
            <a:off x="4139514" y="6425514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veces el resultado global se puede cancelar y queremos el individual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ECF104-C1B4-5940-47B3-888FF7790278}"/>
              </a:ext>
            </a:extLst>
          </p:cNvPr>
          <p:cNvSpPr txBox="1"/>
          <p:nvPr/>
        </p:nvSpPr>
        <p:spPr>
          <a:xfrm>
            <a:off x="6115049" y="211643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Thomas Spoorenberg, Translated by Catriona Dutreuilh, «Quality of age reporting: extension and application of the modified</a:t>
            </a:r>
          </a:p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Whipple's index», Population 2007/4 (Vol. 62) , p. 729-741</a:t>
            </a:r>
          </a:p>
        </p:txBody>
      </p:sp>
    </p:spTree>
    <p:extLst>
      <p:ext uri="{BB962C8B-B14F-4D97-AF65-F5344CB8AC3E}">
        <p14:creationId xmlns:p14="http://schemas.microsoft.com/office/powerpoint/2010/main" val="15647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ACFE-26E7-F999-87F2-FEECC4DE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 whipple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95ACBA-DA65-7567-8CBC-E87EBF515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MX" dirty="0"/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condiciones</a:t>
                </a:r>
                <a:r>
                  <a:rPr lang="en-US" dirty="0"/>
                  <a:t> de </a:t>
                </a:r>
                <a:r>
                  <a:rPr lang="en-US" dirty="0" err="1"/>
                  <a:t>linealidad</a:t>
                </a:r>
                <a:r>
                  <a:rPr lang="en-US" dirty="0"/>
                  <a:t> se </a:t>
                </a:r>
                <a:r>
                  <a:rPr lang="en-US" dirty="0" err="1"/>
                  <a:t>cumple</a:t>
                </a:r>
                <a:r>
                  <a:rPr lang="en-US" dirty="0"/>
                  <a:t> que</a:t>
                </a:r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=,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...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Por lo que podemos escribir la atracción para 5 y 0 y si se promedian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62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62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95ACBA-DA65-7567-8CBC-E87EBF515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848ECD-7ABC-8B5A-627D-0EE684D362C8}"/>
                  </a:ext>
                </a:extLst>
              </p:cNvPr>
              <p:cNvSpPr txBox="1"/>
              <p:nvPr/>
            </p:nvSpPr>
            <p:spPr>
              <a:xfrm>
                <a:off x="6549081" y="4924691"/>
                <a:ext cx="4688892" cy="77335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800" b="0" i="0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35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62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848ECD-7ABC-8B5A-627D-0EE684D3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81" y="4924691"/>
                <a:ext cx="4688892" cy="773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3BC38CF-FAF6-8F6E-67DC-EFCE06238283}"/>
              </a:ext>
            </a:extLst>
          </p:cNvPr>
          <p:cNvSpPr txBox="1"/>
          <p:nvPr/>
        </p:nvSpPr>
        <p:spPr>
          <a:xfrm>
            <a:off x="1495168" y="6172200"/>
            <a:ext cx="830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veces el resultado global se puede cancelar y queremos el individual de cada dígito…</a:t>
            </a:r>
          </a:p>
          <a:p>
            <a:r>
              <a:rPr lang="es-MX" dirty="0"/>
              <a:t> pero no podemos usar 10 años de linealidad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C9B047-5E33-F442-54A7-0A1D00B526F1}"/>
              </a:ext>
            </a:extLst>
          </p:cNvPr>
          <p:cNvSpPr txBox="1"/>
          <p:nvPr/>
        </p:nvSpPr>
        <p:spPr>
          <a:xfrm>
            <a:off x="6115049" y="211643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Thomas Spoorenberg, Translated by Catriona Dutreuilh, «Quality of age reporting: extension and application of the modified</a:t>
            </a:r>
          </a:p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Whipple's index», Population 2007/4 (Vol. 62) , p. 729-741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850CE5-57DF-51AE-9239-2A990B2DC21A}"/>
              </a:ext>
            </a:extLst>
          </p:cNvPr>
          <p:cNvSpPr txBox="1"/>
          <p:nvPr/>
        </p:nvSpPr>
        <p:spPr>
          <a:xfrm>
            <a:off x="7512908" y="1516797"/>
            <a:ext cx="334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</a:rPr>
              <a:t>Modificación de Roger et al. 1981</a:t>
            </a:r>
          </a:p>
        </p:txBody>
      </p:sp>
    </p:spTree>
    <p:extLst>
      <p:ext uri="{BB962C8B-B14F-4D97-AF65-F5344CB8AC3E}">
        <p14:creationId xmlns:p14="http://schemas.microsoft.com/office/powerpoint/2010/main" val="13536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ACFE-26E7-F999-87F2-FEECC4DE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2" y="566278"/>
            <a:ext cx="4768978" cy="965458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Índice de whipple y más allá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95ACBA-DA65-7567-8CBC-E87EBF5154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s-MX" dirty="0"/>
              </a:p>
              <a:p>
                <a:r>
                  <a:rPr lang="en-US" dirty="0"/>
                  <a:t>En </a:t>
                </a:r>
                <a:r>
                  <a:rPr lang="en-US" dirty="0" err="1"/>
                  <a:t>condiciones</a:t>
                </a:r>
                <a:r>
                  <a:rPr lang="en-US" dirty="0"/>
                  <a:t> de </a:t>
                </a:r>
                <a:r>
                  <a:rPr lang="en-US" dirty="0" err="1"/>
                  <a:t>linealidad</a:t>
                </a:r>
                <a:r>
                  <a:rPr lang="en-US" dirty="0"/>
                  <a:t> se </a:t>
                </a:r>
                <a:r>
                  <a:rPr lang="en-US" dirty="0" err="1"/>
                  <a:t>cumple</a:t>
                </a:r>
                <a:r>
                  <a:rPr lang="en-US" dirty="0"/>
                  <a:t> que</a:t>
                </a:r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=,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...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Por lo que podemos escribir la atracción para todos los dígitos y en términos de 1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38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59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95ACBA-DA65-7567-8CBC-E87EBF515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21A82A5A-BAB1-6872-E4A4-18433772FDF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den>
                    </m:f>
                  </m:oMath>
                </a14:m>
                <a:endParaRPr lang="es-MX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36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55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55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38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36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39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47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21A82A5A-BAB1-6872-E4A4-18433772F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E3BC38CF-FAF6-8F6E-67DC-EFCE06238283}"/>
              </a:ext>
            </a:extLst>
          </p:cNvPr>
          <p:cNvSpPr txBox="1"/>
          <p:nvPr/>
        </p:nvSpPr>
        <p:spPr>
          <a:xfrm>
            <a:off x="727479" y="6086114"/>
            <a:ext cx="1073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 no hay preferencia o evitación de dígitos, este "índice de Whipple modificado específico a un dígito" es igual a 1.</a:t>
            </a:r>
          </a:p>
          <a:p>
            <a:r>
              <a:rPr lang="es-MX" dirty="0"/>
              <a:t> Un índice por encima o por debajo de 1 significa, respectivamente, preferencia o evitación del dígito en cuestión.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C9B047-5E33-F442-54A7-0A1D00B526F1}"/>
              </a:ext>
            </a:extLst>
          </p:cNvPr>
          <p:cNvSpPr txBox="1"/>
          <p:nvPr/>
        </p:nvSpPr>
        <p:spPr>
          <a:xfrm>
            <a:off x="6115049" y="211643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Thomas Spoorenberg, Translated by Catriona Dutreuilh, «Quality of age reporting: extension and application of the modified</a:t>
            </a:r>
          </a:p>
          <a:p>
            <a:r>
              <a:rPr lang="es-MX" dirty="0">
                <a:solidFill>
                  <a:schemeClr val="accent3"/>
                </a:solidFill>
                <a:effectLst/>
                <a:latin typeface="Times" pitchFamily="2" charset="0"/>
              </a:rPr>
              <a:t>Whipple’s index», Population 2007/4 (Vol. 62) , p. 729-741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D1076C-FF36-CF1B-87FB-E7018E70B68D}"/>
              </a:ext>
            </a:extLst>
          </p:cNvPr>
          <p:cNvSpPr txBox="1"/>
          <p:nvPr/>
        </p:nvSpPr>
        <p:spPr>
          <a:xfrm>
            <a:off x="7803562" y="1568555"/>
            <a:ext cx="334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</a:rPr>
              <a:t>Modificación de Noumbissi(1992)</a:t>
            </a:r>
          </a:p>
        </p:txBody>
      </p:sp>
    </p:spTree>
    <p:extLst>
      <p:ext uri="{BB962C8B-B14F-4D97-AF65-F5344CB8AC3E}">
        <p14:creationId xmlns:p14="http://schemas.microsoft.com/office/powerpoint/2010/main" val="39044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A294F-91C0-EDD4-4373-7A09B65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 Myers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3CD24-6B3D-6927-C66E-DE8E613DCF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mide la prefe-rencia o rechazo en forma individual de cada dígito (IM(j)), así como el nivel de atracción general mediante el denominado índice combina-do o resumido (IRM) al sumar los valores absolutos de los índices indivi-duales de los diez dígitos. Este último permite realizar comparaciones entre censos tanto de un mismo país como de diferentes naciones. </a:t>
            </a:r>
          </a:p>
          <a:p>
            <a:r>
              <a:rPr lang="es-MX" dirty="0"/>
              <a:t>En su cálculo se utilizan edades simples, sobre las que se supone un comportamiento lineal en su variación. Para su construcción se su-man todos los efectivos de cada una de las edades terminadas en los dígitos del 0 al 9, entre dos edades extremas y dos rangos de éstas; por ejemplo, primero de los individuos de 10 y más años de edad y poste-riormente de los que tienen 20 y más.</a:t>
            </a:r>
          </a:p>
        </p:txBody>
      </p:sp>
      <p:pic>
        <p:nvPicPr>
          <p:cNvPr id="1026" name="Picture 2" descr="Buscar en la consulta  de la barra lateral">
            <a:extLst>
              <a:ext uri="{FF2B5EF4-FFF2-40B4-BE49-F238E27FC236}">
                <a16:creationId xmlns:a16="http://schemas.microsoft.com/office/drawing/2014/main" id="{3736474C-22A8-AF4B-A30F-55BA5B28A2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3319896"/>
            <a:ext cx="5016500" cy="159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7005EA-E125-C5C1-490F-A8436BEFC931}"/>
              </a:ext>
            </a:extLst>
          </p:cNvPr>
          <p:cNvSpPr txBox="1"/>
          <p:nvPr/>
        </p:nvSpPr>
        <p:spPr>
          <a:xfrm>
            <a:off x="1346071" y="5853797"/>
            <a:ext cx="940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https://estudiosdemograficosyurbanos.colmex.mx/index.php/edu/article/download/1013/1006</a:t>
            </a:r>
          </a:p>
        </p:txBody>
      </p:sp>
    </p:spTree>
    <p:extLst>
      <p:ext uri="{BB962C8B-B14F-4D97-AF65-F5344CB8AC3E}">
        <p14:creationId xmlns:p14="http://schemas.microsoft.com/office/powerpoint/2010/main" val="386558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A294F-91C0-EDD4-4373-7A09B65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MX" dirty="0"/>
              <a:t>Índice de Myers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7005EA-E125-C5C1-490F-A8436BEFC931}"/>
              </a:ext>
            </a:extLst>
          </p:cNvPr>
          <p:cNvSpPr txBox="1"/>
          <p:nvPr/>
        </p:nvSpPr>
        <p:spPr>
          <a:xfrm>
            <a:off x="0" y="5152024"/>
            <a:ext cx="283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https://estudiosdemograficosyurbanos.colmex.mx/index.php/edu/article/download/1013/1006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1E23CD6C-D646-C4C0-02F1-9B5B06ECA9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0094471"/>
              </p:ext>
            </p:extLst>
          </p:nvPr>
        </p:nvGraphicFramePr>
        <p:xfrm>
          <a:off x="6169324" y="1322150"/>
          <a:ext cx="5275683" cy="510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FCAFCB2C-028D-A4A8-948A-F4B1FAF0C1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98375" y="1700381"/>
            <a:ext cx="5967153" cy="34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512F9-9CFE-7222-B9A0-5EFC6A49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 myers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D0C15D-F09C-065C-7B55-0208BC5B25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086" y="2897266"/>
            <a:ext cx="5032375" cy="1780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114EE9-62BE-3CAA-C758-62FA6623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72" y="2031485"/>
            <a:ext cx="5956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81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863</Words>
  <Application>Microsoft Macintosh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Century Gothic</vt:lpstr>
      <vt:lpstr>Elephant</vt:lpstr>
      <vt:lpstr>Gill Sans MT</vt:lpstr>
      <vt:lpstr>Goudy Old Style</vt:lpstr>
      <vt:lpstr>Times</vt:lpstr>
      <vt:lpstr>ClassicFrameVTI</vt:lpstr>
      <vt:lpstr>BrushVTI</vt:lpstr>
      <vt:lpstr>Revisión gráfica pirámides</vt:lpstr>
      <vt:lpstr>Índice de Whipple</vt:lpstr>
      <vt:lpstr>Índice de whipple</vt:lpstr>
      <vt:lpstr>Índice de whipple</vt:lpstr>
      <vt:lpstr>Índice de whipple y más allá</vt:lpstr>
      <vt:lpstr>Índice de Myers</vt:lpstr>
      <vt:lpstr>Índice de Myers</vt:lpstr>
      <vt:lpstr>Índice de myers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demográfico</dc:title>
  <dc:creator>ANA RUTH ESCOTO CASTILLO</dc:creator>
  <cp:lastModifiedBy>ANA RUTH ESCOTO CASTILLO</cp:lastModifiedBy>
  <cp:revision>9</cp:revision>
  <dcterms:created xsi:type="dcterms:W3CDTF">2022-07-27T17:53:42Z</dcterms:created>
  <dcterms:modified xsi:type="dcterms:W3CDTF">2023-11-08T18:36:10Z</dcterms:modified>
</cp:coreProperties>
</file>