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6"/>
  </p:notesMasterIdLst>
  <p:sldIdLst>
    <p:sldId id="271" r:id="rId2"/>
    <p:sldId id="260" r:id="rId3"/>
    <p:sldId id="272" r:id="rId4"/>
    <p:sldId id="274" r:id="rId5"/>
    <p:sldId id="265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76" r:id="rId14"/>
    <p:sldId id="277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8D65B-A2DA-4DD0-8408-23BFA3E896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5E83D31-8281-42A7-B1F9-BC33FB713943}">
      <dgm:prSet/>
      <dgm:spPr/>
      <dgm:t>
        <a:bodyPr/>
        <a:lstStyle/>
        <a:p>
          <a:r>
            <a:rPr lang="es-MX"/>
            <a:t>Una </a:t>
          </a:r>
          <a:r>
            <a:rPr lang="es-MX" b="1"/>
            <a:t>base de datos </a:t>
          </a:r>
          <a:r>
            <a:rPr lang="es-MX"/>
            <a:t>(del inglés: database) se encarga no solo de almacenar datos, sino también de conectarlos entre sí en una unidad lógica</a:t>
          </a:r>
          <a:endParaRPr lang="en-US"/>
        </a:p>
      </dgm:t>
    </dgm:pt>
    <dgm:pt modelId="{2C32BCD3-5FE8-4E8C-89FE-EDACEE4376D5}" type="parTrans" cxnId="{87F04F67-3767-4E43-AB4F-F228016288F7}">
      <dgm:prSet/>
      <dgm:spPr/>
      <dgm:t>
        <a:bodyPr/>
        <a:lstStyle/>
        <a:p>
          <a:endParaRPr lang="en-US"/>
        </a:p>
      </dgm:t>
    </dgm:pt>
    <dgm:pt modelId="{CB972233-D83E-4D9C-A307-E8425A7126F0}" type="sibTrans" cxnId="{87F04F67-3767-4E43-AB4F-F228016288F7}">
      <dgm:prSet/>
      <dgm:spPr/>
      <dgm:t>
        <a:bodyPr/>
        <a:lstStyle/>
        <a:p>
          <a:endParaRPr lang="en-US"/>
        </a:p>
      </dgm:t>
    </dgm:pt>
    <dgm:pt modelId="{5A140A7C-241F-49FE-BAE6-A60E5795FCA1}">
      <dgm:prSet/>
      <dgm:spPr/>
      <dgm:t>
        <a:bodyPr/>
        <a:lstStyle/>
        <a:p>
          <a:r>
            <a:rPr lang="es-MX"/>
            <a:t>El </a:t>
          </a:r>
          <a:r>
            <a:rPr lang="es-MX" b="1"/>
            <a:t>dataframe o conjuntos de datos </a:t>
          </a:r>
          <a:r>
            <a:rPr lang="es-MX"/>
            <a:t>normalmente es una tabla o matriz de datos</a:t>
          </a:r>
          <a:endParaRPr lang="en-US"/>
        </a:p>
      </dgm:t>
    </dgm:pt>
    <dgm:pt modelId="{AFEAABCF-0B67-4916-902D-C3A8E6D618F6}" type="parTrans" cxnId="{96F0E4E7-5EDA-463C-A05F-E31B9AF9CFF2}">
      <dgm:prSet/>
      <dgm:spPr/>
      <dgm:t>
        <a:bodyPr/>
        <a:lstStyle/>
        <a:p>
          <a:endParaRPr lang="en-US"/>
        </a:p>
      </dgm:t>
    </dgm:pt>
    <dgm:pt modelId="{BFE34CE9-FDEA-4568-94D5-02492440D052}" type="sibTrans" cxnId="{96F0E4E7-5EDA-463C-A05F-E31B9AF9CFF2}">
      <dgm:prSet/>
      <dgm:spPr/>
      <dgm:t>
        <a:bodyPr/>
        <a:lstStyle/>
        <a:p>
          <a:endParaRPr lang="en-US"/>
        </a:p>
      </dgm:t>
    </dgm:pt>
    <dgm:pt modelId="{15A27C12-58DF-4E98-9576-273970319E56}" type="pres">
      <dgm:prSet presAssocID="{BD08D65B-A2DA-4DD0-8408-23BFA3E89628}" presName="root" presStyleCnt="0">
        <dgm:presLayoutVars>
          <dgm:dir/>
          <dgm:resizeHandles val="exact"/>
        </dgm:presLayoutVars>
      </dgm:prSet>
      <dgm:spPr/>
    </dgm:pt>
    <dgm:pt modelId="{4980E924-2080-4512-B62C-CD74478BC6D6}" type="pres">
      <dgm:prSet presAssocID="{D5E83D31-8281-42A7-B1F9-BC33FB713943}" presName="compNode" presStyleCnt="0"/>
      <dgm:spPr/>
    </dgm:pt>
    <dgm:pt modelId="{D7E20170-1634-4738-ACC5-41D9075C62C0}" type="pres">
      <dgm:prSet presAssocID="{D5E83D31-8281-42A7-B1F9-BC33FB7139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F74339D-D604-4F3E-AB51-E8CDAA09B4AA}" type="pres">
      <dgm:prSet presAssocID="{D5E83D31-8281-42A7-B1F9-BC33FB713943}" presName="spaceRect" presStyleCnt="0"/>
      <dgm:spPr/>
    </dgm:pt>
    <dgm:pt modelId="{B12EC98E-888B-4D26-B3F8-79A2245E5FDA}" type="pres">
      <dgm:prSet presAssocID="{D5E83D31-8281-42A7-B1F9-BC33FB713943}" presName="textRect" presStyleLbl="revTx" presStyleIdx="0" presStyleCnt="2">
        <dgm:presLayoutVars>
          <dgm:chMax val="1"/>
          <dgm:chPref val="1"/>
        </dgm:presLayoutVars>
      </dgm:prSet>
      <dgm:spPr/>
    </dgm:pt>
    <dgm:pt modelId="{1B988CDF-9CE3-4C7B-8E49-F01B635C9B3F}" type="pres">
      <dgm:prSet presAssocID="{CB972233-D83E-4D9C-A307-E8425A7126F0}" presName="sibTrans" presStyleCnt="0"/>
      <dgm:spPr/>
    </dgm:pt>
    <dgm:pt modelId="{39EF50D9-2EDF-4972-8050-1A0DACC2CB20}" type="pres">
      <dgm:prSet presAssocID="{5A140A7C-241F-49FE-BAE6-A60E5795FCA1}" presName="compNode" presStyleCnt="0"/>
      <dgm:spPr/>
    </dgm:pt>
    <dgm:pt modelId="{B6F40CF6-C56C-401A-A18D-2692BBFB96E6}" type="pres">
      <dgm:prSet presAssocID="{5A140A7C-241F-49FE-BAE6-A60E5795FCA1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E6CBC876-F3B3-4586-93A7-915ADED6EE10}" type="pres">
      <dgm:prSet presAssocID="{5A140A7C-241F-49FE-BAE6-A60E5795FCA1}" presName="spaceRect" presStyleCnt="0"/>
      <dgm:spPr/>
    </dgm:pt>
    <dgm:pt modelId="{2139B154-5E0B-47C7-9C2C-52F4106C713A}" type="pres">
      <dgm:prSet presAssocID="{5A140A7C-241F-49FE-BAE6-A60E5795FC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E891A60-6D10-4F54-A8C9-1145BDEB7DCB}" type="presOf" srcId="{D5E83D31-8281-42A7-B1F9-BC33FB713943}" destId="{B12EC98E-888B-4D26-B3F8-79A2245E5FDA}" srcOrd="0" destOrd="0" presId="urn:microsoft.com/office/officeart/2018/2/layout/IconLabelList"/>
    <dgm:cxn modelId="{87F04F67-3767-4E43-AB4F-F228016288F7}" srcId="{BD08D65B-A2DA-4DD0-8408-23BFA3E89628}" destId="{D5E83D31-8281-42A7-B1F9-BC33FB713943}" srcOrd="0" destOrd="0" parTransId="{2C32BCD3-5FE8-4E8C-89FE-EDACEE4376D5}" sibTransId="{CB972233-D83E-4D9C-A307-E8425A7126F0}"/>
    <dgm:cxn modelId="{BBF809B1-DF64-4304-84D4-5CAE74015BF2}" type="presOf" srcId="{5A140A7C-241F-49FE-BAE6-A60E5795FCA1}" destId="{2139B154-5E0B-47C7-9C2C-52F4106C713A}" srcOrd="0" destOrd="0" presId="urn:microsoft.com/office/officeart/2018/2/layout/IconLabelList"/>
    <dgm:cxn modelId="{E2459FB3-3C89-4898-8352-9338BD1991AA}" type="presOf" srcId="{BD08D65B-A2DA-4DD0-8408-23BFA3E89628}" destId="{15A27C12-58DF-4E98-9576-273970319E56}" srcOrd="0" destOrd="0" presId="urn:microsoft.com/office/officeart/2018/2/layout/IconLabelList"/>
    <dgm:cxn modelId="{96F0E4E7-5EDA-463C-A05F-E31B9AF9CFF2}" srcId="{BD08D65B-A2DA-4DD0-8408-23BFA3E89628}" destId="{5A140A7C-241F-49FE-BAE6-A60E5795FCA1}" srcOrd="1" destOrd="0" parTransId="{AFEAABCF-0B67-4916-902D-C3A8E6D618F6}" sibTransId="{BFE34CE9-FDEA-4568-94D5-02492440D052}"/>
    <dgm:cxn modelId="{27BF4CFF-E2E7-4EFF-B906-BCBE7FB0FBB7}" type="presParOf" srcId="{15A27C12-58DF-4E98-9576-273970319E56}" destId="{4980E924-2080-4512-B62C-CD74478BC6D6}" srcOrd="0" destOrd="0" presId="urn:microsoft.com/office/officeart/2018/2/layout/IconLabelList"/>
    <dgm:cxn modelId="{ABA2CADD-CDCF-4CD8-A340-84BC813C6FA1}" type="presParOf" srcId="{4980E924-2080-4512-B62C-CD74478BC6D6}" destId="{D7E20170-1634-4738-ACC5-41D9075C62C0}" srcOrd="0" destOrd="0" presId="urn:microsoft.com/office/officeart/2018/2/layout/IconLabelList"/>
    <dgm:cxn modelId="{BD0868E8-C412-4956-BB2C-3E7496ED0D72}" type="presParOf" srcId="{4980E924-2080-4512-B62C-CD74478BC6D6}" destId="{FF74339D-D604-4F3E-AB51-E8CDAA09B4AA}" srcOrd="1" destOrd="0" presId="urn:microsoft.com/office/officeart/2018/2/layout/IconLabelList"/>
    <dgm:cxn modelId="{C84B6CE4-4F99-44B7-B833-621B38C85DA4}" type="presParOf" srcId="{4980E924-2080-4512-B62C-CD74478BC6D6}" destId="{B12EC98E-888B-4D26-B3F8-79A2245E5FDA}" srcOrd="2" destOrd="0" presId="urn:microsoft.com/office/officeart/2018/2/layout/IconLabelList"/>
    <dgm:cxn modelId="{6EC53AC1-0F48-4781-A134-3E58B9BAD713}" type="presParOf" srcId="{15A27C12-58DF-4E98-9576-273970319E56}" destId="{1B988CDF-9CE3-4C7B-8E49-F01B635C9B3F}" srcOrd="1" destOrd="0" presId="urn:microsoft.com/office/officeart/2018/2/layout/IconLabelList"/>
    <dgm:cxn modelId="{D999E8AB-402B-49B5-89D1-7AFCC307632E}" type="presParOf" srcId="{15A27C12-58DF-4E98-9576-273970319E56}" destId="{39EF50D9-2EDF-4972-8050-1A0DACC2CB20}" srcOrd="2" destOrd="0" presId="urn:microsoft.com/office/officeart/2018/2/layout/IconLabelList"/>
    <dgm:cxn modelId="{5DB61D1D-7FD7-473B-83EC-1F0E3F04D93F}" type="presParOf" srcId="{39EF50D9-2EDF-4972-8050-1A0DACC2CB20}" destId="{B6F40CF6-C56C-401A-A18D-2692BBFB96E6}" srcOrd="0" destOrd="0" presId="urn:microsoft.com/office/officeart/2018/2/layout/IconLabelList"/>
    <dgm:cxn modelId="{F1A3FBBA-9483-4C55-B73A-21ADF72456DE}" type="presParOf" srcId="{39EF50D9-2EDF-4972-8050-1A0DACC2CB20}" destId="{E6CBC876-F3B3-4586-93A7-915ADED6EE10}" srcOrd="1" destOrd="0" presId="urn:microsoft.com/office/officeart/2018/2/layout/IconLabelList"/>
    <dgm:cxn modelId="{3F1AF135-F609-4C46-95D6-6DBE7D629571}" type="presParOf" srcId="{39EF50D9-2EDF-4972-8050-1A0DACC2CB20}" destId="{2139B154-5E0B-47C7-9C2C-52F4106C7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20170-1634-4738-ACC5-41D9075C62C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EC98E-888B-4D26-B3F8-79A2245E5FD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Una </a:t>
          </a:r>
          <a:r>
            <a:rPr lang="es-MX" sz="1600" b="1" kern="1200"/>
            <a:t>base de datos </a:t>
          </a:r>
          <a:r>
            <a:rPr lang="es-MX" sz="1600" kern="1200"/>
            <a:t>(del inglés: database) se encarga no solo de almacenar datos, sino también de conectarlos entre sí en una unidad lógica</a:t>
          </a:r>
          <a:endParaRPr lang="en-US" sz="1600" kern="1200"/>
        </a:p>
      </dsp:txBody>
      <dsp:txXfrm>
        <a:off x="559800" y="3022743"/>
        <a:ext cx="4320000" cy="720000"/>
      </dsp:txXfrm>
    </dsp:sp>
    <dsp:sp modelId="{B6F40CF6-C56C-401A-A18D-2692BBFB96E6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9B154-5E0B-47C7-9C2C-52F4106C713A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El </a:t>
          </a:r>
          <a:r>
            <a:rPr lang="es-MX" sz="1600" b="1" kern="1200"/>
            <a:t>dataframe o conjuntos de datos </a:t>
          </a:r>
          <a:r>
            <a:rPr lang="es-MX" sz="1600" kern="1200"/>
            <a:t>normalmente es una tabla o matriz de datos</a:t>
          </a:r>
          <a:endParaRPr lang="en-US" sz="16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7:25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18601 13072 24575,'13'2'0,"5"4"0,3 4 0,6 4 0,5 4 0,1 0 0,-1 0-547,-7-3 1,0 1 0,0 0 0,1 1 0,2 0 0,2 2 248,-4-2 0,2 0 0,2 2 0,1 0 0,1 1 0,1 0 0,0 1 0,0 0 1,0 0-1,-1-1 0,0 1 24,-4-2 1,1 0 0,-1 0 0,0 1 0,1-1 0,-1 1 0,0-1 0,1 1 0,-1 0 0,1 1 0,0-1 0,0 1 38,-1-1 1,0 0 0,1 1 0,0 0 0,1 0 0,-1 1 0,0-1 0,0 1 0,0-1 0,0 0 0,-1 0 0,-1-1 0,0-1 0,-2 0 180,6 4 0,-1-2 0,-1 0 0,-1 0 1,0-1-1,-1 0 0,0 0 0,0 0 1,1 1 53,3 2 0,1 2 0,0 0 0,0 0 0,-1-1 0,-2-2 0,-4-3 0,-3-3 0,7 4 0,-4-4 0,7 7 0,-5-6 0,-15-14 0,-13-4 0</inkml:trace>
  <inkml:trace contextRef="#ctx0" brushRef="#br0" timeOffset="731">19572 12920 24575,'-4'13'0,"-3"9"0,-3 6 0,0-1 0,0-5 0,-2 2-656,0 1 1,-1 6-1,-2 2 1,-1 1 0,-1-1 108,1-6 1,-1-1 0,-1 0 0,0 1 0,-1 1 0,-1 1 136,3-2 0,-2 1 1,0 0-1,0 1 1,0 1-1,-1 0 0,-1 1 1,1 0 245,1-1 0,0 0 0,-1 1 0,0 0 0,0 1 1,0 0-1,-1 0 0,1-1 0,1 0 0,0-1 42,0 0 0,0-1 0,0 0 0,1-1 0,-1 0 0,1 1 0,1-1 0,-1 0 0,1 1 122,-1 1 0,1 0 0,0 1 0,0 0 0,0 0 0,1-1 0,1-1 0,0-2 0,2-1-71,-3 4 0,1-2 0,2-2 0,0 0 0,1 0 71,-3 4 0,2 0 0,0-2 0,4-4 898,1-3 1,3-3-899,-5 12 0,5-13 0,3-12 0</inkml:trace>
  <inkml:trace contextRef="#ctx0" brushRef="#br0" timeOffset="-160966.73">12322 13127 22059,'28'22'0,"1"0"0,0 0 0,-1 1 0,1-1 0,0 0 0,-1 0 0,1 0 0,0 1 0,-1-1 0,1 0 0,0 0 0,-1 0 0,1 0 0,-1 1 0,1-1 0,0 0 0,-1 0 0,1 0 0,0 1 0,-1-1 0,1 0 0,0 0 0,-1 0 0,1 0 0,0 1 0,-1-1 0,1 0 0,0 0 0,1 2 0,1 0 0,0 0 0,1 1 0,1-1 0,-1 1 0,1 0 0,0 0 0,-1 0 0,1 0 0,-1-1 0,-1 0 0,0 0 0,-1 0 0,0-1 0,-2-1 0,0 0 0,-2-1 0,0-1 0,-2-1 0,-2 0 0,-1-2 0,-2 0 0,-2-2-579,14 14 0,-6-3 0,-4-3 1,-2-1-1,2 0 579,2 1 0,0 0 0,-1-1 0,0 1 0,1 1 0,0 0 0,-1 0 0,-3-4 324,1-2 1,-4-2-1,7 12 1,-22-27-1</inkml:trace>
  <inkml:trace contextRef="#ctx0" brushRef="#br0" timeOffset="-160149.73">13712 12462 8191,'-21'24'0,"5"-6"1638,2 8 0,-2 4-953,-1-3 1,-1 0-686,6-6 0,-2 0 0,-1 1 0,-6 4 0,-2 0 0,0-1 263,2-4 0,-1-1 0,-2 4-263,4-3 0,-4 4 0,0 2 0,-1 0 0,0-1 0,3-1-167,0-3 1,3-1-1,-1 0 1,-1 1-1,-1 3 167,1-2 0,0 1 0,-2 3 0,-1 0 0,0 1 0,0 1 0,-1-1 0,1 0 0,0-1 0,2-2 0,0 0 0,-1-1 0,1 0 0,0 1 0,-1-1 0,1 1 0,-1 1 0,0 0 0,1-1 0,0 0 0,0 1 0,0 0 0,-1 0 0,1 1 0,-1-1 0,1 1 0,-1 0 0,1 0 0,0 0-86,1 0 0,-1 0 0,0 0 0,0 1 0,0 0 0,1 0 1,-1-1-1,2 0 0,-1 0 0,1 0 0,1-2 86,-4 6 0,1-2 0,1 0 0,0 0 0,0-1 0,1 0 0,1 0 0,1 0 0,-3 6 0,1 0 0,1 0 0,1-2 0,1-1 0,2-3 0,-5 4 0,2-3 0,3 0 412,3-2 0,1 0 1,4-4-413,0 8 0,2 5 2936,-1-8-2936,-3-5 3276,-5 1-643,0-4-1972,4-4 0,5-10 0,5-5 0</inkml:trace>
  <inkml:trace contextRef="#ctx0" brushRef="#br0" timeOffset="148412.7">1853 1368 8191,'16'12'0,"1"-5"819,-7 1 0,-2-6 0,-7-2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55CA3-AA64-F144-AAA1-8FB503F20296}" type="datetimeFigureOut">
              <a:rPr lang="es-MX" smtClean="0"/>
              <a:t>23/08/23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2D65-3518-8944-B603-4FB5D3DD3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3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A9072-0D08-5A43-4B6D-6BF391F66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F5A20-3BDF-E0D0-D6DA-A0BA8FFD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4A3F8-643C-2B2A-E0AB-F030CE4B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DB2A76-5205-6561-89F2-2C428826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127DAA-BFF9-2B5B-3992-3D5185D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82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3FE5-3F97-F686-DDDB-2A04FFB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36044E-E217-8AF8-D09D-30F9EC7E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32EBD-FD6D-1DE3-8936-C68B90C1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C82B8-A486-775E-63E0-3799F088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06296-3D69-3E4A-4F3B-ADD0590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8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F2477-4301-AB4D-AB7F-174A39C13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C421A1-D6A5-224C-1543-5DD5BD931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F6D8A-B630-FD73-785F-19964398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6FB30-DD1A-7A9A-C9E8-B7E4352B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F4858-268F-2B63-7517-27E515F9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3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6EB0D-EEB0-3206-DA11-F6C9E571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B13D7-CDB5-F008-5044-FFCA19E8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1B5CC-4892-1F42-D5A9-08F9E49F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16A9C-883C-3A23-8966-1E20CB25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44468-BF1C-3F49-42F7-BC9E04D7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8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81DA4-7FB4-2DC8-B341-8457FBD2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5A3B0-A8A3-D1F3-E5B2-B224882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D4616-9126-A87C-A19B-9A2608CE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795F1-4F02-3082-3DEB-5EC3AFF9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34750-4A7C-9443-CA2C-9E639266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7683-5EE7-47EB-4AE6-8FF4C265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B7FD8-73CB-32B1-7904-A5AB917E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E1891A-D51C-31D9-835A-6F0B2859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82E9B-EE2A-4712-A8F2-C020913F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3083E-82C7-EDBB-044B-66F6C331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F7FA76-A837-F769-08E4-532A4B2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21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9B624-23FD-2553-7E77-8707FE68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C1C512-D7C9-570B-647D-AC22E485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1D189-3AD3-C83F-295B-F5BDB2240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523F13-6F5F-CF5D-D269-44F39F7F8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EC2B1D-444A-6D29-D997-57FDEC757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95EC91-FC4B-74C7-FDC8-5946B904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D797E1-0983-60A7-3FDC-076FA0C8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7A69F-CD5E-34D8-2B1F-D34CD2EE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6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7E628-1B52-9FF4-A807-E3A8BEA4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94C49E-6948-C53B-ED24-8905EB1E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51D90-9E38-C76A-273C-D9965381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CE342F-3A27-AC65-C04E-5159FC74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5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91D564-B762-8453-FEAF-D6483172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315804-FCDE-0BFC-C4B2-54602B79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5FEA3C-1792-4AA7-84FC-8C32189F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68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B6CC1-7750-94A1-D384-A33634EF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B7392-BB4A-C8B4-CD7A-15866AE3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6E725-BB35-9AB4-4206-CF2138C2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32F951-2D24-2326-DE16-7F95BF7B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1657E4-3F78-E6A2-0B2C-DA44D8E2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EF9D28-0374-7444-E3AB-367E3A26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15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8F50B-B25C-6EC9-BCCD-89CE499C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0819AF-0B09-57A3-BD86-1735DA60E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FAAD07-1054-D4FC-E7BC-D6A946054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2179F-3811-4AE1-7219-C50AE7B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6FD01-CC3F-CE48-AC36-BE19EBE8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F5822-792D-BD6F-CADD-7B0683F8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36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3112E8-41EF-4057-0742-664C742F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27C58F-9F66-37AF-E2A3-772FB5F9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B218F-9A25-0BE3-8A0C-5DF2C44E8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8/23/23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915D0-D8AD-1AAD-A58C-F983E2026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55D6B-7D01-DCBA-49F8-1D6E4D30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3F4547-782E-E760-C10A-21832A3E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/>
              <a:t>¡Descargamos la base de datos????</a:t>
            </a:r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13849AE9-4593-EA8C-9589-B9880AB1E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610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97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6" y="2559114"/>
            <a:ext cx="25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all.y=TRUE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right_join()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CCCBBD-D297-AA19-6EEC-D8A85C71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8" y="458738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2C276-7215-22B2-3E35-6CB8FC7C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Lógica de la fusión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60F8C4-5D76-9204-43C6-0FB34D603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1 a  muchos</a:t>
            </a:r>
          </a:p>
        </p:txBody>
      </p:sp>
    </p:spTree>
    <p:extLst>
      <p:ext uri="{BB962C8B-B14F-4D97-AF65-F5344CB8AC3E}">
        <p14:creationId xmlns:p14="http://schemas.microsoft.com/office/powerpoint/2010/main" val="243921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AA8F72-0067-2B9E-999A-52BF5E32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lógica de la fusión cambia un poco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5DC902B-D189-B33C-D127-F6665C09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05" y="2447267"/>
            <a:ext cx="10077557" cy="3549045"/>
          </a:xfrm>
        </p:spPr>
        <p:txBody>
          <a:bodyPr/>
          <a:lstStyle/>
          <a:p>
            <a:r>
              <a:rPr lang="es-MX" dirty="0"/>
              <a:t>Lo ideal es empezar desde la unidad “más grande” a las más pequeñas. </a:t>
            </a:r>
          </a:p>
          <a:p>
            <a:endParaRPr lang="es-MX" dirty="0"/>
          </a:p>
          <a:p>
            <a:r>
              <a:rPr lang="es-MX" dirty="0"/>
              <a:t>Pensemos cómo se ven nuestras intersecciones ¿cuál sería la opción ideal?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4CD2F8-E3CD-E9E7-0694-51C62A96F64D}"/>
              </a:ext>
            </a:extLst>
          </p:cNvPr>
          <p:cNvSpPr/>
          <p:nvPr/>
        </p:nvSpPr>
        <p:spPr>
          <a:xfrm>
            <a:off x="4201958" y="4174340"/>
            <a:ext cx="2247773" cy="204899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A9214AA-6C73-732B-6847-ACC5832F2744}"/>
              </a:ext>
            </a:extLst>
          </p:cNvPr>
          <p:cNvSpPr/>
          <p:nvPr/>
        </p:nvSpPr>
        <p:spPr>
          <a:xfrm>
            <a:off x="5296282" y="4174340"/>
            <a:ext cx="2247773" cy="2048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10" descr="Casa con relleno sólido">
            <a:extLst>
              <a:ext uri="{FF2B5EF4-FFF2-40B4-BE49-F238E27FC236}">
                <a16:creationId xmlns:a16="http://schemas.microsoft.com/office/drawing/2014/main" id="{2570E6E7-3BBE-9DE4-9B54-E9C42022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543" y="4550907"/>
            <a:ext cx="865154" cy="865154"/>
          </a:xfrm>
          <a:prstGeom prst="rect">
            <a:avLst/>
          </a:prstGeom>
        </p:spPr>
      </p:pic>
      <p:pic>
        <p:nvPicPr>
          <p:cNvPr id="12" name="Picture 2" descr="BAMBINI | Free SVG">
            <a:extLst>
              <a:ext uri="{FF2B5EF4-FFF2-40B4-BE49-F238E27FC236}">
                <a16:creationId xmlns:a16="http://schemas.microsoft.com/office/drawing/2014/main" id="{781C369A-15DB-D8AF-C0FD-CFB05FD9A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t="51288" r="49904" b="12182"/>
          <a:stretch/>
        </p:blipFill>
        <p:spPr bwMode="auto">
          <a:xfrm>
            <a:off x="6749434" y="4663744"/>
            <a:ext cx="538242" cy="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 descr="Casa con relleno sólido">
            <a:extLst>
              <a:ext uri="{FF2B5EF4-FFF2-40B4-BE49-F238E27FC236}">
                <a16:creationId xmlns:a16="http://schemas.microsoft.com/office/drawing/2014/main" id="{D42C804C-7503-F527-5070-F30300A2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2531" y="4477000"/>
            <a:ext cx="865154" cy="865154"/>
          </a:xfrm>
          <a:prstGeom prst="rect">
            <a:avLst/>
          </a:prstGeom>
        </p:spPr>
      </p:pic>
      <p:pic>
        <p:nvPicPr>
          <p:cNvPr id="14" name="Picture 2" descr="BAMBINI | Free SVG">
            <a:extLst>
              <a:ext uri="{FF2B5EF4-FFF2-40B4-BE49-F238E27FC236}">
                <a16:creationId xmlns:a16="http://schemas.microsoft.com/office/drawing/2014/main" id="{E7B4F8E9-098F-0C0E-25E7-7781A9DC8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t="51288" r="49904" b="12182"/>
          <a:stretch/>
        </p:blipFill>
        <p:spPr bwMode="auto">
          <a:xfrm>
            <a:off x="5599043" y="5283391"/>
            <a:ext cx="538242" cy="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BCCEA3B-8EB7-1E6F-5F1F-5D15AD6626DB}"/>
                  </a:ext>
                </a:extLst>
              </p14:cNvPr>
              <p14:cNvContentPartPr/>
              <p14:nvPr/>
            </p14:nvContentPartPr>
            <p14:xfrm>
              <a:off x="667080" y="492480"/>
              <a:ext cx="6760440" cy="48751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BCCEA3B-8EB7-1E6F-5F1F-5D15AD6626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720" y="483120"/>
                <a:ext cx="6779160" cy="48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71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A9210-98E3-EB82-3729-A41E42AC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71B328-5A69-33C8-550D-BC1F5259B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append</a:t>
            </a:r>
          </a:p>
          <a:p>
            <a:endParaRPr lang="es-MX" dirty="0"/>
          </a:p>
          <a:p>
            <a:r>
              <a:rPr lang="es-MX" dirty="0"/>
              <a:t>¿Cómo juntar los 32 estados?</a:t>
            </a:r>
          </a:p>
        </p:txBody>
      </p:sp>
    </p:spTree>
    <p:extLst>
      <p:ext uri="{BB962C8B-B14F-4D97-AF65-F5344CB8AC3E}">
        <p14:creationId xmlns:p14="http://schemas.microsoft.com/office/powerpoint/2010/main" val="356831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0E475-4365-A286-0627-7A541242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5" y="787068"/>
            <a:ext cx="4213359" cy="18906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100"/>
              <a:t>Los nombres deben ser iguales</a:t>
            </a:r>
            <a:br>
              <a:rPr lang="es-MX" sz="3100"/>
            </a:br>
            <a:r>
              <a:rPr lang="es-MX" sz="3100"/>
              <a:t>Si no los entenderá como otra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FE4EA-FF69-0C5F-A91D-61FD3B84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5" y="3429000"/>
            <a:ext cx="4213359" cy="2641930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rbind</a:t>
            </a:r>
          </a:p>
          <a:p>
            <a:r>
              <a:rPr lang="es-MX" dirty="0"/>
              <a:t>dplyr::bind_rows</a:t>
            </a:r>
          </a:p>
        </p:txBody>
      </p:sp>
      <p:pic>
        <p:nvPicPr>
          <p:cNvPr id="5" name="Gráfico 4" descr="Browser window contorno">
            <a:extLst>
              <a:ext uri="{FF2B5EF4-FFF2-40B4-BE49-F238E27FC236}">
                <a16:creationId xmlns:a16="http://schemas.microsoft.com/office/drawing/2014/main" id="{CC6FAD33-A9C2-E805-81CE-BBABB642B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149" y="503340"/>
            <a:ext cx="2722893" cy="2722893"/>
          </a:xfrm>
          <a:prstGeom prst="rect">
            <a:avLst/>
          </a:prstGeom>
        </p:spPr>
      </p:pic>
      <p:pic>
        <p:nvPicPr>
          <p:cNvPr id="6" name="Gráfico 5" descr="Browser window contorno">
            <a:extLst>
              <a:ext uri="{FF2B5EF4-FFF2-40B4-BE49-F238E27FC236}">
                <a16:creationId xmlns:a16="http://schemas.microsoft.com/office/drawing/2014/main" id="{DB05CBF6-2240-52C6-30B5-3CE19041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149" y="3538000"/>
            <a:ext cx="2722893" cy="27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0BF6C7-5E08-3412-362F-3C9CC79C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46" y="0"/>
            <a:ext cx="6841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F4547-782E-E760-C10A-21832A3E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Cardinalidad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BFBE99-67BB-931A-FBCF-BF207BA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81305F-9090-0FF6-931F-7F8A526F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36" y="2226771"/>
            <a:ext cx="9877694" cy="35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MBINI | Free SVG">
            <a:extLst>
              <a:ext uri="{FF2B5EF4-FFF2-40B4-BE49-F238E27FC236}">
                <a16:creationId xmlns:a16="http://schemas.microsoft.com/office/drawing/2014/main" id="{5A7F7EB6-C44F-2F91-237C-D51535367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t="51288" r="49904" b="12182"/>
          <a:stretch/>
        </p:blipFill>
        <p:spPr bwMode="auto">
          <a:xfrm>
            <a:off x="6518775" y="1123284"/>
            <a:ext cx="1485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A7F0846-149F-F41A-3389-47728B103313}"/>
              </a:ext>
            </a:extLst>
          </p:cNvPr>
          <p:cNvCxnSpPr>
            <a:cxnSpLocks/>
          </p:cNvCxnSpPr>
          <p:nvPr/>
        </p:nvCxnSpPr>
        <p:spPr>
          <a:xfrm>
            <a:off x="3409426" y="2107482"/>
            <a:ext cx="2365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BAMBINI | Free SVG">
            <a:extLst>
              <a:ext uri="{FF2B5EF4-FFF2-40B4-BE49-F238E27FC236}">
                <a16:creationId xmlns:a16="http://schemas.microsoft.com/office/drawing/2014/main" id="{D8B4B0EF-6063-0FC8-FB97-6A0BB76E2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t="51288" r="49904" b="12182"/>
          <a:stretch/>
        </p:blipFill>
        <p:spPr bwMode="auto">
          <a:xfrm>
            <a:off x="1160631" y="1123284"/>
            <a:ext cx="1485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3D55E7-BDFD-AEED-4CD3-108CAB8C62DA}"/>
              </a:ext>
            </a:extLst>
          </p:cNvPr>
          <p:cNvSpPr txBox="1"/>
          <p:nvPr/>
        </p:nvSpPr>
        <p:spPr>
          <a:xfrm>
            <a:off x="893267" y="4368024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Aquí hay </a:t>
            </a:r>
          </a:p>
          <a:p>
            <a:r>
              <a:rPr lang="es-MX" dirty="0"/>
              <a:t>unas variables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CE48C8-E4B6-99FD-13AC-6B5809AC7019}"/>
              </a:ext>
            </a:extLst>
          </p:cNvPr>
          <p:cNvSpPr txBox="1"/>
          <p:nvPr/>
        </p:nvSpPr>
        <p:spPr>
          <a:xfrm>
            <a:off x="6269661" y="4368023"/>
            <a:ext cx="1703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Aquí hay </a:t>
            </a:r>
          </a:p>
          <a:p>
            <a:r>
              <a:rPr lang="es-MX" dirty="0"/>
              <a:t>otras variables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30CBBE-300D-90CD-4A8E-AB141A4D3A21}"/>
              </a:ext>
            </a:extLst>
          </p:cNvPr>
          <p:cNvSpPr txBox="1"/>
          <p:nvPr/>
        </p:nvSpPr>
        <p:spPr>
          <a:xfrm>
            <a:off x="9442639" y="4361842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Aquí tendremos </a:t>
            </a:r>
          </a:p>
          <a:p>
            <a:r>
              <a:rPr lang="es-MX" dirty="0"/>
              <a:t>todas las variables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03807F-A2EA-CA94-8957-C60FC50ACF6E}"/>
              </a:ext>
            </a:extLst>
          </p:cNvPr>
          <p:cNvSpPr txBox="1"/>
          <p:nvPr/>
        </p:nvSpPr>
        <p:spPr>
          <a:xfrm>
            <a:off x="4013860" y="52251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1 a 1</a:t>
            </a:r>
          </a:p>
        </p:txBody>
      </p:sp>
      <p:pic>
        <p:nvPicPr>
          <p:cNvPr id="30" name="Gráfico 29" descr="Browser window contorno">
            <a:extLst>
              <a:ext uri="{FF2B5EF4-FFF2-40B4-BE49-F238E27FC236}">
                <a16:creationId xmlns:a16="http://schemas.microsoft.com/office/drawing/2014/main" id="{8EDE14ED-CF85-D256-D7A7-1480B6E9B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348" y="3283284"/>
            <a:ext cx="914400" cy="914400"/>
          </a:xfrm>
          <a:prstGeom prst="rect">
            <a:avLst/>
          </a:prstGeom>
        </p:spPr>
      </p:pic>
      <p:pic>
        <p:nvPicPr>
          <p:cNvPr id="31" name="Gráfico 30" descr="Browser window contorno">
            <a:extLst>
              <a:ext uri="{FF2B5EF4-FFF2-40B4-BE49-F238E27FC236}">
                <a16:creationId xmlns:a16="http://schemas.microsoft.com/office/drawing/2014/main" id="{46FB32CE-EFFD-49E4-00A3-9249827AF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8626" y="3283284"/>
            <a:ext cx="914400" cy="914400"/>
          </a:xfrm>
          <a:prstGeom prst="rect">
            <a:avLst/>
          </a:prstGeom>
        </p:spPr>
      </p:pic>
      <p:pic>
        <p:nvPicPr>
          <p:cNvPr id="32" name="Gráfico 31" descr="Browser window contorno">
            <a:extLst>
              <a:ext uri="{FF2B5EF4-FFF2-40B4-BE49-F238E27FC236}">
                <a16:creationId xmlns:a16="http://schemas.microsoft.com/office/drawing/2014/main" id="{B9DBF2EE-F82A-8548-DE89-0B7EF8E5D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3977" y="3198178"/>
            <a:ext cx="914400" cy="914400"/>
          </a:xfrm>
          <a:prstGeom prst="rect">
            <a:avLst/>
          </a:prstGeom>
        </p:spPr>
      </p:pic>
      <p:pic>
        <p:nvPicPr>
          <p:cNvPr id="33" name="Gráfico 32" descr="Browser window contorno">
            <a:extLst>
              <a:ext uri="{FF2B5EF4-FFF2-40B4-BE49-F238E27FC236}">
                <a16:creationId xmlns:a16="http://schemas.microsoft.com/office/drawing/2014/main" id="{D3F3CF5D-8122-E9D7-A8F8-2910F2983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6602" y="3198178"/>
            <a:ext cx="914400" cy="91440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17A34596-89E3-E4E6-9E95-C10A0F8D0966}"/>
              </a:ext>
            </a:extLst>
          </p:cNvPr>
          <p:cNvSpPr txBox="1"/>
          <p:nvPr/>
        </p:nvSpPr>
        <p:spPr>
          <a:xfrm>
            <a:off x="10041177" y="2104050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merge</a:t>
            </a:r>
          </a:p>
          <a:p>
            <a:r>
              <a:rPr lang="es-MX" dirty="0"/>
              <a:t>join</a:t>
            </a:r>
          </a:p>
          <a:p>
            <a:r>
              <a:rPr lang="es-MX" dirty="0"/>
              <a:t>fusionado</a:t>
            </a:r>
          </a:p>
        </p:txBody>
      </p:sp>
    </p:spTree>
    <p:extLst>
      <p:ext uri="{BB962C8B-B14F-4D97-AF65-F5344CB8AC3E}">
        <p14:creationId xmlns:p14="http://schemas.microsoft.com/office/powerpoint/2010/main" val="29320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MBINI | Free SVG">
            <a:extLst>
              <a:ext uri="{FF2B5EF4-FFF2-40B4-BE49-F238E27FC236}">
                <a16:creationId xmlns:a16="http://schemas.microsoft.com/office/drawing/2014/main" id="{D726D17D-9437-0354-A3C4-C5A05838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69" y="1444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Casa con relleno sólido">
            <a:extLst>
              <a:ext uri="{FF2B5EF4-FFF2-40B4-BE49-F238E27FC236}">
                <a16:creationId xmlns:a16="http://schemas.microsoft.com/office/drawing/2014/main" id="{0959FFAC-2CAD-A03A-277A-322DA0019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45" y="1821920"/>
            <a:ext cx="2548240" cy="2548240"/>
          </a:xfrm>
          <a:prstGeom prst="rect">
            <a:avLst/>
          </a:prstGeom>
        </p:spPr>
      </p:pic>
      <p:pic>
        <p:nvPicPr>
          <p:cNvPr id="4" name="Picture 2" descr="BAMBINI | Free SVG">
            <a:extLst>
              <a:ext uri="{FF2B5EF4-FFF2-40B4-BE49-F238E27FC236}">
                <a16:creationId xmlns:a16="http://schemas.microsoft.com/office/drawing/2014/main" id="{5A7F7EB6-C44F-2F91-237C-D51535367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t="51288" r="49904" b="12182"/>
          <a:stretch/>
        </p:blipFill>
        <p:spPr bwMode="auto">
          <a:xfrm>
            <a:off x="5419119" y="4630104"/>
            <a:ext cx="538242" cy="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Configuración de la mesa con relleno sólido">
            <a:extLst>
              <a:ext uri="{FF2B5EF4-FFF2-40B4-BE49-F238E27FC236}">
                <a16:creationId xmlns:a16="http://schemas.microsoft.com/office/drawing/2014/main" id="{135320B4-E95D-8812-2584-20206CE17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948" y="2133521"/>
            <a:ext cx="914400" cy="914400"/>
          </a:xfrm>
          <a:prstGeom prst="rect">
            <a:avLst/>
          </a:prstGeom>
        </p:spPr>
      </p:pic>
      <p:pic>
        <p:nvPicPr>
          <p:cNvPr id="10" name="Gráfico 9" descr="Configuración de la mesa con relleno sólido">
            <a:extLst>
              <a:ext uri="{FF2B5EF4-FFF2-40B4-BE49-F238E27FC236}">
                <a16:creationId xmlns:a16="http://schemas.microsoft.com/office/drawing/2014/main" id="{1557B3D5-5291-9B1E-4711-5B9CF3566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6486" y="4589252"/>
            <a:ext cx="914400" cy="91440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252C68-4B00-5E8F-30F2-970F74AD95F9}"/>
              </a:ext>
            </a:extLst>
          </p:cNvPr>
          <p:cNvCxnSpPr>
            <a:stCxn id="3" idx="3"/>
          </p:cNvCxnSpPr>
          <p:nvPr/>
        </p:nvCxnSpPr>
        <p:spPr>
          <a:xfrm flipV="1">
            <a:off x="2829085" y="2715676"/>
            <a:ext cx="635849" cy="38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A7F0846-149F-F41A-3389-47728B103313}"/>
              </a:ext>
            </a:extLst>
          </p:cNvPr>
          <p:cNvCxnSpPr>
            <a:stCxn id="3" idx="2"/>
            <a:endCxn id="10" idx="1"/>
          </p:cNvCxnSpPr>
          <p:nvPr/>
        </p:nvCxnSpPr>
        <p:spPr>
          <a:xfrm>
            <a:off x="1554965" y="4370160"/>
            <a:ext cx="1991521" cy="67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563E391-B9AF-E7D8-4F67-6EEC489AE8E1}"/>
              </a:ext>
            </a:extLst>
          </p:cNvPr>
          <p:cNvCxnSpPr>
            <a:stCxn id="9" idx="3"/>
          </p:cNvCxnSpPr>
          <p:nvPr/>
        </p:nvCxnSpPr>
        <p:spPr>
          <a:xfrm flipV="1">
            <a:off x="4406348" y="2290587"/>
            <a:ext cx="550984" cy="3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862BE46-D3DC-8802-9F4D-012136F1D199}"/>
              </a:ext>
            </a:extLst>
          </p:cNvPr>
          <p:cNvCxnSpPr>
            <a:cxnSpLocks/>
          </p:cNvCxnSpPr>
          <p:nvPr/>
        </p:nvCxnSpPr>
        <p:spPr>
          <a:xfrm flipV="1">
            <a:off x="4592388" y="2496924"/>
            <a:ext cx="1240439" cy="8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9A2570-46A1-120C-6718-581649DA8327}"/>
              </a:ext>
            </a:extLst>
          </p:cNvPr>
          <p:cNvCxnSpPr>
            <a:cxnSpLocks/>
          </p:cNvCxnSpPr>
          <p:nvPr/>
        </p:nvCxnSpPr>
        <p:spPr>
          <a:xfrm flipV="1">
            <a:off x="4143002" y="2823287"/>
            <a:ext cx="1240439" cy="8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42AD7C1-BF45-AC1B-6321-86888F31D7A6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3949148" y="3015315"/>
            <a:ext cx="2064026" cy="3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267DD93-F846-5896-8927-3FA5D80D6A11}"/>
              </a:ext>
            </a:extLst>
          </p:cNvPr>
          <p:cNvCxnSpPr>
            <a:cxnSpLocks/>
          </p:cNvCxnSpPr>
          <p:nvPr/>
        </p:nvCxnSpPr>
        <p:spPr>
          <a:xfrm flipV="1">
            <a:off x="3995100" y="2058021"/>
            <a:ext cx="2524538" cy="18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198637B-80D9-6009-C2BA-B45EC4C947B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18680" y="5021553"/>
            <a:ext cx="1100439" cy="2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531FA16-840F-5EC1-1B92-A692696274E0}"/>
              </a:ext>
            </a:extLst>
          </p:cNvPr>
          <p:cNvSpPr txBox="1"/>
          <p:nvPr/>
        </p:nvSpPr>
        <p:spPr>
          <a:xfrm>
            <a:off x="7489517" y="3149940"/>
            <a:ext cx="3848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Hay dirección.</a:t>
            </a:r>
          </a:p>
          <a:p>
            <a:endParaRPr lang="es-MX" dirty="0"/>
          </a:p>
          <a:p>
            <a:r>
              <a:rPr lang="es-MX" dirty="0"/>
              <a:t>El sentido contrario 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NO SE PUEDE SIN OPERACIONES 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DE AGREGACIÓN</a:t>
            </a:r>
          </a:p>
        </p:txBody>
      </p:sp>
    </p:spTree>
    <p:extLst>
      <p:ext uri="{BB962C8B-B14F-4D97-AF65-F5344CB8AC3E}">
        <p14:creationId xmlns:p14="http://schemas.microsoft.com/office/powerpoint/2010/main" val="278753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2C276-7215-22B2-3E35-6CB8FC7C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Lógica de la fusión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60F8C4-5D76-9204-43C6-0FB34D603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1 a 1</a:t>
            </a:r>
          </a:p>
        </p:txBody>
      </p:sp>
    </p:spTree>
    <p:extLst>
      <p:ext uri="{BB962C8B-B14F-4D97-AF65-F5344CB8AC3E}">
        <p14:creationId xmlns:p14="http://schemas.microsoft.com/office/powerpoint/2010/main" val="3904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5D4981D-1A9E-CC1E-8A03-2449029B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426027"/>
            <a:ext cx="7772400" cy="600594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7" y="2559114"/>
            <a:ext cx="202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all=FALSE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inner_join()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2057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7" y="2559114"/>
            <a:ext cx="202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full_join()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697538-47C0-7139-9DA3-B1266530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5" y="411852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6" y="2559114"/>
            <a:ext cx="25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all.x=TRUE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left_join()</a:t>
            </a:r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06BD4-383A-717B-85B5-E574ABA8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" y="446381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51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219</Words>
  <Application>Microsoft Macintosh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Code Pro</vt:lpstr>
      <vt:lpstr>Tema de Office</vt:lpstr>
      <vt:lpstr>¡Descargamos la base de datos????</vt:lpstr>
      <vt:lpstr>Presentación de PowerPoint</vt:lpstr>
      <vt:lpstr>Cardinalidad</vt:lpstr>
      <vt:lpstr>Presentación de PowerPoint</vt:lpstr>
      <vt:lpstr>Presentación de PowerPoint</vt:lpstr>
      <vt:lpstr>Lógica de la fusión de datos</vt:lpstr>
      <vt:lpstr>Presentación de PowerPoint</vt:lpstr>
      <vt:lpstr>Presentación de PowerPoint</vt:lpstr>
      <vt:lpstr>Presentación de PowerPoint</vt:lpstr>
      <vt:lpstr>Presentación de PowerPoint</vt:lpstr>
      <vt:lpstr>Lógica de la fusión de datos</vt:lpstr>
      <vt:lpstr>La lógica de la fusión cambia un poco</vt:lpstr>
      <vt:lpstr>Agregar datos</vt:lpstr>
      <vt:lpstr>Los nombres deben ser iguales Si no los entenderá como otra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e introducción a los modelos estadísticos con R</dc:title>
  <dc:creator>ANA RUTH ESCOTO CASTILLO</dc:creator>
  <cp:lastModifiedBy>ANA RUTH ESCOTO CASTILLO</cp:lastModifiedBy>
  <cp:revision>15</cp:revision>
  <dcterms:created xsi:type="dcterms:W3CDTF">2022-01-10T23:11:49Z</dcterms:created>
  <dcterms:modified xsi:type="dcterms:W3CDTF">2023-08-24T00:52:36Z</dcterms:modified>
</cp:coreProperties>
</file>