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80" r:id="rId2"/>
    <p:sldId id="257" r:id="rId3"/>
    <p:sldId id="281" r:id="rId4"/>
    <p:sldId id="279" r:id="rId5"/>
    <p:sldId id="285" r:id="rId6"/>
    <p:sldId id="286" r:id="rId7"/>
    <p:sldId id="267" r:id="rId8"/>
    <p:sldId id="268" r:id="rId9"/>
    <p:sldId id="269" r:id="rId10"/>
    <p:sldId id="288" r:id="rId11"/>
    <p:sldId id="290" r:id="rId12"/>
    <p:sldId id="349" r:id="rId13"/>
    <p:sldId id="350" r:id="rId14"/>
    <p:sldId id="291" r:id="rId15"/>
    <p:sldId id="351" r:id="rId16"/>
    <p:sldId id="352" r:id="rId17"/>
    <p:sldId id="353" r:id="rId18"/>
    <p:sldId id="354" r:id="rId19"/>
    <p:sldId id="355" r:id="rId20"/>
    <p:sldId id="296" r:id="rId21"/>
    <p:sldId id="35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C2DFC-CF06-44B8-A8EF-1C992E6B8F62}" type="doc">
      <dgm:prSet loTypeId="urn:microsoft.com/office/officeart/2005/8/layout/default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37FEB2A-3C0A-4111-A5F5-EF8F1B2EC684}">
      <dgm:prSet/>
      <dgm:spPr/>
      <dgm:t>
        <a:bodyPr/>
        <a:lstStyle/>
        <a:p>
          <a:pPr rtl="0"/>
          <a:r>
            <a:rPr lang="es-MX" dirty="0"/>
            <a:t>Determinación</a:t>
          </a:r>
        </a:p>
      </dgm:t>
    </dgm:pt>
    <dgm:pt modelId="{FC497344-A38B-423E-A9E9-015561CFCFEC}" type="parTrans" cxnId="{3F9D18FA-888C-4737-BBB0-609D6782C3DD}">
      <dgm:prSet/>
      <dgm:spPr/>
      <dgm:t>
        <a:bodyPr/>
        <a:lstStyle/>
        <a:p>
          <a:endParaRPr lang="en-US"/>
        </a:p>
      </dgm:t>
    </dgm:pt>
    <dgm:pt modelId="{557DE4E0-21CC-4E61-9A63-DB24A69A30A4}" type="sibTrans" cxnId="{3F9D18FA-888C-4737-BBB0-609D6782C3DD}">
      <dgm:prSet/>
      <dgm:spPr/>
      <dgm:t>
        <a:bodyPr/>
        <a:lstStyle/>
        <a:p>
          <a:endParaRPr lang="en-US"/>
        </a:p>
      </dgm:t>
    </dgm:pt>
    <dgm:pt modelId="{3E091807-1276-4DC6-8663-CA6DD908A5AC}">
      <dgm:prSet/>
      <dgm:spPr/>
      <dgm:t>
        <a:bodyPr/>
        <a:lstStyle/>
        <a:p>
          <a:pPr rtl="0"/>
          <a:r>
            <a:rPr lang="es-MX" dirty="0"/>
            <a:t> Reduccionismo</a:t>
          </a:r>
        </a:p>
      </dgm:t>
    </dgm:pt>
    <dgm:pt modelId="{552B5048-5532-48CF-B62A-9A558DF397EA}" type="parTrans" cxnId="{7EDD91F5-8E45-4874-97C3-9C56FC04E8F8}">
      <dgm:prSet/>
      <dgm:spPr/>
      <dgm:t>
        <a:bodyPr/>
        <a:lstStyle/>
        <a:p>
          <a:endParaRPr lang="en-US"/>
        </a:p>
      </dgm:t>
    </dgm:pt>
    <dgm:pt modelId="{391E7A81-FE2D-47D7-A60B-FCC34D9AB4B4}" type="sibTrans" cxnId="{7EDD91F5-8E45-4874-97C3-9C56FC04E8F8}">
      <dgm:prSet/>
      <dgm:spPr/>
      <dgm:t>
        <a:bodyPr/>
        <a:lstStyle/>
        <a:p>
          <a:endParaRPr lang="en-US"/>
        </a:p>
      </dgm:t>
    </dgm:pt>
    <dgm:pt modelId="{DC766342-BE3B-4092-AE84-3F6106FD0637}">
      <dgm:prSet/>
      <dgm:spPr/>
      <dgm:t>
        <a:bodyPr/>
        <a:lstStyle/>
        <a:p>
          <a:pPr rtl="0"/>
          <a:r>
            <a:rPr lang="es-MX" dirty="0"/>
            <a:t> Observación empírica y medición</a:t>
          </a:r>
        </a:p>
      </dgm:t>
    </dgm:pt>
    <dgm:pt modelId="{D88D30FB-E456-46FD-9D1A-85E49AEBA53D}" type="parTrans" cxnId="{31000F49-1D9D-4C9A-A8A2-ABF4FCE7EBDF}">
      <dgm:prSet/>
      <dgm:spPr/>
      <dgm:t>
        <a:bodyPr/>
        <a:lstStyle/>
        <a:p>
          <a:endParaRPr lang="en-US"/>
        </a:p>
      </dgm:t>
    </dgm:pt>
    <dgm:pt modelId="{E5ADA732-0C95-443F-A25B-4145433AC222}" type="sibTrans" cxnId="{31000F49-1D9D-4C9A-A8A2-ABF4FCE7EBDF}">
      <dgm:prSet/>
      <dgm:spPr/>
      <dgm:t>
        <a:bodyPr/>
        <a:lstStyle/>
        <a:p>
          <a:endParaRPr lang="en-US"/>
        </a:p>
      </dgm:t>
    </dgm:pt>
    <dgm:pt modelId="{30CACFFC-D486-4629-8852-506446B705F9}">
      <dgm:prSet/>
      <dgm:spPr/>
      <dgm:t>
        <a:bodyPr/>
        <a:lstStyle/>
        <a:p>
          <a:pPr rtl="0"/>
          <a:r>
            <a:rPr lang="es-MX" dirty="0"/>
            <a:t> Verificación de la teoría</a:t>
          </a:r>
        </a:p>
      </dgm:t>
    </dgm:pt>
    <dgm:pt modelId="{702BA1F4-86EF-4C08-9D2B-7170092F1D84}" type="parTrans" cxnId="{912944AB-2574-47E2-A921-0CFA58B3917D}">
      <dgm:prSet/>
      <dgm:spPr/>
      <dgm:t>
        <a:bodyPr/>
        <a:lstStyle/>
        <a:p>
          <a:endParaRPr lang="en-US"/>
        </a:p>
      </dgm:t>
    </dgm:pt>
    <dgm:pt modelId="{BE3F2A9E-8446-486F-AFD5-E0EEC5967017}" type="sibTrans" cxnId="{912944AB-2574-47E2-A921-0CFA58B3917D}">
      <dgm:prSet/>
      <dgm:spPr/>
      <dgm:t>
        <a:bodyPr/>
        <a:lstStyle/>
        <a:p>
          <a:endParaRPr lang="en-US"/>
        </a:p>
      </dgm:t>
    </dgm:pt>
    <dgm:pt modelId="{92EAAD20-62D7-434A-BA13-2CEA4B45C02F}">
      <dgm:prSet/>
      <dgm:spPr/>
      <dgm:t>
        <a:bodyPr/>
        <a:lstStyle/>
        <a:p>
          <a:pPr rtl="0"/>
          <a:r>
            <a:rPr lang="es-MX" dirty="0"/>
            <a:t>Comprensión</a:t>
          </a:r>
        </a:p>
      </dgm:t>
    </dgm:pt>
    <dgm:pt modelId="{B40B21D9-DCC7-422A-ADA4-4A1837803FD0}" type="parTrans" cxnId="{A5E91A34-1704-4744-B8C1-C1D49510CB7B}">
      <dgm:prSet/>
      <dgm:spPr/>
      <dgm:t>
        <a:bodyPr/>
        <a:lstStyle/>
        <a:p>
          <a:endParaRPr lang="en-US"/>
        </a:p>
      </dgm:t>
    </dgm:pt>
    <dgm:pt modelId="{9435F0FE-416C-48FD-B245-533512D84C3D}" type="sibTrans" cxnId="{A5E91A34-1704-4744-B8C1-C1D49510CB7B}">
      <dgm:prSet/>
      <dgm:spPr/>
      <dgm:t>
        <a:bodyPr/>
        <a:lstStyle/>
        <a:p>
          <a:endParaRPr lang="en-US"/>
        </a:p>
      </dgm:t>
    </dgm:pt>
    <dgm:pt modelId="{26310607-F233-47D6-A96D-C2668C3D5237}">
      <dgm:prSet/>
      <dgm:spPr/>
      <dgm:t>
        <a:bodyPr/>
        <a:lstStyle/>
        <a:p>
          <a:pPr rtl="0"/>
          <a:r>
            <a:rPr lang="es-MX" dirty="0"/>
            <a:t>Significado de múltiples participantes</a:t>
          </a:r>
        </a:p>
      </dgm:t>
    </dgm:pt>
    <dgm:pt modelId="{20E61CF7-4C2D-4ADD-995C-A0A3FE2A937B}" type="parTrans" cxnId="{4295C351-4521-4D6F-833A-84C361C26C88}">
      <dgm:prSet/>
      <dgm:spPr/>
      <dgm:t>
        <a:bodyPr/>
        <a:lstStyle/>
        <a:p>
          <a:endParaRPr lang="en-US"/>
        </a:p>
      </dgm:t>
    </dgm:pt>
    <dgm:pt modelId="{D5D0BB61-03B9-4B23-912F-C69417D773C5}" type="sibTrans" cxnId="{4295C351-4521-4D6F-833A-84C361C26C88}">
      <dgm:prSet/>
      <dgm:spPr/>
      <dgm:t>
        <a:bodyPr/>
        <a:lstStyle/>
        <a:p>
          <a:endParaRPr lang="en-US"/>
        </a:p>
      </dgm:t>
    </dgm:pt>
    <dgm:pt modelId="{4D290511-CCB2-4E26-AD2B-84C245E9FCDB}">
      <dgm:prSet/>
      <dgm:spPr/>
      <dgm:t>
        <a:bodyPr/>
        <a:lstStyle/>
        <a:p>
          <a:pPr rtl="0"/>
          <a:r>
            <a:rPr lang="es-MX" dirty="0"/>
            <a:t>Construcción social e histórica</a:t>
          </a:r>
        </a:p>
      </dgm:t>
    </dgm:pt>
    <dgm:pt modelId="{5E79538B-BF2D-43F8-9AF7-7A8EAAC7CB26}" type="parTrans" cxnId="{49002922-E3F1-432F-B6FF-32A53F7B483A}">
      <dgm:prSet/>
      <dgm:spPr/>
      <dgm:t>
        <a:bodyPr/>
        <a:lstStyle/>
        <a:p>
          <a:endParaRPr lang="en-US"/>
        </a:p>
      </dgm:t>
    </dgm:pt>
    <dgm:pt modelId="{DE9DE09C-68A2-47FB-95E2-623096582152}" type="sibTrans" cxnId="{49002922-E3F1-432F-B6FF-32A53F7B483A}">
      <dgm:prSet/>
      <dgm:spPr/>
      <dgm:t>
        <a:bodyPr/>
        <a:lstStyle/>
        <a:p>
          <a:endParaRPr lang="en-US"/>
        </a:p>
      </dgm:t>
    </dgm:pt>
    <dgm:pt modelId="{7A5271FB-5855-4F5E-BBF8-7421726655F0}">
      <dgm:prSet/>
      <dgm:spPr/>
      <dgm:t>
        <a:bodyPr/>
        <a:lstStyle/>
        <a:p>
          <a:pPr rtl="0"/>
          <a:r>
            <a:rPr lang="es-MX" dirty="0"/>
            <a:t>Generación de teoría</a:t>
          </a:r>
        </a:p>
      </dgm:t>
    </dgm:pt>
    <dgm:pt modelId="{9D277845-88AA-4116-81E2-2085A4E3FC0F}" type="parTrans" cxnId="{A085C35A-FC23-4C66-82FB-32344B5AD3D1}">
      <dgm:prSet/>
      <dgm:spPr/>
      <dgm:t>
        <a:bodyPr/>
        <a:lstStyle/>
        <a:p>
          <a:endParaRPr lang="en-US"/>
        </a:p>
      </dgm:t>
    </dgm:pt>
    <dgm:pt modelId="{D3EC9197-B0FE-4A63-9A2B-66DBE61E31FA}" type="sibTrans" cxnId="{A085C35A-FC23-4C66-82FB-32344B5AD3D1}">
      <dgm:prSet/>
      <dgm:spPr/>
      <dgm:t>
        <a:bodyPr/>
        <a:lstStyle/>
        <a:p>
          <a:endParaRPr lang="en-US"/>
        </a:p>
      </dgm:t>
    </dgm:pt>
    <dgm:pt modelId="{6C2FB7F6-1F0C-497E-A9C4-9941D429C7C0}">
      <dgm:prSet/>
      <dgm:spPr/>
      <dgm:t>
        <a:bodyPr/>
        <a:lstStyle/>
        <a:p>
          <a:pPr rtl="0"/>
          <a:r>
            <a:rPr lang="es-MX" dirty="0"/>
            <a:t>Transformativa</a:t>
          </a:r>
        </a:p>
      </dgm:t>
    </dgm:pt>
    <dgm:pt modelId="{976A616C-5B28-4FE5-9D39-8AD169BC6276}" type="parTrans" cxnId="{197085CA-9BBA-45F7-ADAF-31F4371B5816}">
      <dgm:prSet/>
      <dgm:spPr/>
      <dgm:t>
        <a:bodyPr/>
        <a:lstStyle/>
        <a:p>
          <a:endParaRPr lang="en-US"/>
        </a:p>
      </dgm:t>
    </dgm:pt>
    <dgm:pt modelId="{17F9CB20-7A1E-4D2B-8B6B-6C0F13114ECE}" type="sibTrans" cxnId="{197085CA-9BBA-45F7-ADAF-31F4371B5816}">
      <dgm:prSet/>
      <dgm:spPr/>
      <dgm:t>
        <a:bodyPr/>
        <a:lstStyle/>
        <a:p>
          <a:endParaRPr lang="en-US"/>
        </a:p>
      </dgm:t>
    </dgm:pt>
    <dgm:pt modelId="{04B6B5A1-1F92-4970-81B7-2DA182AE23AE}">
      <dgm:prSet/>
      <dgm:spPr/>
      <dgm:t>
        <a:bodyPr/>
        <a:lstStyle/>
        <a:p>
          <a:pPr rtl="0"/>
          <a:r>
            <a:rPr lang="es-MX" dirty="0"/>
            <a:t> Políticas</a:t>
          </a:r>
        </a:p>
      </dgm:t>
    </dgm:pt>
    <dgm:pt modelId="{F50518B7-B519-450E-B9A8-48F7DF6D1B4D}" type="parTrans" cxnId="{E5157C1C-5386-40CF-AA65-131972299B7A}">
      <dgm:prSet/>
      <dgm:spPr/>
      <dgm:t>
        <a:bodyPr/>
        <a:lstStyle/>
        <a:p>
          <a:endParaRPr lang="en-US"/>
        </a:p>
      </dgm:t>
    </dgm:pt>
    <dgm:pt modelId="{52571F63-A4E1-43FF-9DBB-DE44C5C77DE9}" type="sibTrans" cxnId="{E5157C1C-5386-40CF-AA65-131972299B7A}">
      <dgm:prSet/>
      <dgm:spPr/>
      <dgm:t>
        <a:bodyPr/>
        <a:lstStyle/>
        <a:p>
          <a:endParaRPr lang="en-US"/>
        </a:p>
      </dgm:t>
    </dgm:pt>
    <dgm:pt modelId="{9B5A509B-5C13-4B30-995B-C67A24DBF726}">
      <dgm:prSet/>
      <dgm:spPr/>
      <dgm:t>
        <a:bodyPr/>
        <a:lstStyle/>
        <a:p>
          <a:pPr rtl="0"/>
          <a:r>
            <a:rPr lang="es-MX" dirty="0"/>
            <a:t> Potencia y justicia orientada</a:t>
          </a:r>
        </a:p>
      </dgm:t>
    </dgm:pt>
    <dgm:pt modelId="{ABF1783E-3FDC-4DD8-8337-901E11706DF3}" type="parTrans" cxnId="{6D85425E-3D3A-4F9F-AFD1-890C2443050C}">
      <dgm:prSet/>
      <dgm:spPr/>
      <dgm:t>
        <a:bodyPr/>
        <a:lstStyle/>
        <a:p>
          <a:endParaRPr lang="en-US"/>
        </a:p>
      </dgm:t>
    </dgm:pt>
    <dgm:pt modelId="{36CCF96A-4426-4659-9500-AD7A1FE49248}" type="sibTrans" cxnId="{6D85425E-3D3A-4F9F-AFD1-890C2443050C}">
      <dgm:prSet/>
      <dgm:spPr/>
      <dgm:t>
        <a:bodyPr/>
        <a:lstStyle/>
        <a:p>
          <a:endParaRPr lang="en-US"/>
        </a:p>
      </dgm:t>
    </dgm:pt>
    <dgm:pt modelId="{CF5614BC-B550-42ED-A984-E18CAE92AE68}">
      <dgm:prSet/>
      <dgm:spPr/>
      <dgm:t>
        <a:bodyPr/>
        <a:lstStyle/>
        <a:p>
          <a:pPr rtl="0"/>
          <a:r>
            <a:rPr lang="es-MX" dirty="0"/>
            <a:t> Colaboración</a:t>
          </a:r>
        </a:p>
      </dgm:t>
    </dgm:pt>
    <dgm:pt modelId="{B39A7502-A574-4095-84A4-62E9E0C8AEFB}" type="parTrans" cxnId="{8B02B392-0573-4009-B4C1-4785F0BB55B7}">
      <dgm:prSet/>
      <dgm:spPr/>
      <dgm:t>
        <a:bodyPr/>
        <a:lstStyle/>
        <a:p>
          <a:endParaRPr lang="en-US"/>
        </a:p>
      </dgm:t>
    </dgm:pt>
    <dgm:pt modelId="{A92F1E18-6FF9-43DB-A4BF-D2679747C271}" type="sibTrans" cxnId="{8B02B392-0573-4009-B4C1-4785F0BB55B7}">
      <dgm:prSet/>
      <dgm:spPr/>
      <dgm:t>
        <a:bodyPr/>
        <a:lstStyle/>
        <a:p>
          <a:endParaRPr lang="en-US"/>
        </a:p>
      </dgm:t>
    </dgm:pt>
    <dgm:pt modelId="{ED797BCE-DE1D-4CCF-949C-E9EBC8447EB2}">
      <dgm:prSet/>
      <dgm:spPr/>
      <dgm:t>
        <a:bodyPr/>
        <a:lstStyle/>
        <a:p>
          <a:pPr rtl="0"/>
          <a:r>
            <a:rPr lang="es-MX" dirty="0"/>
            <a:t> Orientado al cambio</a:t>
          </a:r>
        </a:p>
      </dgm:t>
    </dgm:pt>
    <dgm:pt modelId="{0C4459FB-CDE6-4F8D-9828-DF352F17AAEE}" type="parTrans" cxnId="{DDB25643-3038-4F02-BE6A-820C079FAAF9}">
      <dgm:prSet/>
      <dgm:spPr/>
      <dgm:t>
        <a:bodyPr/>
        <a:lstStyle/>
        <a:p>
          <a:endParaRPr lang="en-US"/>
        </a:p>
      </dgm:t>
    </dgm:pt>
    <dgm:pt modelId="{ACEE0C0D-B6C5-4BCC-A482-5336187EA31C}" type="sibTrans" cxnId="{DDB25643-3038-4F02-BE6A-820C079FAAF9}">
      <dgm:prSet/>
      <dgm:spPr/>
      <dgm:t>
        <a:bodyPr/>
        <a:lstStyle/>
        <a:p>
          <a:endParaRPr lang="en-US"/>
        </a:p>
      </dgm:t>
    </dgm:pt>
    <dgm:pt modelId="{46EAC1C3-A6EA-47F3-8811-AC07563D3546}">
      <dgm:prSet/>
      <dgm:spPr/>
      <dgm:t>
        <a:bodyPr/>
        <a:lstStyle/>
        <a:p>
          <a:pPr rtl="0"/>
          <a:r>
            <a:rPr lang="es-MX" dirty="0"/>
            <a:t>Pragmática</a:t>
          </a:r>
        </a:p>
      </dgm:t>
    </dgm:pt>
    <dgm:pt modelId="{AB47FB4A-B723-4CB5-91EC-545C366B6F8D}" type="parTrans" cxnId="{B48C8837-E708-4946-AE88-2BBCB9EC0D47}">
      <dgm:prSet/>
      <dgm:spPr/>
      <dgm:t>
        <a:bodyPr/>
        <a:lstStyle/>
        <a:p>
          <a:endParaRPr lang="en-US"/>
        </a:p>
      </dgm:t>
    </dgm:pt>
    <dgm:pt modelId="{8FF1B609-6FA5-4DC8-9763-BA51404CB6BC}" type="sibTrans" cxnId="{B48C8837-E708-4946-AE88-2BBCB9EC0D47}">
      <dgm:prSet/>
      <dgm:spPr/>
      <dgm:t>
        <a:bodyPr/>
        <a:lstStyle/>
        <a:p>
          <a:endParaRPr lang="en-US"/>
        </a:p>
      </dgm:t>
    </dgm:pt>
    <dgm:pt modelId="{93CA858C-439A-44C2-A12F-CE4BD1BEE027}">
      <dgm:prSet/>
      <dgm:spPr/>
      <dgm:t>
        <a:bodyPr/>
        <a:lstStyle/>
        <a:p>
          <a:pPr rtl="0"/>
          <a:r>
            <a:rPr lang="es-MX" dirty="0"/>
            <a:t>Centrado en problema</a:t>
          </a:r>
        </a:p>
      </dgm:t>
    </dgm:pt>
    <dgm:pt modelId="{8D016FFE-B29B-4580-9037-7BAD1B51C8B8}" type="parTrans" cxnId="{E2F84B7D-21B7-4B36-B2ED-3176C7571912}">
      <dgm:prSet/>
      <dgm:spPr/>
      <dgm:t>
        <a:bodyPr/>
        <a:lstStyle/>
        <a:p>
          <a:endParaRPr lang="en-US"/>
        </a:p>
      </dgm:t>
    </dgm:pt>
    <dgm:pt modelId="{C13EE521-B64B-4E7C-B321-DF6CDBC5F622}" type="sibTrans" cxnId="{E2F84B7D-21B7-4B36-B2ED-3176C7571912}">
      <dgm:prSet/>
      <dgm:spPr/>
      <dgm:t>
        <a:bodyPr/>
        <a:lstStyle/>
        <a:p>
          <a:endParaRPr lang="en-US"/>
        </a:p>
      </dgm:t>
    </dgm:pt>
    <dgm:pt modelId="{DEE99D83-8660-4293-A9A9-9B833BA9F318}">
      <dgm:prSet/>
      <dgm:spPr/>
      <dgm:t>
        <a:bodyPr/>
        <a:lstStyle/>
        <a:p>
          <a:pPr rtl="0"/>
          <a:r>
            <a:rPr lang="es-MX" dirty="0"/>
            <a:t>Orientado a la práctica en el mundo real</a:t>
          </a:r>
        </a:p>
      </dgm:t>
    </dgm:pt>
    <dgm:pt modelId="{83AB65DB-BC0E-4B3C-BBC9-D82322C3366E}" type="parTrans" cxnId="{99A60419-EF9D-4BDE-B470-5C1193B1C695}">
      <dgm:prSet/>
      <dgm:spPr/>
      <dgm:t>
        <a:bodyPr/>
        <a:lstStyle/>
        <a:p>
          <a:endParaRPr lang="en-US"/>
        </a:p>
      </dgm:t>
    </dgm:pt>
    <dgm:pt modelId="{D84E99B8-F92B-4BE5-9FA1-BA4284F75F39}" type="sibTrans" cxnId="{99A60419-EF9D-4BDE-B470-5C1193B1C695}">
      <dgm:prSet/>
      <dgm:spPr/>
      <dgm:t>
        <a:bodyPr/>
        <a:lstStyle/>
        <a:p>
          <a:endParaRPr lang="en-US"/>
        </a:p>
      </dgm:t>
    </dgm:pt>
    <dgm:pt modelId="{A2B14431-4D42-4C52-9171-B6033457B304}">
      <dgm:prSet/>
      <dgm:spPr/>
      <dgm:t>
        <a:bodyPr/>
        <a:lstStyle/>
        <a:p>
          <a:pPr rtl="0"/>
          <a:r>
            <a:rPr lang="es-MX" dirty="0"/>
            <a:t>Post-positivismo</a:t>
          </a:r>
        </a:p>
      </dgm:t>
    </dgm:pt>
    <dgm:pt modelId="{5F6E642C-F775-461C-8DAC-DBD1C7844026}" type="parTrans" cxnId="{7F3F33DE-370E-4CBA-9AC8-53E83163D475}">
      <dgm:prSet/>
      <dgm:spPr/>
      <dgm:t>
        <a:bodyPr/>
        <a:lstStyle/>
        <a:p>
          <a:endParaRPr lang="en-US"/>
        </a:p>
      </dgm:t>
    </dgm:pt>
    <dgm:pt modelId="{3DB99A53-D467-45DF-8EFE-2ADA458DD6C0}" type="sibTrans" cxnId="{7F3F33DE-370E-4CBA-9AC8-53E83163D475}">
      <dgm:prSet/>
      <dgm:spPr/>
      <dgm:t>
        <a:bodyPr/>
        <a:lstStyle/>
        <a:p>
          <a:endParaRPr lang="en-US"/>
        </a:p>
      </dgm:t>
    </dgm:pt>
    <dgm:pt modelId="{3A1D9056-217F-41B5-8E7D-7DD9DDF8F935}">
      <dgm:prSet/>
      <dgm:spPr/>
      <dgm:t>
        <a:bodyPr/>
        <a:lstStyle/>
        <a:p>
          <a:pPr rtl="0"/>
          <a:r>
            <a:rPr lang="es-MX" dirty="0"/>
            <a:t>Constructivismo</a:t>
          </a:r>
        </a:p>
      </dgm:t>
    </dgm:pt>
    <dgm:pt modelId="{0D19A7D2-7785-4733-8675-D881D2640AB7}" type="parTrans" cxnId="{1F41343E-A5FC-40FC-8A66-801D55C835CB}">
      <dgm:prSet/>
      <dgm:spPr/>
      <dgm:t>
        <a:bodyPr/>
        <a:lstStyle/>
        <a:p>
          <a:endParaRPr lang="en-US"/>
        </a:p>
      </dgm:t>
    </dgm:pt>
    <dgm:pt modelId="{F311A11F-F5C6-4A70-AC71-1FDA3371EBDA}" type="sibTrans" cxnId="{1F41343E-A5FC-40FC-8A66-801D55C835CB}">
      <dgm:prSet/>
      <dgm:spPr/>
      <dgm:t>
        <a:bodyPr/>
        <a:lstStyle/>
        <a:p>
          <a:endParaRPr lang="en-US"/>
        </a:p>
      </dgm:t>
    </dgm:pt>
    <dgm:pt modelId="{75D8A8DD-3FC7-491D-81A2-71881A660C0C}">
      <dgm:prSet/>
      <dgm:spPr/>
      <dgm:t>
        <a:bodyPr/>
        <a:lstStyle/>
        <a:p>
          <a:pPr rtl="0"/>
          <a:r>
            <a:rPr lang="es-MX" dirty="0"/>
            <a:t>Consecuencias de las acciones</a:t>
          </a:r>
        </a:p>
      </dgm:t>
    </dgm:pt>
    <dgm:pt modelId="{A9C0A195-A9FA-4C7B-82EF-32C7C6CDD751}" type="parTrans" cxnId="{C3CB444C-D0BF-4DA1-80F2-4C16BB91AC63}">
      <dgm:prSet/>
      <dgm:spPr/>
      <dgm:t>
        <a:bodyPr/>
        <a:lstStyle/>
        <a:p>
          <a:endParaRPr lang="en-US"/>
        </a:p>
      </dgm:t>
    </dgm:pt>
    <dgm:pt modelId="{7F262263-F5CA-409C-98DA-910E895A0548}" type="sibTrans" cxnId="{C3CB444C-D0BF-4DA1-80F2-4C16BB91AC63}">
      <dgm:prSet/>
      <dgm:spPr/>
      <dgm:t>
        <a:bodyPr/>
        <a:lstStyle/>
        <a:p>
          <a:endParaRPr lang="en-US"/>
        </a:p>
      </dgm:t>
    </dgm:pt>
    <dgm:pt modelId="{7353436C-73DC-445D-BEF0-A9A2456A6912}">
      <dgm:prSet/>
      <dgm:spPr/>
      <dgm:t>
        <a:bodyPr/>
        <a:lstStyle/>
        <a:p>
          <a:pPr rtl="0"/>
          <a:r>
            <a:rPr lang="es-MX" dirty="0"/>
            <a:t>Pluralista</a:t>
          </a:r>
        </a:p>
      </dgm:t>
    </dgm:pt>
    <dgm:pt modelId="{3BB2A5F2-7A66-45F2-9238-8A541B98D981}" type="parTrans" cxnId="{81E4D82A-F8D8-40C3-8411-F77C1DDD8D4B}">
      <dgm:prSet/>
      <dgm:spPr/>
      <dgm:t>
        <a:bodyPr/>
        <a:lstStyle/>
        <a:p>
          <a:endParaRPr lang="en-US"/>
        </a:p>
      </dgm:t>
    </dgm:pt>
    <dgm:pt modelId="{FFC6516C-B757-47E2-AB71-84A778A8FFD5}" type="sibTrans" cxnId="{81E4D82A-F8D8-40C3-8411-F77C1DDD8D4B}">
      <dgm:prSet/>
      <dgm:spPr/>
      <dgm:t>
        <a:bodyPr/>
        <a:lstStyle/>
        <a:p>
          <a:endParaRPr lang="en-US"/>
        </a:p>
      </dgm:t>
    </dgm:pt>
    <dgm:pt modelId="{3BDA0EAC-23B3-4F3D-91CD-23C53A84161C}" type="pres">
      <dgm:prSet presAssocID="{C74C2DFC-CF06-44B8-A8EF-1C992E6B8F62}" presName="diagram" presStyleCnt="0">
        <dgm:presLayoutVars>
          <dgm:dir/>
          <dgm:resizeHandles val="exact"/>
        </dgm:presLayoutVars>
      </dgm:prSet>
      <dgm:spPr/>
    </dgm:pt>
    <dgm:pt modelId="{77A56A0A-183F-4FE6-BCDE-32193E389A9B}" type="pres">
      <dgm:prSet presAssocID="{A2B14431-4D42-4C52-9171-B6033457B304}" presName="node" presStyleLbl="node1" presStyleIdx="0" presStyleCnt="4">
        <dgm:presLayoutVars>
          <dgm:bulletEnabled val="1"/>
        </dgm:presLayoutVars>
      </dgm:prSet>
      <dgm:spPr/>
    </dgm:pt>
    <dgm:pt modelId="{B037FF43-B8BF-48A2-8FBE-1E0DCBF10BB6}" type="pres">
      <dgm:prSet presAssocID="{3DB99A53-D467-45DF-8EFE-2ADA458DD6C0}" presName="sibTrans" presStyleCnt="0"/>
      <dgm:spPr/>
    </dgm:pt>
    <dgm:pt modelId="{F56D3E38-5ABD-426E-BA46-777C11E28D5E}" type="pres">
      <dgm:prSet presAssocID="{3A1D9056-217F-41B5-8E7D-7DD9DDF8F935}" presName="node" presStyleLbl="node1" presStyleIdx="1" presStyleCnt="4">
        <dgm:presLayoutVars>
          <dgm:bulletEnabled val="1"/>
        </dgm:presLayoutVars>
      </dgm:prSet>
      <dgm:spPr/>
    </dgm:pt>
    <dgm:pt modelId="{9FCF7709-F28D-4031-974D-0867FFA90AC4}" type="pres">
      <dgm:prSet presAssocID="{F311A11F-F5C6-4A70-AC71-1FDA3371EBDA}" presName="sibTrans" presStyleCnt="0"/>
      <dgm:spPr/>
    </dgm:pt>
    <dgm:pt modelId="{E2870DE1-9908-469E-ACBA-2EBD027B9214}" type="pres">
      <dgm:prSet presAssocID="{6C2FB7F6-1F0C-497E-A9C4-9941D429C7C0}" presName="node" presStyleLbl="node1" presStyleIdx="2" presStyleCnt="4">
        <dgm:presLayoutVars>
          <dgm:bulletEnabled val="1"/>
        </dgm:presLayoutVars>
      </dgm:prSet>
      <dgm:spPr/>
    </dgm:pt>
    <dgm:pt modelId="{1F3ACF7C-288C-4D3A-ACB0-356A743B4655}" type="pres">
      <dgm:prSet presAssocID="{17F9CB20-7A1E-4D2B-8B6B-6C0F13114ECE}" presName="sibTrans" presStyleCnt="0"/>
      <dgm:spPr/>
    </dgm:pt>
    <dgm:pt modelId="{4103B96A-91D3-4875-B87E-543824253F8E}" type="pres">
      <dgm:prSet presAssocID="{46EAC1C3-A6EA-47F3-8811-AC07563D3546}" presName="node" presStyleLbl="node1" presStyleIdx="3" presStyleCnt="4">
        <dgm:presLayoutVars>
          <dgm:bulletEnabled val="1"/>
        </dgm:presLayoutVars>
      </dgm:prSet>
      <dgm:spPr/>
    </dgm:pt>
  </dgm:ptLst>
  <dgm:cxnLst>
    <dgm:cxn modelId="{00A9E205-C3AB-467A-9B27-81CE66917742}" type="presOf" srcId="{6C2FB7F6-1F0C-497E-A9C4-9941D429C7C0}" destId="{E2870DE1-9908-469E-ACBA-2EBD027B9214}" srcOrd="0" destOrd="0" presId="urn:microsoft.com/office/officeart/2005/8/layout/default"/>
    <dgm:cxn modelId="{D133610A-9C09-4FD6-B8B2-76BA457448AC}" type="presOf" srcId="{7A5271FB-5855-4F5E-BBF8-7421726655F0}" destId="{F56D3E38-5ABD-426E-BA46-777C11E28D5E}" srcOrd="0" destOrd="4" presId="urn:microsoft.com/office/officeart/2005/8/layout/default"/>
    <dgm:cxn modelId="{8629D20F-48B9-4E12-B25B-F015AF048263}" type="presOf" srcId="{92EAAD20-62D7-434A-BA13-2CEA4B45C02F}" destId="{F56D3E38-5ABD-426E-BA46-777C11E28D5E}" srcOrd="0" destOrd="1" presId="urn:microsoft.com/office/officeart/2005/8/layout/default"/>
    <dgm:cxn modelId="{99A60419-EF9D-4BDE-B470-5C1193B1C695}" srcId="{46EAC1C3-A6EA-47F3-8811-AC07563D3546}" destId="{DEE99D83-8660-4293-A9A9-9B833BA9F318}" srcOrd="3" destOrd="0" parTransId="{83AB65DB-BC0E-4B3C-BBC9-D82322C3366E}" sibTransId="{D84E99B8-F92B-4BE5-9FA1-BA4284F75F39}"/>
    <dgm:cxn modelId="{E5157C1C-5386-40CF-AA65-131972299B7A}" srcId="{6C2FB7F6-1F0C-497E-A9C4-9941D429C7C0}" destId="{04B6B5A1-1F92-4970-81B7-2DA182AE23AE}" srcOrd="0" destOrd="0" parTransId="{F50518B7-B519-450E-B9A8-48F7DF6D1B4D}" sibTransId="{52571F63-A4E1-43FF-9DBB-DE44C5C77DE9}"/>
    <dgm:cxn modelId="{49002922-E3F1-432F-B6FF-32A53F7B483A}" srcId="{3A1D9056-217F-41B5-8E7D-7DD9DDF8F935}" destId="{4D290511-CCB2-4E26-AD2B-84C245E9FCDB}" srcOrd="2" destOrd="0" parTransId="{5E79538B-BF2D-43F8-9AF7-7A8EAAC7CB26}" sibTransId="{DE9DE09C-68A2-47FB-95E2-623096582152}"/>
    <dgm:cxn modelId="{81E4D82A-F8D8-40C3-8411-F77C1DDD8D4B}" srcId="{46EAC1C3-A6EA-47F3-8811-AC07563D3546}" destId="{7353436C-73DC-445D-BEF0-A9A2456A6912}" srcOrd="2" destOrd="0" parTransId="{3BB2A5F2-7A66-45F2-9238-8A541B98D981}" sibTransId="{FFC6516C-B757-47E2-AB71-84A778A8FFD5}"/>
    <dgm:cxn modelId="{87133D33-3AC8-409A-8CAB-510436C64FBC}" type="presOf" srcId="{ED797BCE-DE1D-4CCF-949C-E9EBC8447EB2}" destId="{E2870DE1-9908-469E-ACBA-2EBD027B9214}" srcOrd="0" destOrd="4" presId="urn:microsoft.com/office/officeart/2005/8/layout/default"/>
    <dgm:cxn modelId="{A5E91A34-1704-4744-B8C1-C1D49510CB7B}" srcId="{3A1D9056-217F-41B5-8E7D-7DD9DDF8F935}" destId="{92EAAD20-62D7-434A-BA13-2CEA4B45C02F}" srcOrd="0" destOrd="0" parTransId="{B40B21D9-DCC7-422A-ADA4-4A1837803FD0}" sibTransId="{9435F0FE-416C-48FD-B245-533512D84C3D}"/>
    <dgm:cxn modelId="{60F73134-BB3C-4CE1-A1AB-E1A0E5D5C80E}" type="presOf" srcId="{4D290511-CCB2-4E26-AD2B-84C245E9FCDB}" destId="{F56D3E38-5ABD-426E-BA46-777C11E28D5E}" srcOrd="0" destOrd="3" presId="urn:microsoft.com/office/officeart/2005/8/layout/default"/>
    <dgm:cxn modelId="{D1835C34-5600-4B3B-8B1F-FBC3A381A5CC}" type="presOf" srcId="{A2B14431-4D42-4C52-9171-B6033457B304}" destId="{77A56A0A-183F-4FE6-BCDE-32193E389A9B}" srcOrd="0" destOrd="0" presId="urn:microsoft.com/office/officeart/2005/8/layout/default"/>
    <dgm:cxn modelId="{B48C8837-E708-4946-AE88-2BBCB9EC0D47}" srcId="{C74C2DFC-CF06-44B8-A8EF-1C992E6B8F62}" destId="{46EAC1C3-A6EA-47F3-8811-AC07563D3546}" srcOrd="3" destOrd="0" parTransId="{AB47FB4A-B723-4CB5-91EC-545C366B6F8D}" sibTransId="{8FF1B609-6FA5-4DC8-9763-BA51404CB6BC}"/>
    <dgm:cxn modelId="{4F0DAC3B-266D-4EB2-821B-C100A97BF784}" type="presOf" srcId="{93CA858C-439A-44C2-A12F-CE4BD1BEE027}" destId="{4103B96A-91D3-4875-B87E-543824253F8E}" srcOrd="0" destOrd="2" presId="urn:microsoft.com/office/officeart/2005/8/layout/default"/>
    <dgm:cxn modelId="{1F41343E-A5FC-40FC-8A66-801D55C835CB}" srcId="{C74C2DFC-CF06-44B8-A8EF-1C992E6B8F62}" destId="{3A1D9056-217F-41B5-8E7D-7DD9DDF8F935}" srcOrd="1" destOrd="0" parTransId="{0D19A7D2-7785-4733-8675-D881D2640AB7}" sibTransId="{F311A11F-F5C6-4A70-AC71-1FDA3371EBDA}"/>
    <dgm:cxn modelId="{DDB25643-3038-4F02-BE6A-820C079FAAF9}" srcId="{6C2FB7F6-1F0C-497E-A9C4-9941D429C7C0}" destId="{ED797BCE-DE1D-4CCF-949C-E9EBC8447EB2}" srcOrd="3" destOrd="0" parTransId="{0C4459FB-CDE6-4F8D-9828-DF352F17AAEE}" sibTransId="{ACEE0C0D-B6C5-4BCC-A482-5336187EA31C}"/>
    <dgm:cxn modelId="{31000F49-1D9D-4C9A-A8A2-ABF4FCE7EBDF}" srcId="{A2B14431-4D42-4C52-9171-B6033457B304}" destId="{DC766342-BE3B-4092-AE84-3F6106FD0637}" srcOrd="2" destOrd="0" parTransId="{D88D30FB-E456-46FD-9D1A-85E49AEBA53D}" sibTransId="{E5ADA732-0C95-443F-A25B-4145433AC222}"/>
    <dgm:cxn modelId="{C3CB444C-D0BF-4DA1-80F2-4C16BB91AC63}" srcId="{46EAC1C3-A6EA-47F3-8811-AC07563D3546}" destId="{75D8A8DD-3FC7-491D-81A2-71881A660C0C}" srcOrd="0" destOrd="0" parTransId="{A9C0A195-A9FA-4C7B-82EF-32C7C6CDD751}" sibTransId="{7F262263-F5CA-409C-98DA-910E895A0548}"/>
    <dgm:cxn modelId="{4295C351-4521-4D6F-833A-84C361C26C88}" srcId="{3A1D9056-217F-41B5-8E7D-7DD9DDF8F935}" destId="{26310607-F233-47D6-A96D-C2668C3D5237}" srcOrd="1" destOrd="0" parTransId="{20E61CF7-4C2D-4ADD-995C-A0A3FE2A937B}" sibTransId="{D5D0BB61-03B9-4B23-912F-C69417D773C5}"/>
    <dgm:cxn modelId="{A085C35A-FC23-4C66-82FB-32344B5AD3D1}" srcId="{3A1D9056-217F-41B5-8E7D-7DD9DDF8F935}" destId="{7A5271FB-5855-4F5E-BBF8-7421726655F0}" srcOrd="3" destOrd="0" parTransId="{9D277845-88AA-4116-81E2-2085A4E3FC0F}" sibTransId="{D3EC9197-B0FE-4A63-9A2B-66DBE61E31FA}"/>
    <dgm:cxn modelId="{6D85425E-3D3A-4F9F-AFD1-890C2443050C}" srcId="{6C2FB7F6-1F0C-497E-A9C4-9941D429C7C0}" destId="{9B5A509B-5C13-4B30-995B-C67A24DBF726}" srcOrd="1" destOrd="0" parTransId="{ABF1783E-3FDC-4DD8-8337-901E11706DF3}" sibTransId="{36CCF96A-4426-4659-9500-AD7A1FE49248}"/>
    <dgm:cxn modelId="{7C0EF561-B045-4BDD-A6DD-8A77CC35090F}" type="presOf" srcId="{3A1D9056-217F-41B5-8E7D-7DD9DDF8F935}" destId="{F56D3E38-5ABD-426E-BA46-777C11E28D5E}" srcOrd="0" destOrd="0" presId="urn:microsoft.com/office/officeart/2005/8/layout/default"/>
    <dgm:cxn modelId="{C23E9265-E524-4F75-AEB4-701DD980281A}" type="presOf" srcId="{75D8A8DD-3FC7-491D-81A2-71881A660C0C}" destId="{4103B96A-91D3-4875-B87E-543824253F8E}" srcOrd="0" destOrd="1" presId="urn:microsoft.com/office/officeart/2005/8/layout/default"/>
    <dgm:cxn modelId="{8EA5E074-0136-49CD-BF78-517793D83E73}" type="presOf" srcId="{DC766342-BE3B-4092-AE84-3F6106FD0637}" destId="{77A56A0A-183F-4FE6-BCDE-32193E389A9B}" srcOrd="0" destOrd="3" presId="urn:microsoft.com/office/officeart/2005/8/layout/default"/>
    <dgm:cxn modelId="{E2F84B7D-21B7-4B36-B2ED-3176C7571912}" srcId="{46EAC1C3-A6EA-47F3-8811-AC07563D3546}" destId="{93CA858C-439A-44C2-A12F-CE4BD1BEE027}" srcOrd="1" destOrd="0" parTransId="{8D016FFE-B29B-4580-9037-7BAD1B51C8B8}" sibTransId="{C13EE521-B64B-4E7C-B321-DF6CDBC5F622}"/>
    <dgm:cxn modelId="{0E4B1488-5F80-44A8-85D6-C7B2D896DA15}" type="presOf" srcId="{CF5614BC-B550-42ED-A984-E18CAE92AE68}" destId="{E2870DE1-9908-469E-ACBA-2EBD027B9214}" srcOrd="0" destOrd="3" presId="urn:microsoft.com/office/officeart/2005/8/layout/default"/>
    <dgm:cxn modelId="{3059688F-0FF1-431C-9BEC-C7D8B1A86E3C}" type="presOf" srcId="{9B5A509B-5C13-4B30-995B-C67A24DBF726}" destId="{E2870DE1-9908-469E-ACBA-2EBD027B9214}" srcOrd="0" destOrd="2" presId="urn:microsoft.com/office/officeart/2005/8/layout/default"/>
    <dgm:cxn modelId="{8B02B392-0573-4009-B4C1-4785F0BB55B7}" srcId="{6C2FB7F6-1F0C-497E-A9C4-9941D429C7C0}" destId="{CF5614BC-B550-42ED-A984-E18CAE92AE68}" srcOrd="2" destOrd="0" parTransId="{B39A7502-A574-4095-84A4-62E9E0C8AEFB}" sibTransId="{A92F1E18-6FF9-43DB-A4BF-D2679747C271}"/>
    <dgm:cxn modelId="{8AE9E39D-DFD9-4183-9161-A24E395AE4BD}" type="presOf" srcId="{DEE99D83-8660-4293-A9A9-9B833BA9F318}" destId="{4103B96A-91D3-4875-B87E-543824253F8E}" srcOrd="0" destOrd="4" presId="urn:microsoft.com/office/officeart/2005/8/layout/default"/>
    <dgm:cxn modelId="{912944AB-2574-47E2-A921-0CFA58B3917D}" srcId="{A2B14431-4D42-4C52-9171-B6033457B304}" destId="{30CACFFC-D486-4629-8852-506446B705F9}" srcOrd="3" destOrd="0" parTransId="{702BA1F4-86EF-4C08-9D2B-7170092F1D84}" sibTransId="{BE3F2A9E-8446-486F-AFD5-E0EEC5967017}"/>
    <dgm:cxn modelId="{D739ABC8-ADA1-4E8C-9541-16F2C94FB0F0}" type="presOf" srcId="{46EAC1C3-A6EA-47F3-8811-AC07563D3546}" destId="{4103B96A-91D3-4875-B87E-543824253F8E}" srcOrd="0" destOrd="0" presId="urn:microsoft.com/office/officeart/2005/8/layout/default"/>
    <dgm:cxn modelId="{07628EC9-1287-4815-9248-B4A7C679F146}" type="presOf" srcId="{26310607-F233-47D6-A96D-C2668C3D5237}" destId="{F56D3E38-5ABD-426E-BA46-777C11E28D5E}" srcOrd="0" destOrd="2" presId="urn:microsoft.com/office/officeart/2005/8/layout/default"/>
    <dgm:cxn modelId="{197085CA-9BBA-45F7-ADAF-31F4371B5816}" srcId="{C74C2DFC-CF06-44B8-A8EF-1C992E6B8F62}" destId="{6C2FB7F6-1F0C-497E-A9C4-9941D429C7C0}" srcOrd="2" destOrd="0" parTransId="{976A616C-5B28-4FE5-9D39-8AD169BC6276}" sibTransId="{17F9CB20-7A1E-4D2B-8B6B-6C0F13114ECE}"/>
    <dgm:cxn modelId="{43BD98D2-33CD-4691-A4F4-1D148511730C}" type="presOf" srcId="{C74C2DFC-CF06-44B8-A8EF-1C992E6B8F62}" destId="{3BDA0EAC-23B3-4F3D-91CD-23C53A84161C}" srcOrd="0" destOrd="0" presId="urn:microsoft.com/office/officeart/2005/8/layout/default"/>
    <dgm:cxn modelId="{9F94BAD2-BE1D-4709-B1DC-EDF87931C443}" type="presOf" srcId="{04B6B5A1-1F92-4970-81B7-2DA182AE23AE}" destId="{E2870DE1-9908-469E-ACBA-2EBD027B9214}" srcOrd="0" destOrd="1" presId="urn:microsoft.com/office/officeart/2005/8/layout/default"/>
    <dgm:cxn modelId="{C17CE9D6-62BE-44E0-8F0E-EE10DFF0D71E}" type="presOf" srcId="{30CACFFC-D486-4629-8852-506446B705F9}" destId="{77A56A0A-183F-4FE6-BCDE-32193E389A9B}" srcOrd="0" destOrd="4" presId="urn:microsoft.com/office/officeart/2005/8/layout/default"/>
    <dgm:cxn modelId="{0668E4D7-7951-4482-BFB2-7782BEDAB97F}" type="presOf" srcId="{3E091807-1276-4DC6-8663-CA6DD908A5AC}" destId="{77A56A0A-183F-4FE6-BCDE-32193E389A9B}" srcOrd="0" destOrd="2" presId="urn:microsoft.com/office/officeart/2005/8/layout/default"/>
    <dgm:cxn modelId="{7F3F33DE-370E-4CBA-9AC8-53E83163D475}" srcId="{C74C2DFC-CF06-44B8-A8EF-1C992E6B8F62}" destId="{A2B14431-4D42-4C52-9171-B6033457B304}" srcOrd="0" destOrd="0" parTransId="{5F6E642C-F775-461C-8DAC-DBD1C7844026}" sibTransId="{3DB99A53-D467-45DF-8EFE-2ADA458DD6C0}"/>
    <dgm:cxn modelId="{94079AE4-4BCB-43AD-BCE4-77339F2AD7B0}" type="presOf" srcId="{7353436C-73DC-445D-BEF0-A9A2456A6912}" destId="{4103B96A-91D3-4875-B87E-543824253F8E}" srcOrd="0" destOrd="3" presId="urn:microsoft.com/office/officeart/2005/8/layout/default"/>
    <dgm:cxn modelId="{7EDD91F5-8E45-4874-97C3-9C56FC04E8F8}" srcId="{A2B14431-4D42-4C52-9171-B6033457B304}" destId="{3E091807-1276-4DC6-8663-CA6DD908A5AC}" srcOrd="1" destOrd="0" parTransId="{552B5048-5532-48CF-B62A-9A558DF397EA}" sibTransId="{391E7A81-FE2D-47D7-A60B-FCC34D9AB4B4}"/>
    <dgm:cxn modelId="{7C7BDFF9-2239-48D2-B356-24A98D8960FD}" type="presOf" srcId="{437FEB2A-3C0A-4111-A5F5-EF8F1B2EC684}" destId="{77A56A0A-183F-4FE6-BCDE-32193E389A9B}" srcOrd="0" destOrd="1" presId="urn:microsoft.com/office/officeart/2005/8/layout/default"/>
    <dgm:cxn modelId="{3F9D18FA-888C-4737-BBB0-609D6782C3DD}" srcId="{A2B14431-4D42-4C52-9171-B6033457B304}" destId="{437FEB2A-3C0A-4111-A5F5-EF8F1B2EC684}" srcOrd="0" destOrd="0" parTransId="{FC497344-A38B-423E-A9E9-015561CFCFEC}" sibTransId="{557DE4E0-21CC-4E61-9A63-DB24A69A30A4}"/>
    <dgm:cxn modelId="{FE167A40-3D8F-43E4-A226-70CFAD781564}" type="presParOf" srcId="{3BDA0EAC-23B3-4F3D-91CD-23C53A84161C}" destId="{77A56A0A-183F-4FE6-BCDE-32193E389A9B}" srcOrd="0" destOrd="0" presId="urn:microsoft.com/office/officeart/2005/8/layout/default"/>
    <dgm:cxn modelId="{6CE1AE9C-A27F-4569-B459-3B607F6AB784}" type="presParOf" srcId="{3BDA0EAC-23B3-4F3D-91CD-23C53A84161C}" destId="{B037FF43-B8BF-48A2-8FBE-1E0DCBF10BB6}" srcOrd="1" destOrd="0" presId="urn:microsoft.com/office/officeart/2005/8/layout/default"/>
    <dgm:cxn modelId="{DA768F6F-43AE-4EB9-9D59-A1751B0D6D89}" type="presParOf" srcId="{3BDA0EAC-23B3-4F3D-91CD-23C53A84161C}" destId="{F56D3E38-5ABD-426E-BA46-777C11E28D5E}" srcOrd="2" destOrd="0" presId="urn:microsoft.com/office/officeart/2005/8/layout/default"/>
    <dgm:cxn modelId="{37927B96-FDF6-4750-955E-42061D9AB07D}" type="presParOf" srcId="{3BDA0EAC-23B3-4F3D-91CD-23C53A84161C}" destId="{9FCF7709-F28D-4031-974D-0867FFA90AC4}" srcOrd="3" destOrd="0" presId="urn:microsoft.com/office/officeart/2005/8/layout/default"/>
    <dgm:cxn modelId="{8A08D19A-95DF-4428-BCA6-27E19571F078}" type="presParOf" srcId="{3BDA0EAC-23B3-4F3D-91CD-23C53A84161C}" destId="{E2870DE1-9908-469E-ACBA-2EBD027B9214}" srcOrd="4" destOrd="0" presId="urn:microsoft.com/office/officeart/2005/8/layout/default"/>
    <dgm:cxn modelId="{513AF950-81A5-4F79-8C0D-B1C635EF13CE}" type="presParOf" srcId="{3BDA0EAC-23B3-4F3D-91CD-23C53A84161C}" destId="{1F3ACF7C-288C-4D3A-ACB0-356A743B4655}" srcOrd="5" destOrd="0" presId="urn:microsoft.com/office/officeart/2005/8/layout/default"/>
    <dgm:cxn modelId="{8F351AB0-9304-4E99-8B4D-BAA16947ECBD}" type="presParOf" srcId="{3BDA0EAC-23B3-4F3D-91CD-23C53A84161C}" destId="{4103B96A-91D3-4875-B87E-543824253F8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56A0A-183F-4FE6-BCDE-32193E389A9B}">
      <dsp:nvSpPr>
        <dsp:cNvPr id="0" name=""/>
        <dsp:cNvSpPr/>
      </dsp:nvSpPr>
      <dsp:spPr>
        <a:xfrm>
          <a:off x="1345616" y="1928"/>
          <a:ext cx="2826446" cy="16958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Post-positivismo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Determinación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 Reduccionismo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 Observación empírica y medición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 Verificación de la teoría</a:t>
          </a:r>
        </a:p>
      </dsp:txBody>
      <dsp:txXfrm>
        <a:off x="1345616" y="1928"/>
        <a:ext cx="2826446" cy="1695868"/>
      </dsp:txXfrm>
    </dsp:sp>
    <dsp:sp modelId="{F56D3E38-5ABD-426E-BA46-777C11E28D5E}">
      <dsp:nvSpPr>
        <dsp:cNvPr id="0" name=""/>
        <dsp:cNvSpPr/>
      </dsp:nvSpPr>
      <dsp:spPr>
        <a:xfrm>
          <a:off x="4454707" y="1928"/>
          <a:ext cx="2826446" cy="1695868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Constructivismo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Comprensión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Significado de múltiples participantes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Construcción social e histórica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Generación de teoría</a:t>
          </a:r>
        </a:p>
      </dsp:txBody>
      <dsp:txXfrm>
        <a:off x="4454707" y="1928"/>
        <a:ext cx="2826446" cy="1695868"/>
      </dsp:txXfrm>
    </dsp:sp>
    <dsp:sp modelId="{E2870DE1-9908-469E-ACBA-2EBD027B9214}">
      <dsp:nvSpPr>
        <dsp:cNvPr id="0" name=""/>
        <dsp:cNvSpPr/>
      </dsp:nvSpPr>
      <dsp:spPr>
        <a:xfrm>
          <a:off x="1345616" y="1980441"/>
          <a:ext cx="2826446" cy="1695868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Transformativa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 Políticas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 Potencia y justicia orientada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 Colaboración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 Orientado al cambio</a:t>
          </a:r>
        </a:p>
      </dsp:txBody>
      <dsp:txXfrm>
        <a:off x="1345616" y="1980441"/>
        <a:ext cx="2826446" cy="1695868"/>
      </dsp:txXfrm>
    </dsp:sp>
    <dsp:sp modelId="{4103B96A-91D3-4875-B87E-543824253F8E}">
      <dsp:nvSpPr>
        <dsp:cNvPr id="0" name=""/>
        <dsp:cNvSpPr/>
      </dsp:nvSpPr>
      <dsp:spPr>
        <a:xfrm>
          <a:off x="4454707" y="1980441"/>
          <a:ext cx="2826446" cy="1695868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Pragmática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Consecuencias de las acciones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Centrado en problema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Pluralista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Orientado a la práctica en el mundo real</a:t>
          </a:r>
        </a:p>
      </dsp:txBody>
      <dsp:txXfrm>
        <a:off x="4454707" y="1980441"/>
        <a:ext cx="2826446" cy="1695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1691-5626-F845-A123-A44FA90E777A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7B9CB-DB09-6640-9D73-6AA542DCC1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9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28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Herbert </a:t>
            </a:r>
            <a:r>
              <a:rPr lang="en-US" dirty="0" err="1"/>
              <a:t>Blumer</a:t>
            </a:r>
            <a:r>
              <a:rPr lang="en-US" dirty="0"/>
              <a:t> (1969), methodology refers to the ‘entire scientific quest’ that has to fit the ‘obdurate character of the social world under study’. Thus methodology is not some super-ordained set of logical procedures that can be applied haphazardly to any empirical problem. In short methodology constitutes a whole range of strategies and procedures that include: developing a picture of an empirical world; asking questions about that world and turning these into researchable problems; finding the best means of doing so – that involve choices about methods and the data to be sought, the development and use of concepts, and the interpretation of findings (</a:t>
            </a:r>
            <a:r>
              <a:rPr lang="en-US" dirty="0" err="1"/>
              <a:t>Blumer</a:t>
            </a:r>
            <a:r>
              <a:rPr lang="en-US" dirty="0"/>
              <a:t> 1969: 23). Methods per se are therefore only one small part of the methodological endeavor.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 latinLnBrk="0">
              <a:defRPr/>
            </a:pPr>
            <a:fld id="{AD3813BF-1BA4-4D7D-8089-2D139444FF15}" type="slidenum">
              <a:rPr lang="es-MX">
                <a:solidFill>
                  <a:prstClr val="black"/>
                </a:solidFill>
                <a:latin typeface="Calibri" panose="020F0502020204030204"/>
              </a:rPr>
              <a:pPr defTabSz="966612" latinLnBrk="0">
                <a:defRPr/>
              </a:pPr>
              <a:t>5</a:t>
            </a:fld>
            <a:endParaRPr lang="es-MX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650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 latinLnBrk="0">
              <a:defRPr/>
            </a:pPr>
            <a:fld id="{AD3813BF-1BA4-4D7D-8089-2D139444FF15}" type="slidenum">
              <a:rPr lang="es-MX">
                <a:solidFill>
                  <a:prstClr val="black"/>
                </a:solidFill>
                <a:latin typeface="Calibri" panose="020F0502020204030204"/>
              </a:rPr>
              <a:pPr defTabSz="966612" latinLnBrk="0">
                <a:defRPr/>
              </a:pPr>
              <a:t>10</a:t>
            </a:fld>
            <a:endParaRPr lang="es-MX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280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 latinLnBrk="0">
              <a:defRPr/>
            </a:pPr>
            <a:fld id="{AD3813BF-1BA4-4D7D-8089-2D139444FF15}" type="slidenum">
              <a:rPr lang="es-MX">
                <a:solidFill>
                  <a:prstClr val="black"/>
                </a:solidFill>
                <a:latin typeface="Calibri" panose="020F0502020204030204"/>
              </a:rPr>
              <a:pPr defTabSz="966612" latinLnBrk="0">
                <a:defRPr/>
              </a:pPr>
              <a:t>19</a:t>
            </a:fld>
            <a:endParaRPr lang="es-MX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739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supuestos </a:t>
            </a:r>
            <a:r>
              <a:rPr lang="es-MX" dirty="0" err="1"/>
              <a:t>pospositivistas</a:t>
            </a:r>
            <a:r>
              <a:rPr lang="es-MX" dirty="0"/>
              <a:t> han representado la forma tradicional de investigación, y estos supuestos son más válidos para la investigación cuantitativa que para la investigación cualitativa. Esta cosmovisión se denomina a veces método científico o investigación científica. También se le llama investigación positivista / </a:t>
            </a:r>
            <a:r>
              <a:rPr lang="es-MX" dirty="0" err="1"/>
              <a:t>postpositivista</a:t>
            </a:r>
            <a:r>
              <a:rPr lang="es-MX" dirty="0"/>
              <a:t>, ciencia empírica y </a:t>
            </a:r>
            <a:r>
              <a:rPr lang="es-MX" dirty="0" err="1"/>
              <a:t>postpositivismo</a:t>
            </a:r>
            <a:r>
              <a:rPr lang="es-MX" dirty="0"/>
              <a:t>. Este último término se llama post-positivismo porque representa el pensamiento después del positivismo, desafiando la noción tradicional de la verdad absoluta del conocimiento (Phillips y </a:t>
            </a:r>
            <a:r>
              <a:rPr lang="es-MX" dirty="0" err="1"/>
              <a:t>Burbules</a:t>
            </a:r>
            <a:r>
              <a:rPr lang="es-MX" dirty="0"/>
              <a:t>, 2000) y reconociendo que no podemos ser positivos acerca de nuestras afirmaciones de conocimiento al estudiar el comportamiento y Acciones de los seres humanos. La tradición </a:t>
            </a:r>
            <a:r>
              <a:rPr lang="es-MX" dirty="0" err="1"/>
              <a:t>postpositivista</a:t>
            </a:r>
            <a:r>
              <a:rPr lang="es-MX" dirty="0"/>
              <a:t> proviene de escritores del siglo XIX, como Comte, </a:t>
            </a:r>
            <a:r>
              <a:rPr lang="es-MX" dirty="0" err="1"/>
              <a:t>Mill</a:t>
            </a:r>
            <a:r>
              <a:rPr lang="es-MX" dirty="0"/>
              <a:t>, Durkheim, Newton y Locke (Smith, 1983) y más recientemente de escritores como Phillips y </a:t>
            </a:r>
            <a:r>
              <a:rPr lang="es-MX" dirty="0" err="1"/>
              <a:t>Burbules</a:t>
            </a:r>
            <a:r>
              <a:rPr lang="es-MX" dirty="0"/>
              <a:t> (2000)</a:t>
            </a:r>
          </a:p>
          <a:p>
            <a:endParaRPr lang="es-MX" dirty="0"/>
          </a:p>
          <a:p>
            <a:r>
              <a:rPr lang="es-MX" dirty="0" err="1"/>
              <a:t>Postpositivistas</a:t>
            </a:r>
            <a:r>
              <a:rPr lang="es-MX" dirty="0"/>
              <a:t> poseen una filosofía determinista en la que las causas (probablemente) determinan los efectos o resultados. Así, los problemas estudiados por los </a:t>
            </a:r>
            <a:r>
              <a:rPr lang="es-MX" dirty="0" err="1"/>
              <a:t>postpositivistas</a:t>
            </a:r>
            <a:r>
              <a:rPr lang="es-MX" dirty="0"/>
              <a:t> reflejan la necesidad de identificar y evaluar las causas que influyen en los resultados, como los que se encuentran en los experimentos. También es reduccionista en el sentido de que la intención es reducir las ideas a un conjunto pequeño y discreto para probar, como las variables que comprenden las hipótesis y las preguntas de investigación. El conocimiento que se desarrolla a través de un lente </a:t>
            </a:r>
            <a:r>
              <a:rPr lang="es-MX" dirty="0" err="1"/>
              <a:t>postpositivista</a:t>
            </a:r>
            <a:r>
              <a:rPr lang="es-MX" dirty="0"/>
              <a:t> se basa en la observación cuidadosa y la medición de la realidad objetiva que existe "allá afuera" en el mundo. Por lo tanto, el desarrollo de medidas numéricas de observaciones y el estudio del comportamiento de los individuos se convierte en primordial para un </a:t>
            </a:r>
            <a:r>
              <a:rPr lang="es-MX" dirty="0" err="1"/>
              <a:t>postpositivista</a:t>
            </a:r>
            <a:r>
              <a:rPr lang="es-MX" dirty="0"/>
              <a:t>. Finalmente, hay leyes o teorías que gobiernan el mundo, y éstas necesitan ser probadas o verificadas y refinadas para que podamos entender el mundo. Así, en el método científico -el enfoque aceptado de la investigación por los </a:t>
            </a:r>
            <a:r>
              <a:rPr lang="es-MX" dirty="0" err="1"/>
              <a:t>postpositivistas</a:t>
            </a:r>
            <a:r>
              <a:rPr lang="es-MX" dirty="0"/>
              <a:t>- un investigador comienza con una teoría, recopila datos que apoyan o refutan la teoría, y luego hacen las revisiones necesarias y realizan pruebas adicionales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 latinLnBrk="0">
              <a:defRPr/>
            </a:pPr>
            <a:fld id="{AD3813BF-1BA4-4D7D-8089-2D139444FF15}" type="slidenum">
              <a:rPr lang="es-MX">
                <a:solidFill>
                  <a:prstClr val="black"/>
                </a:solidFill>
                <a:latin typeface="Calibri" panose="020F0502020204030204"/>
              </a:rPr>
              <a:pPr defTabSz="966612" latinLnBrk="0">
                <a:defRPr/>
              </a:pPr>
              <a:t>20</a:t>
            </a:fld>
            <a:endParaRPr lang="es-MX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260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supuestos </a:t>
            </a:r>
            <a:r>
              <a:rPr lang="es-MX" dirty="0" err="1"/>
              <a:t>pospositivistas</a:t>
            </a:r>
            <a:r>
              <a:rPr lang="es-MX" dirty="0"/>
              <a:t> han representado la forma tradicional de investigación, y estos supuestos son más válidos para la investigación cuantitativa que para la investigación cualitativa. Esta cosmovisión se denomina a veces método científico o investigación científica. También se le llama investigación positivista / </a:t>
            </a:r>
            <a:r>
              <a:rPr lang="es-MX" dirty="0" err="1"/>
              <a:t>postpositivista</a:t>
            </a:r>
            <a:r>
              <a:rPr lang="es-MX" dirty="0"/>
              <a:t>, ciencia empírica y </a:t>
            </a:r>
            <a:r>
              <a:rPr lang="es-MX" dirty="0" err="1"/>
              <a:t>postpositivismo</a:t>
            </a:r>
            <a:r>
              <a:rPr lang="es-MX" dirty="0"/>
              <a:t>. Este último término se llama post-positivismo porque representa el pensamiento después del positivismo, desafiando la noción tradicional de la verdad absoluta del conocimiento (Phillips y </a:t>
            </a:r>
            <a:r>
              <a:rPr lang="es-MX" dirty="0" err="1"/>
              <a:t>Burbules</a:t>
            </a:r>
            <a:r>
              <a:rPr lang="es-MX" dirty="0"/>
              <a:t>, 2000) y reconociendo que no podemos ser positivos acerca de nuestras afirmaciones de conocimiento al estudiar el comportamiento y Acciones de los seres humanos. La tradición </a:t>
            </a:r>
            <a:r>
              <a:rPr lang="es-MX" dirty="0" err="1"/>
              <a:t>postpositivista</a:t>
            </a:r>
            <a:r>
              <a:rPr lang="es-MX" dirty="0"/>
              <a:t> proviene de escritores del siglo XIX, como Comte, </a:t>
            </a:r>
            <a:r>
              <a:rPr lang="es-MX" dirty="0" err="1"/>
              <a:t>Mill</a:t>
            </a:r>
            <a:r>
              <a:rPr lang="es-MX" dirty="0"/>
              <a:t>, Durkheim, Newton y Locke (Smith, 1983) y más recientemente de escritores como Phillips y </a:t>
            </a:r>
            <a:r>
              <a:rPr lang="es-MX" dirty="0" err="1"/>
              <a:t>Burbules</a:t>
            </a:r>
            <a:r>
              <a:rPr lang="es-MX" dirty="0"/>
              <a:t> (2000)</a:t>
            </a:r>
          </a:p>
          <a:p>
            <a:endParaRPr lang="es-MX" dirty="0"/>
          </a:p>
          <a:p>
            <a:r>
              <a:rPr lang="es-MX" dirty="0" err="1"/>
              <a:t>Postpositivistas</a:t>
            </a:r>
            <a:r>
              <a:rPr lang="es-MX" dirty="0"/>
              <a:t> poseen una filosofía determinista en la que las causas (probablemente) determinan los efectos o resultados. Así, los problemas estudiados por los </a:t>
            </a:r>
            <a:r>
              <a:rPr lang="es-MX" dirty="0" err="1"/>
              <a:t>postpositivistas</a:t>
            </a:r>
            <a:r>
              <a:rPr lang="es-MX" dirty="0"/>
              <a:t> reflejan la necesidad de identificar y evaluar las causas que influyen en los resultados, como los que se encuentran en los experimentos. También es reduccionista en el sentido de que la intención es reducir las ideas a un conjunto pequeño y discreto para probar, como las variables que comprenden las hipótesis y las preguntas de investigación. El conocimiento que se desarrolla a través de un lente </a:t>
            </a:r>
            <a:r>
              <a:rPr lang="es-MX" dirty="0" err="1"/>
              <a:t>postpositivista</a:t>
            </a:r>
            <a:r>
              <a:rPr lang="es-MX" dirty="0"/>
              <a:t> se basa en la observación cuidadosa y la medición de la realidad objetiva que existe "allá afuera" en el mundo. Por lo tanto, el desarrollo de medidas numéricas de observaciones y el estudio del comportamiento de los individuos se convierte en primordial para un </a:t>
            </a:r>
            <a:r>
              <a:rPr lang="es-MX" dirty="0" err="1"/>
              <a:t>postpositivista</a:t>
            </a:r>
            <a:r>
              <a:rPr lang="es-MX" dirty="0"/>
              <a:t>. Finalmente, hay leyes o teorías que gobiernan el mundo, y éstas necesitan ser probadas o verificadas y refinadas para que podamos entender el mundo. Así, en el método científico -el enfoque aceptado de la investigación por los </a:t>
            </a:r>
            <a:r>
              <a:rPr lang="es-MX" dirty="0" err="1"/>
              <a:t>postpositivistas</a:t>
            </a:r>
            <a:r>
              <a:rPr lang="es-MX" dirty="0"/>
              <a:t>- un investigador comienza con una teoría, recopila datos que apoyan o refutan la teoría, y luego hacen las revisiones necesarias y realizan pruebas adicionales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 latinLnBrk="0">
              <a:defRPr/>
            </a:pPr>
            <a:fld id="{AD3813BF-1BA4-4D7D-8089-2D139444FF15}" type="slidenum">
              <a:rPr lang="es-MX">
                <a:solidFill>
                  <a:prstClr val="black"/>
                </a:solidFill>
                <a:latin typeface="Calibri" panose="020F0502020204030204"/>
              </a:rPr>
              <a:pPr defTabSz="966612" latinLnBrk="0">
                <a:defRPr/>
              </a:pPr>
              <a:t>21</a:t>
            </a:fld>
            <a:endParaRPr lang="es-MX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584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A7B0F-9B88-5EC5-9F2F-9336252B7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060AC-EE06-3C11-6844-45BAD599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03C19-BB92-8535-40EE-2AB31BE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5F09A1-417F-1396-9B84-A3F69A70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4F0E3-D04F-E0C0-C742-DE680CD1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08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932D5-60FE-70DA-7776-C3FB4DFE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368428-910D-7057-0613-AF27A7D31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66F58-49C8-7A26-07E4-4E8D8AB4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77E5E-6E0C-A4EB-9641-4E5C4C06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AC14D-4FCC-D265-6049-0192D1EE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21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6CD7F3-4696-0943-8F7F-ED7D26389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41711C-1E33-7989-91DC-A1DAD07D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70FB3B-3CAA-497B-6DD4-80B00346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C79AF-0B09-BAC4-C5B9-D72ED9CE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D6C1A-1A3E-5089-FA2D-6D362CE4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93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0F243-6C8A-06D8-294E-3725C520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CC15C-D65C-8542-4530-6DBE0033E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C79B2-4373-3AAD-383D-6C7FEC46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37352-4BA6-9F74-5432-6DCAC56C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5B9C0-5571-9569-1A2A-E0CFA72E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4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E6463-8966-459E-431F-832109A2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174743-2A5F-4D77-2E7B-A360B506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F08E0-83E1-53D8-141B-85C532FF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C0E5C-ED2F-291C-CF0A-89C57637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EACA2E-51C6-182B-0DF2-E7BAE6F9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32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CEA4D-773E-98EF-17AE-0C4A7D2B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C934F-5147-C3E6-2A26-30797EBFD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88C9E9-A41E-4FE4-2AD2-4016D8C92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ED17D6-29F3-0144-7F14-190FD4B8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F5636-4426-8C21-8726-86356456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1CF68-7292-F89A-DBE4-089BE736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8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8FAF2-277C-BF1F-F97A-40907922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66E73B-AA0C-F286-EBA1-44D8950C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31A4F7-9F26-2684-CDEF-EF8ACA2C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98BAF1-8416-88AE-1F66-ABC9A1047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DEA0E3-FF0C-0BD2-5E0D-5DDBBC6B1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DCAD0A-E5CA-3DA3-6980-3F215BCA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836FD-12CF-0B20-99B9-B0786CD7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D54139-AF18-B770-A1C2-80421F98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31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6547F-C832-652D-C333-972A54C3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548E4A-C530-A42D-8FFA-793917AA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E29437-2AB9-68D5-0063-EA42E105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36AAEB-2F9F-2EE4-0FE1-5A229618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08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21432C-3AC4-1DB0-31F9-3F32445C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D01040-EF82-19BF-2C57-8B3B8FEC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8D9B58-06A9-02B5-2133-38155420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48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ECC9-535D-FE13-B50A-E1A48231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CC567-AF61-E5C5-6C66-8E566396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DB5141-A6D4-438A-5514-102F5D816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C6AB0D-5122-F9AC-DF8D-A5097C8A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622508-1F02-02D4-F840-EB41311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4BE3B9-A503-2B0B-5FDE-D403BF86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5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E4FA-302B-C604-D4E8-64BE14AC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879DDF-337C-D28D-6C80-5C3EB5E3D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7EA0C9-BF22-E545-A94B-A73E95905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F98238-C8ED-6540-B9B7-D24CA564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CD644-0357-2F7F-C2B1-6AA13B97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7A8872-147E-482C-605F-DA2AF7F7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70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7919DC-CE7E-2047-A139-04CCD80B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C2EA1-FA4F-37A3-F38B-06F1ABE1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CD92E-62A0-E4CE-8DED-5244EA470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FAE3-CBCB-404F-AED6-521FAECE92BC}" type="datetimeFigureOut">
              <a:rPr lang="es-MX" smtClean="0"/>
              <a:t>01/02/23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E78B7-F7F3-BA9A-F2F1-F0DA63B8C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8C707A-F067-BC90-A9AB-6D93C2D44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8F9D9-D0E3-8041-9BC7-E0C708B833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74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6D3CBF-1D48-413A-86DA-BED53494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9278" y="484632"/>
            <a:ext cx="4189913" cy="5852642"/>
          </a:xfrm>
          <a:prstGeom prst="rect">
            <a:avLst/>
          </a:prstGeom>
          <a:solidFill>
            <a:schemeClr val="bg2"/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743447"/>
            <a:ext cx="3597320" cy="3692028"/>
          </a:xfrm>
          <a:noFill/>
        </p:spPr>
        <p:txBody>
          <a:bodyPr rtlCol="0">
            <a:normAutofit/>
          </a:bodyPr>
          <a:lstStyle/>
          <a:p>
            <a:pPr algn="l"/>
            <a:r>
              <a:rPr lang="es-ES" sz="5200"/>
              <a:t>Análisis Cuantitativo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629234"/>
            <a:ext cx="3597321" cy="1485319"/>
          </a:xfrm>
          <a:noFill/>
        </p:spPr>
        <p:txBody>
          <a:bodyPr rtlCol="0">
            <a:normAutofit/>
          </a:bodyPr>
          <a:lstStyle/>
          <a:p>
            <a:pPr algn="l" rtl="0"/>
            <a:r>
              <a:rPr lang="es-ES" dirty="0"/>
              <a:t>Ana Escoto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2A64E5-C20B-47CF-8CCC-D62830964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8200" y="4524316"/>
            <a:ext cx="2586790" cy="0"/>
          </a:xfrm>
          <a:prstGeom prst="line">
            <a:avLst/>
          </a:prstGeom>
          <a:ln w="22225">
            <a:solidFill>
              <a:srgbClr val="6392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a imagen que contiene grandes, sentados, blancos, número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6" r="14862" b="-1"/>
          <a:stretch/>
        </p:blipFill>
        <p:spPr>
          <a:xfrm>
            <a:off x="5170507" y="484633"/>
            <a:ext cx="6542215" cy="58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Evolución de los métodos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A través de las ciencias sociales y las humanidades,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 diferencias en el desarrollo y la popularidad de métodos particulares</a:t>
            </a:r>
            <a:r>
              <a:rPr lang="es-MX" dirty="0"/>
              <a:t>, diferencias que también son evidentes a nivel nacional. </a:t>
            </a:r>
          </a:p>
          <a:p>
            <a:r>
              <a:rPr lang="es-MX" dirty="0"/>
              <a:t>A partir de los años treinta, la investigación y los métodos estadísticos han asumido una posición dominante, mientras que los métodos cualitativos han ganado terreno más recientemente.</a:t>
            </a:r>
          </a:p>
          <a:p>
            <a:r>
              <a:rPr lang="es-MX" dirty="0"/>
              <a:t>También ha habido un reciente resurgir de interés tanto en las ciencias sociales como en las humanidades en los métodos cuantitativos y en los modos matemáticos de investigación, por ejemplo, la lógica difusa (</a:t>
            </a:r>
            <a:r>
              <a:rPr lang="es-MX" dirty="0" err="1"/>
              <a:t>Ragin</a:t>
            </a:r>
            <a:r>
              <a:rPr lang="es-MX" dirty="0"/>
              <a:t> 2000). La mezcla de diferentes métodos (por ejemplo </a:t>
            </a:r>
            <a:r>
              <a:rPr lang="es-MX" dirty="0" err="1"/>
              <a:t>Goldthorpe</a:t>
            </a:r>
            <a:r>
              <a:rPr lang="es-MX" dirty="0"/>
              <a:t> et al., 1968) y el uso innovador de análisis estadístico (por ejemplo, Bourdieu 1984) no son, sin embargo, fenómenos recientes.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140" y="5925234"/>
            <a:ext cx="12613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s-MX" dirty="0">
                <a:latin typeface="Gill Sans MT" panose="020B0502020104020203"/>
              </a:rPr>
              <a:t>Alasuutari, Pertti, Leonard Bickman y Julia Brannen (eds) (2008), </a:t>
            </a:r>
            <a:br>
              <a:rPr lang="es-MX" dirty="0">
                <a:latin typeface="Gill Sans MT" panose="020B0502020104020203"/>
              </a:rPr>
            </a:br>
            <a:r>
              <a:rPr lang="es-MX" dirty="0">
                <a:latin typeface="Gill Sans MT" panose="020B0502020104020203"/>
              </a:rPr>
              <a:t>The SAGE handbook of social research methods, Los Angeles, SAGE.</a:t>
            </a:r>
          </a:p>
        </p:txBody>
      </p:sp>
    </p:spTree>
    <p:extLst>
      <p:ext uri="{BB962C8B-B14F-4D97-AF65-F5344CB8AC3E}">
        <p14:creationId xmlns:p14="http://schemas.microsoft.com/office/powerpoint/2010/main" val="280540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Evolución de los métodos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 El crecimiento del interés explícito en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diseños de investigación de métodos mixtos </a:t>
            </a:r>
            <a:r>
              <a:rPr lang="es-MX" dirty="0"/>
              <a:t>data de finales de los años ochenta, dando lugar a una serie de textos especializados (</a:t>
            </a:r>
            <a:r>
              <a:rPr lang="es-MX" dirty="0" err="1"/>
              <a:t>Brannen</a:t>
            </a:r>
            <a:r>
              <a:rPr lang="es-MX" dirty="0"/>
              <a:t> 1992, </a:t>
            </a:r>
            <a:r>
              <a:rPr lang="es-MX" dirty="0" err="1"/>
              <a:t>Bryman</a:t>
            </a:r>
            <a:r>
              <a:rPr lang="es-MX" dirty="0"/>
              <a:t> 1988, </a:t>
            </a:r>
            <a:r>
              <a:rPr lang="es-MX" dirty="0" err="1"/>
              <a:t>Creswell</a:t>
            </a:r>
            <a:r>
              <a:rPr lang="es-MX" dirty="0"/>
              <a:t> 2003, </a:t>
            </a:r>
            <a:r>
              <a:rPr lang="es-MX" dirty="0" err="1"/>
              <a:t>Tashakkori</a:t>
            </a:r>
            <a:r>
              <a:rPr lang="es-MX" dirty="0"/>
              <a:t> y </a:t>
            </a:r>
            <a:r>
              <a:rPr lang="es-MX" dirty="0" err="1"/>
              <a:t>Teddlie</a:t>
            </a:r>
            <a:r>
              <a:rPr lang="es-MX" dirty="0"/>
              <a:t> 2003), pero la práctica ha sido históricamente intrínseca a muchos tipos de Investigación en ciencias sociales.</a:t>
            </a:r>
          </a:p>
          <a:p>
            <a:r>
              <a:rPr lang="es-MX" dirty="0"/>
              <a:t> En la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investigación cualitativa,</a:t>
            </a:r>
            <a:r>
              <a:rPr lang="es-MX" dirty="0"/>
              <a:t> muchos investigadores han incorporado varios enfoques cuantitativos, como la </a:t>
            </a:r>
            <a:r>
              <a:rPr lang="es-MX" i="1" dirty="0" err="1"/>
              <a:t>crosstabulation</a:t>
            </a:r>
            <a:r>
              <a:rPr lang="es-MX" dirty="0"/>
              <a:t> de sus datos (</a:t>
            </a:r>
            <a:r>
              <a:rPr lang="es-MX" dirty="0" err="1"/>
              <a:t>Alasuutari</a:t>
            </a:r>
            <a:r>
              <a:rPr lang="es-MX" dirty="0"/>
              <a:t> 1995, </a:t>
            </a:r>
            <a:r>
              <a:rPr lang="es-MX" dirty="0" err="1"/>
              <a:t>Silverman</a:t>
            </a:r>
            <a:r>
              <a:rPr lang="es-MX" dirty="0"/>
              <a:t> 1985, 2000); y algunos han adoptado un enfoque multivariado (</a:t>
            </a:r>
            <a:r>
              <a:rPr lang="es-MX" dirty="0" err="1"/>
              <a:t>Clayman</a:t>
            </a:r>
            <a:r>
              <a:rPr lang="es-MX" dirty="0"/>
              <a:t> y </a:t>
            </a:r>
            <a:r>
              <a:rPr lang="es-MX" dirty="0" err="1"/>
              <a:t>Heritage</a:t>
            </a:r>
            <a:r>
              <a:rPr lang="es-MX" dirty="0"/>
              <a:t> 2002). En 1987 Charles </a:t>
            </a:r>
            <a:r>
              <a:rPr lang="es-MX" dirty="0" err="1"/>
              <a:t>Ragin</a:t>
            </a:r>
            <a:r>
              <a:rPr lang="es-MX" dirty="0"/>
              <a:t> publicó su texto sobre métodos comparativos cualitativos (</a:t>
            </a:r>
            <a:r>
              <a:rPr lang="es-MX" dirty="0" err="1"/>
              <a:t>Ragin</a:t>
            </a:r>
            <a:r>
              <a:rPr lang="es-MX" dirty="0"/>
              <a:t> 1987), que se encuentra entre los métodos cualitativos y cuantitativos y se basa en la lógica más que en la probabilidad estadística.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662" y="6139069"/>
            <a:ext cx="12613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s-MX" dirty="0">
                <a:latin typeface="Gill Sans MT" panose="020B0502020104020203"/>
              </a:rPr>
              <a:t>Alasuutari, Pertti, Leonard Bickman y Julia Brannen (eds) (2008), </a:t>
            </a:r>
            <a:br>
              <a:rPr lang="es-MX" dirty="0">
                <a:latin typeface="Gill Sans MT" panose="020B0502020104020203"/>
              </a:rPr>
            </a:br>
            <a:r>
              <a:rPr lang="es-MX" dirty="0">
                <a:latin typeface="Gill Sans MT" panose="020B0502020104020203"/>
              </a:rPr>
              <a:t>The SAGE handbook of social research methods, Los Angeles, SAGE.</a:t>
            </a:r>
          </a:p>
        </p:txBody>
      </p:sp>
    </p:spTree>
    <p:extLst>
      <p:ext uri="{BB962C8B-B14F-4D97-AF65-F5344CB8AC3E}">
        <p14:creationId xmlns:p14="http://schemas.microsoft.com/office/powerpoint/2010/main" val="428907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Evolución de los métodos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Históricamente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 habido una pluralidad de prácticas de investigación </a:t>
            </a:r>
            <a:r>
              <a:rPr lang="es-MX" dirty="0"/>
              <a:t>social. </a:t>
            </a:r>
          </a:p>
          <a:p>
            <a:r>
              <a:rPr lang="es-MX" dirty="0"/>
              <a:t>Lo que distingue a las ciencias sociales en la actualidad es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orientación positiva hacia la participación en diferentes tipos de prácticas de investigación</a:t>
            </a:r>
            <a:r>
              <a:rPr lang="es-MX" dirty="0"/>
              <a:t>. </a:t>
            </a:r>
          </a:p>
          <a:p>
            <a:r>
              <a:rPr lang="es-MX" dirty="0"/>
              <a:t>Los estudiosos actuales que realizan investigaciones empíricas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 los métodos como herramientas u óptica para aplicarlos a varios tipos diferentes </a:t>
            </a:r>
            <a:r>
              <a:rPr lang="es-MX" dirty="0"/>
              <a:t>de preguntas de investigación que ellos y sus financiadores buscan abordar en la realización de la investigación. </a:t>
            </a:r>
          </a:p>
          <a:p>
            <a:pPr lvl="1"/>
            <a:r>
              <a:rPr lang="es-MX" dirty="0"/>
              <a:t>Codificar observaciones y someterlas a procesos estadísticos es una forma de crear y explicar patrones. </a:t>
            </a:r>
          </a:p>
          <a:p>
            <a:pPr lvl="1"/>
            <a:r>
              <a:rPr lang="es-MX" dirty="0"/>
              <a:t>El estudio de caso y los enfoques comparativos son otros: la explicación de la lógica que reúne las pistas sobre un caso y tiene un propósito explicativo con referencia a otros casos. </a:t>
            </a:r>
          </a:p>
          <a:p>
            <a:pPr lvl="1"/>
            <a:r>
              <a:rPr lang="es-MX" dirty="0"/>
              <a:t>Estos dos enfoques también pueden combinarse como en estudios de casos integrados que emplean tanto un diseño de estudio de caso como un diseño de encuesta.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175" y="6037192"/>
            <a:ext cx="12613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s-MX" dirty="0">
                <a:latin typeface="Gill Sans MT" panose="020B0502020104020203"/>
              </a:rPr>
              <a:t>Alasuutari, Pertti, Leonard Bickman y Julia Brannen (eds) (2008), </a:t>
            </a:r>
            <a:br>
              <a:rPr lang="es-MX" dirty="0">
                <a:latin typeface="Gill Sans MT" panose="020B0502020104020203"/>
              </a:rPr>
            </a:br>
            <a:r>
              <a:rPr lang="es-MX" dirty="0">
                <a:latin typeface="Gill Sans MT" panose="020B0502020104020203"/>
              </a:rPr>
              <a:t>The SAGE handbook of social research methods, Los Angeles, SAGE.</a:t>
            </a:r>
          </a:p>
        </p:txBody>
      </p:sp>
    </p:spTree>
    <p:extLst>
      <p:ext uri="{BB962C8B-B14F-4D97-AF65-F5344CB8AC3E}">
        <p14:creationId xmlns:p14="http://schemas.microsoft.com/office/powerpoint/2010/main" val="118590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Evolución de los métodos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Aunque los métodos cualitativos y cuantitativos han evolucionado a partir de tradiciones científicas muy diferentes, Charles </a:t>
            </a:r>
            <a:r>
              <a:rPr lang="es-MX" dirty="0" err="1"/>
              <a:t>Ragin</a:t>
            </a:r>
            <a:r>
              <a:rPr lang="es-MX" dirty="0"/>
              <a:t> (1994) señala, desde el punto de vista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cómo los datos empíricos se utilizan para validar y defender una interpretación, forman un continuo</a:t>
            </a:r>
            <a:r>
              <a:rPr lang="es-MX" dirty="0"/>
              <a:t>. </a:t>
            </a:r>
          </a:p>
          <a:p>
            <a:r>
              <a:rPr lang="es-MX" dirty="0"/>
              <a:t>Se puede argumentar que los dos conceptos, "cualitativo" y "cuantitativo", no son tanto términos de dos métodos alternativos de investigación social como </a:t>
            </a:r>
            <a:r>
              <a:rPr lang="es-MX" b="1" dirty="0"/>
              <a:t>dos constructos sociales que agrupan conjuntos particulares de prácticas.</a:t>
            </a:r>
          </a:p>
          <a:p>
            <a:r>
              <a:rPr lang="es-MX" dirty="0"/>
              <a:t> Por ejemplo, la investigación cuantitativa se basa en muchos tipos de enfoques estadísticos y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es necesariamente epistemológicamente positivista en la orientación</a:t>
            </a:r>
            <a:r>
              <a:rPr lang="es-MX" dirty="0"/>
              <a:t>. </a:t>
            </a:r>
          </a:p>
          <a:p>
            <a:r>
              <a:rPr lang="es-MX" dirty="0"/>
              <a:t>Si bien la encuesta social es la forma paradigmática dominante actual, no existe una «investigación cuantitativa» uniforme. </a:t>
            </a:r>
          </a:p>
          <a:p>
            <a:r>
              <a:rPr lang="es-MX" dirty="0"/>
              <a:t>Del mismo modo, tampoco existe una «investigación cualitativa» uniforme.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175" y="6057071"/>
            <a:ext cx="12613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s-MX" dirty="0">
                <a:latin typeface="Gill Sans MT" panose="020B0502020104020203"/>
              </a:rPr>
              <a:t>Alasuutari, Pertti, Leonard Bickman y Julia Brannen (eds) (2008),</a:t>
            </a:r>
            <a:br>
              <a:rPr lang="es-MX" dirty="0">
                <a:latin typeface="Gill Sans MT" panose="020B0502020104020203"/>
              </a:rPr>
            </a:br>
            <a:r>
              <a:rPr lang="es-MX" dirty="0">
                <a:latin typeface="Gill Sans MT" panose="020B0502020104020203"/>
              </a:rPr>
              <a:t> The SAGE handbook of social research methods, Los Angeles, SAGE.</a:t>
            </a:r>
          </a:p>
        </p:txBody>
      </p:sp>
    </p:spTree>
    <p:extLst>
      <p:ext uri="{BB962C8B-B14F-4D97-AF65-F5344CB8AC3E}">
        <p14:creationId xmlns:p14="http://schemas.microsoft.com/office/powerpoint/2010/main" val="342763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Evolución de los métodos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 Debido a que gran parte del arte de la investigación social empírica no puede clasificarse como cualitativa o cuantitativa, las tendencias más favorables son una mayor permisividad hacia los métodos de mezcla y el cuestionamiento del sistema binario formado por los términos «cualitativo» y «cuantitativo». </a:t>
            </a:r>
          </a:p>
          <a:p>
            <a:r>
              <a:rPr lang="es-MX" dirty="0"/>
              <a:t>En esta nueva situación paradigmática muchos estudiosos contemporáneos ya no consideran razonable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dividir el campo de la metodología en campos opuestos</a:t>
            </a:r>
            <a:r>
              <a:rPr lang="es-MX" dirty="0"/>
              <a:t>. </a:t>
            </a:r>
          </a:p>
          <a:p>
            <a:pPr lvl="1"/>
            <a:r>
              <a:rPr lang="es-MX" dirty="0"/>
              <a:t>Por un lado, los investigadores están dispuestos a aprender más sobre las posibilidades de aplicar métodos de encuesta y estadísticas para su análisis de datos. </a:t>
            </a:r>
          </a:p>
          <a:p>
            <a:pPr lvl="1"/>
            <a:r>
              <a:rPr lang="es-MX" dirty="0"/>
              <a:t>Por otra parte, lo que se conoce como "investigación cualitativa" ha recorrido un largo camino desde los principios de etnografía de </a:t>
            </a:r>
            <a:r>
              <a:rPr lang="es-MX" dirty="0" err="1"/>
              <a:t>Malinowski</a:t>
            </a:r>
            <a:r>
              <a:rPr lang="es-MX" dirty="0"/>
              <a:t> (1922) o la teoría de </a:t>
            </a:r>
            <a:r>
              <a:rPr lang="es-MX" dirty="0" err="1"/>
              <a:t>Glaser</a:t>
            </a:r>
            <a:r>
              <a:rPr lang="es-MX" dirty="0"/>
              <a:t> y Strauss (1967). Diferentes métodos de análisis de la conversación, los textos y la interacción social han multiplicado la "óptica" disponible para los estudiosos que desean estudiar la realidad social desde diferentes puntos de vista.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965" y="6027253"/>
            <a:ext cx="12613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s-MX" dirty="0">
                <a:latin typeface="Gill Sans MT" panose="020B0502020104020203"/>
              </a:rPr>
              <a:t>Alasuutari, Pertti, Leonard Bickman y Julia Brannen (eds) (2008), </a:t>
            </a:r>
            <a:br>
              <a:rPr lang="es-MX" dirty="0">
                <a:latin typeface="Gill Sans MT" panose="020B0502020104020203"/>
              </a:rPr>
            </a:br>
            <a:r>
              <a:rPr lang="es-MX" dirty="0">
                <a:latin typeface="Gill Sans MT" panose="020B0502020104020203"/>
              </a:rPr>
              <a:t>The SAGE handbook of social research methods, Los Angeles, SAGE.</a:t>
            </a:r>
          </a:p>
        </p:txBody>
      </p:sp>
    </p:spTree>
    <p:extLst>
      <p:ext uri="{BB962C8B-B14F-4D97-AF65-F5344CB8AC3E}">
        <p14:creationId xmlns:p14="http://schemas.microsoft.com/office/powerpoint/2010/main" val="357424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guerra de los paradigmas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Posiciones epistemológicas y ontológicas contrastantes que caracterizan la investigación cuantitativa y cualitativa y sus diversos sinónimos. </a:t>
            </a:r>
          </a:p>
          <a:p>
            <a:pPr lvl="1"/>
            <a:r>
              <a:rPr lang="es-MX" dirty="0"/>
              <a:t>En el plano de la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epistemología</a:t>
            </a:r>
            <a:r>
              <a:rPr lang="es-MX" dirty="0"/>
              <a:t> se plantea la cuestión de la conveniencia de un programa científico natural para la investigación social, en contraposición con el que evita las pretensiones científicas y la búsqueda de leyes generales y en cambio enfatiza a los humanos como comprometidos en la interpretación constante de sus ambientes dentro de contextos específicos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687" y="6099313"/>
            <a:ext cx="12613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s-MX" sz="1600" dirty="0">
                <a:latin typeface="Gill Sans MT" panose="020B0502020104020203"/>
              </a:rPr>
              <a:t>Bryman en Alasuutari, Pertti, Leonard Bickman y Julia Brannen (eds) (2008),</a:t>
            </a:r>
            <a:br>
              <a:rPr lang="es-MX" sz="1600" dirty="0">
                <a:latin typeface="Gill Sans MT" panose="020B0502020104020203"/>
              </a:rPr>
            </a:br>
            <a:r>
              <a:rPr lang="es-MX" sz="1600" dirty="0">
                <a:latin typeface="Gill Sans MT" panose="020B0502020104020203"/>
              </a:rPr>
              <a:t> The SAGE handbook of social research methods, Los Angeles, SAGE.</a:t>
            </a:r>
          </a:p>
        </p:txBody>
      </p:sp>
    </p:spTree>
    <p:extLst>
      <p:ext uri="{BB962C8B-B14F-4D97-AF65-F5344CB8AC3E}">
        <p14:creationId xmlns:p14="http://schemas.microsoft.com/office/powerpoint/2010/main" val="182086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guerra de los paradigmas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Posiciones epistemológicas y ontológicas contrastantes que caracterizan la investigación cuantitativa y cualitativa y sus diversos sinónimos. </a:t>
            </a:r>
          </a:p>
          <a:p>
            <a:pPr lvl="1"/>
            <a:r>
              <a:rPr lang="es-MX" dirty="0"/>
              <a:t> Este contraste es uno que se elabora frecuentemente en términos de una batalla entre 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los principios filosóficos positivistas e interpretativos</a:t>
            </a:r>
            <a:r>
              <a:rPr lang="es-MX" b="1" dirty="0"/>
              <a:t>, </a:t>
            </a:r>
            <a:r>
              <a:rPr lang="es-MX" dirty="0"/>
              <a:t>basada en posturas teóricas y metodológicas generales, como la fenomenología, el interaccionismo simbólico y un acercamiento </a:t>
            </a:r>
            <a:r>
              <a:rPr lang="es-MX" i="1" dirty="0"/>
              <a:t>verstehende</a:t>
            </a:r>
            <a:r>
              <a:rPr lang="es-MX" dirty="0"/>
              <a:t> a la acción social. </a:t>
            </a:r>
          </a:p>
          <a:p>
            <a:pPr lvl="1"/>
            <a:r>
              <a:rPr lang="es-MX" dirty="0"/>
              <a:t>En </a:t>
            </a:r>
            <a:r>
              <a:rPr lang="es-MX" dirty="0">
                <a:solidFill>
                  <a:schemeClr val="tx1"/>
                </a:solidFill>
              </a:rPr>
              <a:t>el nivel </a:t>
            </a: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ontológic</a:t>
            </a:r>
            <a:r>
              <a:rPr lang="es-MX" dirty="0">
                <a:solidFill>
                  <a:schemeClr val="tx1"/>
                </a:solidFill>
              </a:rPr>
              <a:t>o </a:t>
            </a:r>
            <a:r>
              <a:rPr lang="es-MX" dirty="0"/>
              <a:t>existe un contraste entre la creencia de que hay un ámbito social a la espera de ser descubierto por el investigador social y que existe externamente a los actores y por otro un dominio que está en un proceso continuo de creación y recreación por Sus participantes. Este contraste se elabora a menudo en términos de contraste entre los relatos objetivistas y construccionistas de la naturaleza de la sociedad. La investigación cuantitativa suele asociarse con una postura positivista y objetivista, mientras que la investigación cualitativa se asocia con una interpretación y construcción. </a:t>
            </a:r>
          </a:p>
          <a:p>
            <a:pPr lvl="1"/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337931" y="6119191"/>
            <a:ext cx="12613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s-MX" sz="1600" dirty="0">
                <a:latin typeface="Gill Sans MT" panose="020B0502020104020203"/>
              </a:rPr>
              <a:t>Bryman en Alasuutari, Pertti, Leonard Bickman y Julia Brannen (eds) (2008), </a:t>
            </a:r>
            <a:br>
              <a:rPr lang="es-MX" sz="1600" dirty="0">
                <a:latin typeface="Gill Sans MT" panose="020B0502020104020203"/>
              </a:rPr>
            </a:br>
            <a:r>
              <a:rPr lang="es-MX" sz="1600" dirty="0">
                <a:latin typeface="Gill Sans MT" panose="020B0502020104020203"/>
              </a:rPr>
              <a:t>The SAGE handbook of social research methods, Los Angeles, SAGE.</a:t>
            </a:r>
          </a:p>
        </p:txBody>
      </p:sp>
    </p:spTree>
    <p:extLst>
      <p:ext uri="{BB962C8B-B14F-4D97-AF65-F5344CB8AC3E}">
        <p14:creationId xmlns:p14="http://schemas.microsoft.com/office/powerpoint/2010/main" val="78294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28188"/>
            <a:ext cx="10353762" cy="1257300"/>
          </a:xfrm>
        </p:spPr>
        <p:txBody>
          <a:bodyPr/>
          <a:lstStyle/>
          <a:p>
            <a:r>
              <a:rPr lang="es-MX" dirty="0"/>
              <a:t>La guerra de los paradigmas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90262"/>
            <a:ext cx="10353762" cy="4200938"/>
          </a:xfrm>
        </p:spPr>
        <p:txBody>
          <a:bodyPr>
            <a:normAutofit/>
          </a:bodyPr>
          <a:lstStyle/>
          <a:p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Posiblemente se exageran las diferencias entre la investigación cuantitativa y cualitativa</a:t>
            </a:r>
            <a:r>
              <a:rPr lang="es-MX" sz="1600" dirty="0"/>
              <a:t>. El contraste se elabore 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términos predominantemente filosóficos</a:t>
            </a:r>
            <a:r>
              <a:rPr lang="es-MX" sz="1600" dirty="0"/>
              <a:t>. </a:t>
            </a:r>
          </a:p>
          <a:p>
            <a:pPr lvl="1"/>
            <a:r>
              <a:rPr lang="es-MX" sz="1400" dirty="0"/>
              <a:t>La presencia o ausencia de cuantificación, tal como lo simbolizan los términos investigación cuantitativa y cualitativa, no es el tema central del conflicto entre las partes en conflicto; más bien, la cuantificación y su ausencia actúan como cifras para las cuestiones filosóficas subyacentes. </a:t>
            </a:r>
          </a:p>
          <a:p>
            <a:r>
              <a:rPr lang="es-MX" sz="1600" dirty="0"/>
              <a:t>Si la cuestión que divide a las partes simplemente fuera un </a:t>
            </a:r>
            <a:r>
              <a:rPr lang="es-MX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asunto técnico de la conveniencia o no de la cuantificación, es probable (o al menos posible) que las diferencias entre los proponentes de la investigación cuantitativa y cualitativa no hubieran sido tan intratables como lo han sido </a:t>
            </a:r>
            <a:r>
              <a:rPr lang="es-MX" sz="1600" dirty="0"/>
              <a:t>.</a:t>
            </a:r>
          </a:p>
          <a:p>
            <a:pPr lvl="1"/>
            <a:r>
              <a:rPr lang="es-MX" sz="1400" dirty="0"/>
              <a:t> Es el hecho de que el debate sobre la investigación cuantitativa y cualitativa está relacionado con cuestiones filosóficas tan fundamentales como la forma en que deben estudiarse los seres humanos y su sociedad y la propia naturaleza de lo social que ha contribuido a hacer que las guerras paradigmáticas sean tan resistentes a la mediación,aAunque los partidos a veces alternan entre discursos filosóficos y técnicos (Bryman, 1984, 1988). </a:t>
            </a:r>
          </a:p>
          <a:p>
            <a:r>
              <a:rPr lang="es-MX" sz="1600" dirty="0"/>
              <a:t>Puede ser que el uso de ideas filosóficas </a:t>
            </a:r>
            <a:r>
              <a:rPr lang="es-MX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proporcionó una justificación intelectual y una legitimidad a la investigación cualitativa, tal como surgió de las sombras de la investigación cuantitativa </a:t>
            </a:r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los años setenta</a:t>
            </a:r>
            <a:r>
              <a:rPr lang="es-MX" sz="1600" dirty="0"/>
              <a:t>. De hecho, nuestra comprensión de la investigación cuantitativa y sus bases y sesgos filosóficos se basa en gran medida en el relato de ello proporcionado por investigadores cualitativos desde entonces (</a:t>
            </a:r>
            <a:r>
              <a:rPr lang="es-MX" sz="1600" dirty="0" err="1"/>
              <a:t>Brannen</a:t>
            </a:r>
            <a:r>
              <a:rPr lang="es-MX" sz="1600" dirty="0"/>
              <a:t>, 2006). Los investigadores cuantitativos tienden a ser menos reflexivos que los investigadores cualitativos sobre la naturaleza fundamental de su enfoque.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627" y="6000749"/>
            <a:ext cx="12613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s-MX" sz="1600" dirty="0">
                <a:latin typeface="Gill Sans MT" panose="020B0502020104020203"/>
              </a:rPr>
              <a:t>Bryman en Alasuutari, Pertti, Leonard Bickman y Julia Brannen (eds) (2008), </a:t>
            </a:r>
            <a:br>
              <a:rPr lang="es-MX" sz="1600" dirty="0">
                <a:latin typeface="Gill Sans MT" panose="020B0502020104020203"/>
              </a:rPr>
            </a:br>
            <a:r>
              <a:rPr lang="es-MX" sz="1600" dirty="0">
                <a:latin typeface="Gill Sans MT" panose="020B0502020104020203"/>
              </a:rPr>
              <a:t>The SAGE handbook of social research methods, Los Angeles, SAGE.</a:t>
            </a:r>
          </a:p>
        </p:txBody>
      </p:sp>
    </p:spTree>
    <p:extLst>
      <p:ext uri="{BB962C8B-B14F-4D97-AF65-F5344CB8AC3E}">
        <p14:creationId xmlns:p14="http://schemas.microsoft.com/office/powerpoint/2010/main" val="209299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Tres componentes en los enfoques investigativos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900" y="2502694"/>
            <a:ext cx="4902200" cy="299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4988" y="61769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/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Research design : qualitative, quantitative, and mixed methods approaches / John W. Creswell. — 4th ed.</a:t>
            </a:r>
            <a:endParaRPr lang="es-MX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07359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Visiones del mundo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1025" y="2181226"/>
          <a:ext cx="8626771" cy="3678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4660495" y="3953196"/>
            <a:ext cx="3611637" cy="2149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 defTabSz="914377"/>
            <a:r>
              <a:rPr lang="es-MX" dirty="0">
                <a:solidFill>
                  <a:srgbClr val="3D3D3D"/>
                </a:solidFill>
                <a:latin typeface="Gill Sans MT" panose="020B0502020104020203"/>
              </a:rPr>
              <a:t>Mixtos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161" y="6488669"/>
            <a:ext cx="11681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Research design : qualitative, quantitative, and mixed methods approaches / John W. Creswell. — 4th ed.</a:t>
            </a:r>
            <a:endParaRPr lang="es-MX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2462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Definición popular: acumulación de conocimientos sistemáticos</a:t>
            </a:r>
          </a:p>
          <a:p>
            <a:pPr lvl="1"/>
            <a:r>
              <a:rPr lang="es-MX" dirty="0"/>
              <a:t>¿Sistemático?</a:t>
            </a:r>
          </a:p>
          <a:p>
            <a:pPr lvl="1"/>
            <a:r>
              <a:rPr lang="es-MX" dirty="0"/>
              <a:t>¿Conocimiento?</a:t>
            </a:r>
          </a:p>
          <a:p>
            <a:r>
              <a:rPr lang="es-MX" dirty="0"/>
              <a:t>Ciencia es un método de acercamiento a todo el mundo empírico</a:t>
            </a:r>
          </a:p>
          <a:p>
            <a:pPr lvl="1"/>
            <a:r>
              <a:rPr lang="es-MX" dirty="0"/>
              <a:t>Proposiciones de forma “si…”,  “luego…”</a:t>
            </a:r>
          </a:p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Comprender el mundo en que vive el ser humano</a:t>
            </a:r>
          </a:p>
          <a:p>
            <a:r>
              <a:rPr lang="es-MX" dirty="0"/>
              <a:t>Los hechos necesitan de una teoría. Los hechos u observaciones empíricamente observables, jamán producen ciencia si se les hubiese reunido al azar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0588" y="6494929"/>
            <a:ext cx="30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s-MX" dirty="0" err="1">
                <a:solidFill>
                  <a:prstClr val="black"/>
                </a:solidFill>
                <a:latin typeface="Gill Sans MT" panose="020B0502020104020203"/>
              </a:rPr>
              <a:t>Cap</a:t>
            </a:r>
            <a:r>
              <a:rPr lang="es-MX" dirty="0">
                <a:solidFill>
                  <a:prstClr val="black"/>
                </a:solidFill>
                <a:latin typeface="Gill Sans MT" panose="020B0502020104020203"/>
              </a:rPr>
              <a:t> 2. </a:t>
            </a:r>
            <a:r>
              <a:rPr lang="es-MX" dirty="0" err="1">
                <a:solidFill>
                  <a:prstClr val="black"/>
                </a:solidFill>
                <a:latin typeface="Gill Sans MT" panose="020B0502020104020203"/>
              </a:rPr>
              <a:t>Goode</a:t>
            </a:r>
            <a:r>
              <a:rPr lang="es-MX" dirty="0">
                <a:solidFill>
                  <a:prstClr val="black"/>
                </a:solidFill>
                <a:latin typeface="Gill Sans MT" panose="020B0502020104020203"/>
              </a:rPr>
              <a:t> &amp; </a:t>
            </a:r>
            <a:r>
              <a:rPr lang="es-MX" dirty="0" err="1">
                <a:solidFill>
                  <a:prstClr val="black"/>
                </a:solidFill>
                <a:latin typeface="Gill Sans MT" panose="020B0502020104020203"/>
              </a:rPr>
              <a:t>Hatt</a:t>
            </a:r>
            <a:endParaRPr lang="es-MX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463605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Post-positivistas: supuestos fundamentales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1. El conocimiento es conjetural («</a:t>
            </a:r>
            <a:r>
              <a:rPr lang="es-MX" dirty="0" err="1"/>
              <a:t>antifoundational</a:t>
            </a:r>
            <a:r>
              <a:rPr lang="es-MX" dirty="0"/>
              <a:t>») – la absoluta verdad nunca se puede encontrar. Así, la evidencia establecida en la investigación es siempre imperfecta y falible. Es por esta razón que los investigadores afirman que no prueban una hipótesis; en cambio, indican que no se ha rechazado la hipótesis.</a:t>
            </a:r>
          </a:p>
          <a:p>
            <a:r>
              <a:rPr lang="es-MX" dirty="0"/>
              <a:t>2. La investigación es el proceso de hacer afirmaciones y luego refinar o abandonar algunas de ellas para elaborar otras reivindicaciones más fuertemente justificadas. La mayor parte de la investigación cuantitativa, por ejemplo, comienza con la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 de una teoría</a:t>
            </a:r>
            <a:r>
              <a:rPr lang="es-MX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2938" y="6329325"/>
            <a:ext cx="456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MX" dirty="0">
                <a:solidFill>
                  <a:schemeClr val="accent6">
                    <a:lumMod val="40000"/>
                    <a:lumOff val="60000"/>
                  </a:schemeClr>
                </a:solidFill>
                <a:latin typeface="Gill Sans MT" panose="020B0502020104020203"/>
              </a:rPr>
              <a:t>Phillips and </a:t>
            </a:r>
            <a:r>
              <a:rPr lang="es-MX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Gill Sans MT" panose="020B0502020104020203"/>
              </a:rPr>
              <a:t>Burbules</a:t>
            </a:r>
            <a:r>
              <a:rPr lang="es-MX" dirty="0">
                <a:solidFill>
                  <a:schemeClr val="accent6">
                    <a:lumMod val="40000"/>
                    <a:lumOff val="60000"/>
                  </a:schemeClr>
                </a:solidFill>
                <a:latin typeface="Gill Sans MT" panose="020B0502020104020203"/>
              </a:rPr>
              <a:t> (2000) en </a:t>
            </a:r>
            <a:r>
              <a:rPr lang="es-MX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Gill Sans MT" panose="020B0502020104020203"/>
              </a:rPr>
              <a:t>Creswell</a:t>
            </a:r>
            <a:r>
              <a:rPr lang="es-MX" dirty="0">
                <a:solidFill>
                  <a:schemeClr val="accent6">
                    <a:lumMod val="40000"/>
                    <a:lumOff val="60000"/>
                  </a:schemeClr>
                </a:solidFill>
                <a:latin typeface="Gill Sans MT" panose="020B0502020104020203"/>
              </a:rPr>
              <a:t>(2004)</a:t>
            </a:r>
          </a:p>
        </p:txBody>
      </p:sp>
    </p:spTree>
    <p:extLst>
      <p:ext uri="{BB962C8B-B14F-4D97-AF65-F5344CB8AC3E}">
        <p14:creationId xmlns:p14="http://schemas.microsoft.com/office/powerpoint/2010/main" val="307630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Post-positivistas: supuestos fundamentales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/>
              <a:t>3</a:t>
            </a:r>
            <a:r>
              <a:rPr lang="es-MX" dirty="0"/>
              <a:t>. Los datos, la evidencia y las consideraciones racionales forman conocimiento. En la práctica, el investigador recoge información sobre instrumentos basándose en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medidas realizadas </a:t>
            </a:r>
            <a:r>
              <a:rPr lang="es-MX" dirty="0"/>
              <a:t>por los participantes o por las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observaciones registradas </a:t>
            </a:r>
            <a:r>
              <a:rPr lang="es-MX" dirty="0"/>
              <a:t>por el investigador.</a:t>
            </a:r>
          </a:p>
          <a:p>
            <a:r>
              <a:rPr lang="es-MX" dirty="0"/>
              <a:t>4. La investigación busca desarrollar afirmaciones relevantes y verdaderas, que sirvan para explicar la situación de preocupación o que describan las relaciones causales de interés. En los estudios cuantitativos, los investigadores avanzan en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relación entre las variables </a:t>
            </a:r>
            <a:r>
              <a:rPr lang="es-MX" dirty="0"/>
              <a:t>y plantean esto en términos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preguntas o hipótesis</a:t>
            </a:r>
            <a:r>
              <a:rPr lang="es-MX" dirty="0"/>
              <a:t>.</a:t>
            </a:r>
          </a:p>
          <a:p>
            <a:r>
              <a:rPr lang="es-MX" dirty="0"/>
              <a:t>5. Ser objetivo es un aspecto esencial de la investigación competente; los investigadores deben examinar los métodos y las conclusiones de sesgo. Por ejemplo, el estándar de validez y fiabilidad son importantes investigación cuantitativa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2938" y="6329325"/>
            <a:ext cx="456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MX" dirty="0">
                <a:solidFill>
                  <a:schemeClr val="accent6">
                    <a:lumMod val="40000"/>
                    <a:lumOff val="60000"/>
                  </a:schemeClr>
                </a:solidFill>
                <a:latin typeface="Gill Sans MT" panose="020B0502020104020203"/>
              </a:rPr>
              <a:t>Phillips and </a:t>
            </a:r>
            <a:r>
              <a:rPr lang="es-MX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Gill Sans MT" panose="020B0502020104020203"/>
              </a:rPr>
              <a:t>Burbules</a:t>
            </a:r>
            <a:r>
              <a:rPr lang="es-MX" dirty="0">
                <a:solidFill>
                  <a:schemeClr val="accent6">
                    <a:lumMod val="40000"/>
                    <a:lumOff val="60000"/>
                  </a:schemeClr>
                </a:solidFill>
                <a:latin typeface="Gill Sans MT" panose="020B0502020104020203"/>
              </a:rPr>
              <a:t> (2000) en </a:t>
            </a:r>
            <a:r>
              <a:rPr lang="es-MX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Gill Sans MT" panose="020B0502020104020203"/>
              </a:rPr>
              <a:t>Creswell</a:t>
            </a:r>
            <a:r>
              <a:rPr lang="es-MX" dirty="0">
                <a:solidFill>
                  <a:schemeClr val="accent6">
                    <a:lumMod val="40000"/>
                    <a:lumOff val="60000"/>
                  </a:schemeClr>
                </a:solidFill>
                <a:latin typeface="Gill Sans MT" panose="020B0502020104020203"/>
              </a:rPr>
              <a:t>(2004)</a:t>
            </a:r>
          </a:p>
        </p:txBody>
      </p:sp>
    </p:spTree>
    <p:extLst>
      <p:ext uri="{BB962C8B-B14F-4D97-AF65-F5344CB8AC3E}">
        <p14:creationId xmlns:p14="http://schemas.microsoft.com/office/powerpoint/2010/main" val="21870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Teoría y ciencia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teoría es un instrumento de la ciencia</a:t>
            </a:r>
          </a:p>
          <a:p>
            <a:pPr lvl="1"/>
            <a:r>
              <a:rPr lang="es-MX" dirty="0"/>
              <a:t>1) define la orientación  principal de una ciencia, clases de datos a abstraer</a:t>
            </a:r>
          </a:p>
          <a:p>
            <a:pPr lvl="1"/>
            <a:r>
              <a:rPr lang="es-MX" dirty="0"/>
              <a:t>2) presenta un esquema de conceptos por medio del cual se sistematizan, clasifican y relacionan entre sí</a:t>
            </a:r>
          </a:p>
          <a:p>
            <a:pPr lvl="1"/>
            <a:r>
              <a:rPr lang="es-MX" dirty="0"/>
              <a:t>3) Resume los hechos en </a:t>
            </a:r>
          </a:p>
          <a:p>
            <a:pPr lvl="2"/>
            <a:r>
              <a:rPr lang="es-MX" dirty="0"/>
              <a:t>A) una generalización empírica</a:t>
            </a:r>
          </a:p>
          <a:p>
            <a:pPr lvl="2"/>
            <a:r>
              <a:rPr lang="es-MX" dirty="0"/>
              <a:t>B) sistemas de generalización</a:t>
            </a:r>
          </a:p>
          <a:p>
            <a:pPr lvl="1"/>
            <a:r>
              <a:rPr lang="es-MX" dirty="0"/>
              <a:t>4) Predice hechos</a:t>
            </a:r>
          </a:p>
          <a:p>
            <a:pPr lvl="1"/>
            <a:r>
              <a:rPr lang="es-MX" dirty="0"/>
              <a:t>5) Señala los vacíos que hay en  nuestro conocimiento</a:t>
            </a:r>
          </a:p>
          <a:p>
            <a:pPr lvl="1"/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8740588" y="6494929"/>
            <a:ext cx="30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s-MX" dirty="0" err="1">
                <a:solidFill>
                  <a:prstClr val="black"/>
                </a:solidFill>
                <a:latin typeface="Gill Sans MT" panose="020B0502020104020203"/>
              </a:rPr>
              <a:t>Cap</a:t>
            </a:r>
            <a:r>
              <a:rPr lang="es-MX" dirty="0">
                <a:solidFill>
                  <a:prstClr val="black"/>
                </a:solidFill>
                <a:latin typeface="Gill Sans MT" panose="020B0502020104020203"/>
              </a:rPr>
              <a:t> 2. </a:t>
            </a:r>
            <a:r>
              <a:rPr lang="es-MX" dirty="0" err="1">
                <a:solidFill>
                  <a:prstClr val="black"/>
                </a:solidFill>
                <a:latin typeface="Gill Sans MT" panose="020B0502020104020203"/>
              </a:rPr>
              <a:t>Goode</a:t>
            </a:r>
            <a:r>
              <a:rPr lang="es-MX" dirty="0">
                <a:solidFill>
                  <a:prstClr val="black"/>
                </a:solidFill>
                <a:latin typeface="Gill Sans MT" panose="020B0502020104020203"/>
              </a:rPr>
              <a:t> &amp; </a:t>
            </a:r>
            <a:r>
              <a:rPr lang="es-MX" dirty="0" err="1">
                <a:solidFill>
                  <a:prstClr val="black"/>
                </a:solidFill>
                <a:latin typeface="Gill Sans MT" panose="020B0502020104020203"/>
              </a:rPr>
              <a:t>Hatt</a:t>
            </a:r>
            <a:endParaRPr lang="es-MX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95402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Hechos y teorías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hechos son sólo productores de teorías</a:t>
            </a:r>
          </a:p>
          <a:p>
            <a:pPr lvl="1"/>
            <a:r>
              <a:rPr lang="es-MX" dirty="0"/>
              <a:t>1) los hechos ayudan a iniciar teorías</a:t>
            </a:r>
          </a:p>
          <a:p>
            <a:pPr lvl="1"/>
            <a:r>
              <a:rPr lang="es-MX" dirty="0"/>
              <a:t>2) llevan a la reformulación de la teoría existente</a:t>
            </a:r>
          </a:p>
          <a:p>
            <a:pPr lvl="1"/>
            <a:r>
              <a:rPr lang="es-MX" dirty="0"/>
              <a:t>3) son causa de rechazo de teorías que no coinciden con los hechos</a:t>
            </a:r>
          </a:p>
          <a:p>
            <a:pPr lvl="1"/>
            <a:r>
              <a:rPr lang="es-MX" dirty="0"/>
              <a:t>4) cambian el foco de la orientación en la teoría</a:t>
            </a:r>
          </a:p>
          <a:p>
            <a:pPr lvl="1"/>
            <a:r>
              <a:rPr lang="es-MX" dirty="0"/>
              <a:t>5) Aclaran y redefinen la teoría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0588" y="6494929"/>
            <a:ext cx="30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s-MX" dirty="0" err="1">
                <a:solidFill>
                  <a:prstClr val="black"/>
                </a:solidFill>
                <a:latin typeface="Gill Sans MT" panose="020B0502020104020203"/>
              </a:rPr>
              <a:t>Cap</a:t>
            </a:r>
            <a:r>
              <a:rPr lang="es-MX" dirty="0">
                <a:solidFill>
                  <a:prstClr val="black"/>
                </a:solidFill>
                <a:latin typeface="Gill Sans MT" panose="020B0502020104020203"/>
              </a:rPr>
              <a:t> 2. </a:t>
            </a:r>
            <a:r>
              <a:rPr lang="es-MX" dirty="0" err="1">
                <a:solidFill>
                  <a:prstClr val="black"/>
                </a:solidFill>
                <a:latin typeface="Gill Sans MT" panose="020B0502020104020203"/>
              </a:rPr>
              <a:t>Goode</a:t>
            </a:r>
            <a:r>
              <a:rPr lang="es-MX" dirty="0">
                <a:solidFill>
                  <a:prstClr val="black"/>
                </a:solidFill>
                <a:latin typeface="Gill Sans MT" panose="020B0502020104020203"/>
              </a:rPr>
              <a:t> &amp; </a:t>
            </a:r>
            <a:r>
              <a:rPr lang="es-MX" dirty="0" err="1">
                <a:solidFill>
                  <a:prstClr val="black"/>
                </a:solidFill>
                <a:latin typeface="Gill Sans MT" panose="020B0502020104020203"/>
              </a:rPr>
              <a:t>Hatt</a:t>
            </a:r>
            <a:endParaRPr lang="es-MX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9564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no es método y viceversa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Según Herbert </a:t>
            </a:r>
            <a:r>
              <a:rPr lang="es-MX" dirty="0" err="1"/>
              <a:t>Blumer</a:t>
            </a:r>
            <a:r>
              <a:rPr lang="es-MX" dirty="0"/>
              <a:t> (1969), la metodología se refiere a la «búsqueda científica completa» que tiene que ajustarse al «carácter obstinado del mundo social estudiado». </a:t>
            </a:r>
          </a:p>
          <a:p>
            <a:r>
              <a:rPr lang="es-MX" dirty="0"/>
              <a:t>Por lo tanto, la metodología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es un conjunto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superordenado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procedimientos lógicos que pueden aplicarse de forma desordenada </a:t>
            </a:r>
            <a:r>
              <a:rPr lang="es-MX" dirty="0"/>
              <a:t>a cualquier problema empírico. </a:t>
            </a:r>
          </a:p>
          <a:p>
            <a:r>
              <a:rPr lang="es-MX" dirty="0"/>
              <a:t>En resumen, la metodología constituye toda una gama de estrategias y procedimientos que incluyen: </a:t>
            </a:r>
          </a:p>
          <a:p>
            <a:pPr lvl="1"/>
            <a:r>
              <a:rPr lang="es-MX" dirty="0"/>
              <a:t>desarrollar una imagen de un mundo empírico; </a:t>
            </a:r>
          </a:p>
          <a:p>
            <a:pPr lvl="1"/>
            <a:r>
              <a:rPr lang="es-MX" dirty="0"/>
              <a:t>hacer preguntas acerca de ese mundo y convertirlas en problemas de investigación;</a:t>
            </a:r>
          </a:p>
          <a:p>
            <a:pPr lvl="1"/>
            <a:r>
              <a:rPr lang="es-MX" dirty="0"/>
              <a:t>encontrar el mejor medio de hacerlo - que implican opciones sobre los métodos y los datos a buscar, el desarrollo y uso de conceptos,</a:t>
            </a:r>
          </a:p>
          <a:p>
            <a:pPr lvl="1"/>
            <a:r>
              <a:rPr lang="es-MX" dirty="0"/>
              <a:t>Y la interpretación de los hallazgos (Blumer 1969: 23). </a:t>
            </a:r>
          </a:p>
          <a:p>
            <a:r>
              <a:rPr lang="es-MX" dirty="0"/>
              <a:t>Por lo tanto, los métodos </a:t>
            </a:r>
            <a:r>
              <a:rPr lang="es-MX" i="1" dirty="0"/>
              <a:t>per se </a:t>
            </a:r>
            <a:r>
              <a:rPr lang="es-MX" dirty="0"/>
              <a:t>son sólo una pequeña parte del esfuerzo metodológico.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69" y="6169427"/>
            <a:ext cx="12613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s-MX" dirty="0">
                <a:latin typeface="Gill Sans MT" panose="020B0502020104020203"/>
              </a:rPr>
              <a:t>Alasuutari, Pertti, Leonard Bickman y Julia Brannen (eds) (2008), </a:t>
            </a:r>
            <a:br>
              <a:rPr lang="es-MX" dirty="0">
                <a:latin typeface="Gill Sans MT" panose="020B0502020104020203"/>
              </a:rPr>
            </a:br>
            <a:r>
              <a:rPr lang="es-MX" dirty="0">
                <a:latin typeface="Gill Sans MT" panose="020B0502020104020203"/>
              </a:rPr>
              <a:t>The SAGE handbook of social research methods, Los Angeles, SAGE.</a:t>
            </a:r>
          </a:p>
        </p:txBody>
      </p:sp>
    </p:spTree>
    <p:extLst>
      <p:ext uri="{BB962C8B-B14F-4D97-AF65-F5344CB8AC3E}">
        <p14:creationId xmlns:p14="http://schemas.microsoft.com/office/powerpoint/2010/main" val="57564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18"/>
          <a:stretch/>
        </p:blipFill>
        <p:spPr>
          <a:xfrm>
            <a:off x="1110158" y="365126"/>
            <a:ext cx="6074567" cy="62524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83072" y="5576799"/>
            <a:ext cx="4307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dirty="0" err="1">
                <a:latin typeface="Gill Sans MT" panose="020B0502020104020203"/>
              </a:rPr>
              <a:t>Bickman</a:t>
            </a:r>
            <a:r>
              <a:rPr lang="en-US" dirty="0">
                <a:latin typeface="Gill Sans MT" panose="020B0502020104020203"/>
              </a:rPr>
              <a:t>, Leonard y Debra J Rog (1998), Handbook of applied social research methods, Thousand Oaks, Calif., Sage Publications.</a:t>
            </a:r>
            <a:endParaRPr lang="es-MX" dirty="0"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5393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diseños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 La </a:t>
            </a:r>
            <a:r>
              <a:rPr lang="es-MX" b="1" dirty="0"/>
              <a:t>investigación cualitativa </a:t>
            </a:r>
            <a:r>
              <a:rPr lang="es-MX" dirty="0"/>
              <a:t>es un enfoque para explorar y comprender el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significado</a:t>
            </a:r>
            <a:r>
              <a:rPr lang="es-MX" dirty="0"/>
              <a:t> que los individuos o grupos atribuyen a un problema social o humano. </a:t>
            </a:r>
          </a:p>
          <a:p>
            <a:r>
              <a:rPr lang="es-MX" dirty="0"/>
              <a:t>El proceso de investigación involucra preguntas y procedimientos emergentes, datos típicamente recopilados en el entorno del participante,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datos de forma inductiva </a:t>
            </a:r>
            <a:r>
              <a:rPr lang="es-MX" dirty="0"/>
              <a:t>desde los detalles a temas generales, y el investigador que interpreta el significado de los datos. </a:t>
            </a:r>
          </a:p>
          <a:p>
            <a:r>
              <a:rPr lang="es-MX" dirty="0"/>
              <a:t>El informe final escrito tiene una estructura flexible. Aquellos que se dedican a esta forma de investigación apoyan una manera de ver la investigación que honra un estilo inductivo, un enfoque en el significado individual y la importancia de representar la complejidad de una situación.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6388" y="59887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/>
            <a:r>
              <a:rPr lang="en-US" dirty="0">
                <a:latin typeface="Gill Sans MT" panose="020B0502020104020203"/>
              </a:rPr>
              <a:t>Research design : qualitative, quantitative, and mixed methods approaches / John W. Creswell. — 4th ed.</a:t>
            </a:r>
            <a:endParaRPr lang="es-MX" dirty="0"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16491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diseños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/>
              <a:t>La </a:t>
            </a:r>
            <a:r>
              <a:rPr lang="es-MX" b="1"/>
              <a:t>investigación cuantitativa</a:t>
            </a:r>
            <a:r>
              <a:rPr lang="es-MX"/>
              <a:t> es un enfoque para probar las teorías objetivas examinando </a:t>
            </a:r>
            <a:r>
              <a:rPr lang="es-MX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relación entre las variables</a:t>
            </a:r>
            <a:r>
              <a:rPr lang="es-MX"/>
              <a:t>. </a:t>
            </a:r>
          </a:p>
          <a:p>
            <a:r>
              <a:rPr lang="es-MX"/>
              <a:t>Estas variables, a su vez, pueden medirse, típicamente en instrumentos, de modo que los datos numerados pueden ser analizados usando procedimientos estadísticos. </a:t>
            </a:r>
          </a:p>
          <a:p>
            <a:r>
              <a:rPr lang="es-MX"/>
              <a:t>El informe final escrito tiene una estructura estable que consiste en introducción, literatura y teoría, métodos, resultados y discusión. </a:t>
            </a:r>
          </a:p>
          <a:p>
            <a:r>
              <a:rPr lang="es-MX"/>
              <a:t>Al igual que los investigadores cualitativos, aquellos que se dedican a esta forma de investigación tienen suposiciones acerca de probar teorías deductivamente, construyendo protecciones contra sesgos, controlando explicaciones alternativas y siendo capaces de generalizar y replicar los hallazgos.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5777753" y="61769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/>
            <a:r>
              <a:rPr lang="en-US" dirty="0">
                <a:latin typeface="Gill Sans MT" panose="020B0502020104020203"/>
              </a:rPr>
              <a:t>Research design : qualitative, quantitative, and mixed methods approaches / John W. Creswell. — 4th ed.</a:t>
            </a:r>
            <a:endParaRPr lang="es-MX" dirty="0"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5705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diseños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investigación de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 mixtos </a:t>
            </a:r>
            <a:r>
              <a:rPr lang="es-MX" dirty="0"/>
              <a:t>es un enfoque de investigación que incluye la recopilación de datos cuantitativos y cualitativos, la integración de las dos formas de datos y el uso de diseños distintos que pueden implicar supuestos filosóficos y marcos teóricos. </a:t>
            </a:r>
          </a:p>
          <a:p>
            <a:r>
              <a:rPr lang="es-MX" dirty="0"/>
              <a:t>El supuesto central de esta forma de investigación es que la combinación de enfoques cualitativos y cuantitativos proporciona una comprensión más completa de un problema de investigación que cualquiera de los dos enfoques.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5844988" y="61769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/>
            <a:r>
              <a:rPr lang="en-US" dirty="0">
                <a:latin typeface="Gill Sans MT" panose="020B0502020104020203"/>
              </a:rPr>
              <a:t>Research design : qualitative, quantitative, and mixed methods approaches / John W. Creswell. — 4th ed.</a:t>
            </a:r>
            <a:endParaRPr lang="es-MX" dirty="0"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536846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3607</Words>
  <Application>Microsoft Macintosh PowerPoint</Application>
  <PresentationFormat>Panorámica</PresentationFormat>
  <Paragraphs>148</Paragraphs>
  <Slides>21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Tema de Office</vt:lpstr>
      <vt:lpstr>Análisis Cuantitativo</vt:lpstr>
      <vt:lpstr>Ciencia</vt:lpstr>
      <vt:lpstr>Teoría y ciencia</vt:lpstr>
      <vt:lpstr>Hechos y teorías</vt:lpstr>
      <vt:lpstr>Metodología no es método y viceversa</vt:lpstr>
      <vt:lpstr>Presentación de PowerPoint</vt:lpstr>
      <vt:lpstr>Tipos de diseños de investigación</vt:lpstr>
      <vt:lpstr>Tipos de diseños de investigación</vt:lpstr>
      <vt:lpstr>Tipos de diseños de investigación</vt:lpstr>
      <vt:lpstr>Evolución de los métodos de investigación</vt:lpstr>
      <vt:lpstr>Evolución de los métodos de investigación</vt:lpstr>
      <vt:lpstr>Evolución de los métodos de investigación</vt:lpstr>
      <vt:lpstr>Evolución de los métodos de investigación</vt:lpstr>
      <vt:lpstr>Evolución de los métodos de investigación</vt:lpstr>
      <vt:lpstr>La guerra de los paradigmas</vt:lpstr>
      <vt:lpstr>La guerra de los paradigmas</vt:lpstr>
      <vt:lpstr>La guerra de los paradigmas</vt:lpstr>
      <vt:lpstr>Tres componentes en los enfoques investigativos</vt:lpstr>
      <vt:lpstr>Visiones del mundo</vt:lpstr>
      <vt:lpstr>Post-positivistas: supuestos fundamentales</vt:lpstr>
      <vt:lpstr>Post-positivistas: supuestos fundamentales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Cuantitativo</dc:title>
  <dc:creator>ANA RUTH ESCOTO CASTILLO</dc:creator>
  <cp:lastModifiedBy>ANA RUTH ESCOTO CASTILLO</cp:lastModifiedBy>
  <cp:revision>1</cp:revision>
  <dcterms:created xsi:type="dcterms:W3CDTF">2023-02-02T00:03:58Z</dcterms:created>
  <dcterms:modified xsi:type="dcterms:W3CDTF">2023-02-02T00:04:34Z</dcterms:modified>
</cp:coreProperties>
</file>