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Amatic SC"/>
      <p:regular r:id="rId43"/>
      <p:bold r:id="rId44"/>
    </p:embeddedFont>
    <p:embeddedFont>
      <p:font typeface="Source Code Pr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82D775-472A-43C1-A323-D2390BFCA84F}">
  <a:tblStyle styleId="{7382D775-472A-43C1-A323-D2390BFCA8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AmaticSC-bold.fntdata"/><Relationship Id="rId21" Type="http://schemas.openxmlformats.org/officeDocument/2006/relationships/slide" Target="slides/slide15.xml"/><Relationship Id="rId43" Type="http://schemas.openxmlformats.org/officeDocument/2006/relationships/font" Target="fonts/AmaticSC-regular.fntdata"/><Relationship Id="rId24" Type="http://schemas.openxmlformats.org/officeDocument/2006/relationships/slide" Target="slides/slide18.xml"/><Relationship Id="rId46" Type="http://schemas.openxmlformats.org/officeDocument/2006/relationships/font" Target="fonts/SourceCodePro-bold.fntdata"/><Relationship Id="rId23" Type="http://schemas.openxmlformats.org/officeDocument/2006/relationships/slide" Target="slides/slide17.xml"/><Relationship Id="rId45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SourceCodePro-boldItalic.fntdata"/><Relationship Id="rId25" Type="http://schemas.openxmlformats.org/officeDocument/2006/relationships/slide" Target="slides/slide19.xml"/><Relationship Id="rId47" Type="http://schemas.openxmlformats.org/officeDocument/2006/relationships/font" Target="fonts/SourceCodePr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78a5e8a18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78a5e8a18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2306d4764d4c04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2306d4764d4c04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78a5e8a18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78a5e8a18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78a5e8a1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78a5e8a1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8a5e8a18_1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8a5e8a18_1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78a5e8a18_1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78a5e8a18_1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78a5e8a18_1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78a5e8a18_1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78a5e8a18_1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78a5e8a18_1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78a5e8a18_1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78a5e8a18_1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78a5e8a1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78a5e8a1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78a5e8a1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78a5e8a1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78a5e8a18_1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78a5e8a18_1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78a5e8a1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78a5e8a1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8a5e8a1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78a5e8a1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78a5e8a1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78a5e8a1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78a5e8a1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78a5e8a1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78a5e8a1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78a5e8a1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78a5e8a1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78a5e8a1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78a5e8a1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478a5e8a1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78a5e8a1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78a5e8a1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78a5e8a18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478a5e8a18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78a5e8a18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78a5e8a18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78a5e8a18_4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78a5e8a18_4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78a5e8a18_4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478a5e8a18_4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478a5e8a18_4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478a5e8a18_4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478a5e8a18_4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478a5e8a18_4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478a5e8a18_4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478a5e8a18_4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478a5e8a1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478a5e8a1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78a5e8a1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478a5e8a1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78a5e8a1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78a5e8a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78a5e8a1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78a5e8a1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306d4764d4c04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306d4764d4c04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78a5e8a1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78a5e8a1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78a5e8a18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78a5e8a18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78a5e8a18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78a5e8a18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Liberdade a Riscos e Cobertura de contexto</a:t>
            </a:r>
            <a:endParaRPr/>
          </a:p>
        </p:txBody>
      </p:sp>
      <p:pic>
        <p:nvPicPr>
          <p:cNvPr id="57" name="Google Shape;57;p13" title="imag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050" y="0"/>
            <a:ext cx="1564950" cy="78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de software I</a:t>
            </a:r>
            <a:br>
              <a:rPr lang="pt-BR"/>
            </a:br>
            <a:r>
              <a:rPr lang="pt-BR"/>
              <a:t>Grupo - Ruth Lichterman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Cobertura de Contexto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439075"/>
            <a:ext cx="8520600" cy="14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7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Char char="●"/>
            </a:pPr>
            <a:r>
              <a:rPr lang="pt-BR" sz="1860">
                <a:solidFill>
                  <a:srgbClr val="000000"/>
                </a:solidFill>
              </a:rPr>
              <a:t>Completude de Contexto</a:t>
            </a:r>
            <a:endParaRPr sz="1860">
              <a:solidFill>
                <a:srgbClr val="000000"/>
              </a:solidFill>
            </a:endParaRPr>
          </a:p>
          <a:p>
            <a:pPr indent="-3467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Char char="●"/>
            </a:pPr>
            <a:r>
              <a:rPr lang="pt-BR" sz="1860">
                <a:solidFill>
                  <a:srgbClr val="000000"/>
                </a:solidFill>
              </a:rPr>
              <a:t>Flexibilidade</a:t>
            </a:r>
            <a:endParaRPr sz="186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Completude de Contexto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824200"/>
            <a:ext cx="85206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405">
                <a:solidFill>
                  <a:srgbClr val="000000"/>
                </a:solidFill>
              </a:rPr>
              <a:t>Refere-se ao grau em que todas as informações, variáveis e condições relevantes para um sistema ou produto foram consideradas e cobertas dentro do seu contexto de uso.</a:t>
            </a:r>
            <a:endParaRPr sz="1575">
              <a:solidFill>
                <a:srgbClr val="000000"/>
              </a:solidFill>
            </a:endParaRPr>
          </a:p>
          <a:p>
            <a:pPr indent="-3178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5"/>
              <a:buFont typeface="Arial"/>
              <a:buChar char="●"/>
            </a:pPr>
            <a:r>
              <a:rPr lang="pt-BR" sz="1405">
                <a:solidFill>
                  <a:srgbClr val="000000"/>
                </a:solidFill>
              </a:rPr>
              <a:t>Um sistema com alta completude de contexto é aquele que leva em conta todos os fatores que podem influenciar seu funcionamento correto.</a:t>
            </a:r>
            <a:br>
              <a:rPr lang="pt-BR" sz="1405">
                <a:solidFill>
                  <a:srgbClr val="000000"/>
                </a:solidFill>
              </a:rPr>
            </a:br>
            <a:endParaRPr sz="1405">
              <a:solidFill>
                <a:srgbClr val="000000"/>
              </a:solidFill>
            </a:endParaRPr>
          </a:p>
          <a:p>
            <a:pPr indent="-2933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Char char="●"/>
            </a:pPr>
            <a:r>
              <a:rPr lang="pt-BR" sz="1405">
                <a:solidFill>
                  <a:srgbClr val="000000"/>
                </a:solidFill>
              </a:rPr>
              <a:t>Se houver falhas na completude de contexto, isso pode resultar em riscos, falhas ou ineficiências.</a:t>
            </a:r>
            <a:br>
              <a:rPr lang="pt-BR" sz="1320">
                <a:solidFill>
                  <a:srgbClr val="000000"/>
                </a:solidFill>
              </a:rPr>
            </a:br>
            <a:endParaRPr sz="132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20">
              <a:solidFill>
                <a:srgbClr val="000000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862" y="3794900"/>
            <a:ext cx="2707676" cy="12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00" y="933200"/>
            <a:ext cx="7632050" cy="9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Flexibilidade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962250"/>
            <a:ext cx="8520600" cy="29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</a:t>
            </a:r>
            <a:r>
              <a:rPr lang="pt-BR" sz="1600">
                <a:solidFill>
                  <a:srgbClr val="000000"/>
                </a:solidFill>
              </a:rPr>
              <a:t>efere-se a capacidade do produto ou sistema de funcionar bem em situações que não foram explicitamente previstas nos requisitos iniciais, mantendo uma boa experiência para o usuário.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pt-BR" sz="1500">
                <a:solidFill>
                  <a:srgbClr val="000000"/>
                </a:solidFill>
              </a:rPr>
              <a:t>A flexibilidade em um sistema significa que ele é adaptável e capaz de evoluir conforme as necessidades do usuário e do contexto de uso mudam.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25" y="1019400"/>
            <a:ext cx="8756576" cy="9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250" y="3678200"/>
            <a:ext cx="3999700" cy="13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Associadas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 - Mitigação de Riscos Econômicos 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25" y="1093850"/>
            <a:ext cx="7764552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 - Mitigação de Riscos Econômicos 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88" y="1255100"/>
            <a:ext cx="8365019" cy="37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 - Mitigação de Riscos Econômicos 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75" y="1237400"/>
            <a:ext cx="8732451" cy="37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 - </a:t>
            </a:r>
            <a:r>
              <a:rPr lang="pt-BR"/>
              <a:t>Mitigação de Riscos à Saúde e Segurança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25" y="1129275"/>
            <a:ext cx="7550750" cy="393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 - </a:t>
            </a:r>
            <a:r>
              <a:rPr lang="pt-BR"/>
              <a:t>Mitigação de Riscos de ambiente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00" y="1453150"/>
            <a:ext cx="8594200" cy="16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 </a:t>
            </a:r>
            <a:r>
              <a:rPr lang="pt-BR"/>
              <a:t>- Completude de Contexto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0000"/>
            <a:ext cx="8839201" cy="147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 rotWithShape="1">
          <a:blip r:embed="rId4">
            <a:alphaModFix/>
          </a:blip>
          <a:srcRect b="0" l="0" r="0" t="2629"/>
          <a:stretch/>
        </p:blipFill>
        <p:spPr>
          <a:xfrm>
            <a:off x="116975" y="2595575"/>
            <a:ext cx="8839199" cy="8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Característica(s) de Qualidade escolhida(s)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3248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 - Flexibilidade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8839200" cy="3305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Outros aspectos relevantes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Liberdade a Riscos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Contextos de aplicação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Todo software que será utilizado por mais de uma pessoa precisa de caracteristicas minimas para evitar a ocorrência de riscos.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Importância da característica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De extrema importância para qualquer software, evita retrabalho, prejuízos para o usuário, erros e falhas, etc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Desafios na mensuração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Mensurar alguns tipos de riscos requer profissionais de diferentes áreas, o que pode ser custoso.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Cobertura de contexto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Contextos de aplicação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GPS, videogames, sites em geral.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Importância da característica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No contexto certo é vital para o bom funcionamento da aplicação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pt-BR">
                <a:solidFill>
                  <a:srgbClr val="000000"/>
                </a:solidFill>
              </a:rPr>
              <a:t>redes sociais, aplicativos de banco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P</a:t>
            </a:r>
            <a:r>
              <a:rPr lang="pt-BR">
                <a:solidFill>
                  <a:srgbClr val="000000"/>
                </a:solidFill>
              </a:rPr>
              <a:t>orém</a:t>
            </a:r>
            <a:r>
              <a:rPr lang="pt-BR">
                <a:solidFill>
                  <a:srgbClr val="000000"/>
                </a:solidFill>
              </a:rPr>
              <a:t> certas </a:t>
            </a:r>
            <a:r>
              <a:rPr lang="pt-BR">
                <a:solidFill>
                  <a:srgbClr val="000000"/>
                </a:solidFill>
              </a:rPr>
              <a:t>áreas</a:t>
            </a:r>
            <a:r>
              <a:rPr lang="pt-BR">
                <a:solidFill>
                  <a:srgbClr val="000000"/>
                </a:solidFill>
              </a:rPr>
              <a:t> não precisa/ seria perigoso atender algumas </a:t>
            </a:r>
            <a:r>
              <a:rPr lang="pt-BR">
                <a:solidFill>
                  <a:srgbClr val="000000"/>
                </a:solidFill>
              </a:rPr>
              <a:t>subcaracterísticas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pt-BR">
                <a:solidFill>
                  <a:srgbClr val="000000"/>
                </a:solidFill>
              </a:rPr>
              <a:t>áreas mais críticas de gerenciamento de sistema não devem ser acessíveis para o público geral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Desafios na mensuração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Incluir uma mensuração que represente de forma precisa diferentes contextos.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aplicação prática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Liberdade a Riscos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568400"/>
            <a:ext cx="5705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Riscos de segurança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NuBank exige acesso a cada certa quantidade de dias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Impede que sejam feitas printscreens dentro do app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Uso de escaneamento facial para autenticação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Uso de </a:t>
            </a:r>
            <a:r>
              <a:rPr lang="pt-BR">
                <a:solidFill>
                  <a:srgbClr val="000000"/>
                </a:solidFill>
              </a:rPr>
              <a:t>autenticação</a:t>
            </a:r>
            <a:r>
              <a:rPr lang="pt-BR">
                <a:solidFill>
                  <a:srgbClr val="000000"/>
                </a:solidFill>
              </a:rPr>
              <a:t> de 2 fatores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6141600" y="1333500"/>
            <a:ext cx="3002400" cy="38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14" name="Google Shape;214;p37" title="ba67e34fead796b4a421b5c4f6c0a6d7a57f11d2_2_371x50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401" y="903338"/>
            <a:ext cx="2353002" cy="31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Cobertura de contexto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885150" y="2571750"/>
            <a:ext cx="4234500" cy="16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pt-BR">
                <a:solidFill>
                  <a:srgbClr val="000000"/>
                </a:solidFill>
              </a:rPr>
              <a:t>Permitindo que jogadores em plataformas diferentes interajam entre si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pt-BR">
                <a:solidFill>
                  <a:srgbClr val="000000"/>
                </a:solidFill>
              </a:rPr>
              <a:t>Permitindo progresso compartilhado entre plataformas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1" name="Google Shape;221;p38"/>
          <p:cNvSpPr/>
          <p:nvPr/>
        </p:nvSpPr>
        <p:spPr>
          <a:xfrm>
            <a:off x="0" y="2453725"/>
            <a:ext cx="4234500" cy="268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25" y="2808200"/>
            <a:ext cx="3535826" cy="198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311700" y="1228675"/>
            <a:ext cx="84036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Compatibilidade com Diferentes Ambientes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Plataformas de videogame possuem formas de promover interações dentro do mesmo video game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Cobertura de contexto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962450" y="2393250"/>
            <a:ext cx="4234500" cy="16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pt-BR">
                <a:solidFill>
                  <a:srgbClr val="000000"/>
                </a:solidFill>
              </a:rPr>
              <a:t>Alguns permitem transferir itens e similares de um jogo para outro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pt-BR">
                <a:solidFill>
                  <a:srgbClr val="000000"/>
                </a:solidFill>
              </a:rPr>
              <a:t>Outros </a:t>
            </a:r>
            <a:r>
              <a:rPr lang="pt-BR">
                <a:solidFill>
                  <a:srgbClr val="000000"/>
                </a:solidFill>
              </a:rPr>
              <a:t>até</a:t>
            </a:r>
            <a:r>
              <a:rPr lang="pt-BR">
                <a:solidFill>
                  <a:srgbClr val="000000"/>
                </a:solidFill>
              </a:rPr>
              <a:t> permitem </a:t>
            </a:r>
            <a:r>
              <a:rPr lang="pt-BR">
                <a:solidFill>
                  <a:srgbClr val="000000"/>
                </a:solidFill>
              </a:rPr>
              <a:t>transferir</a:t>
            </a:r>
            <a:r>
              <a:rPr lang="pt-BR">
                <a:solidFill>
                  <a:srgbClr val="000000"/>
                </a:solidFill>
              </a:rPr>
              <a:t> saves inteiros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0" name="Google Shape;230;p39"/>
          <p:cNvSpPr/>
          <p:nvPr/>
        </p:nvSpPr>
        <p:spPr>
          <a:xfrm>
            <a:off x="0" y="2453725"/>
            <a:ext cx="4234500" cy="268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228675"/>
            <a:ext cx="84036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Compatibilidade com Diferentes Ambientes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Alguns jogos permitem </a:t>
            </a:r>
            <a:r>
              <a:rPr lang="pt-BR">
                <a:solidFill>
                  <a:srgbClr val="000000"/>
                </a:solidFill>
              </a:rPr>
              <a:t>até</a:t>
            </a:r>
            <a:r>
              <a:rPr lang="pt-BR">
                <a:solidFill>
                  <a:srgbClr val="000000"/>
                </a:solidFill>
              </a:rPr>
              <a:t> mesmo transferir progresso de um para o outro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2" name="Google Shape;232;p39" title="International_Pokémon_logo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56498"/>
            <a:ext cx="2004750" cy="7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9" title="pngimg.com - witcher_PNG2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91501" y="3861775"/>
            <a:ext cx="3392476" cy="10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9" title="Overwatch_2_logo.sv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2375" y="2796650"/>
            <a:ext cx="1466962" cy="106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 title="pngimg.com - gta_PNG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7750" y="3965300"/>
            <a:ext cx="1312946" cy="106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490250" y="526350"/>
            <a:ext cx="825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0"/>
              <a:t>OBRIGADO!       </a:t>
            </a:r>
            <a:r>
              <a:rPr lang="pt-BR" sz="10500"/>
              <a:t>👍</a:t>
            </a:r>
            <a:endParaRPr sz="10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490250" y="2433275"/>
            <a:ext cx="5264700" cy="21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Reflexão individual</a:t>
            </a:r>
            <a:endParaRPr/>
          </a:p>
        </p:txBody>
      </p:sp>
      <p:sp>
        <p:nvSpPr>
          <p:cNvPr id="246" name="Google Shape;246;p41"/>
          <p:cNvSpPr/>
          <p:nvPr/>
        </p:nvSpPr>
        <p:spPr>
          <a:xfrm>
            <a:off x="2710125" y="499425"/>
            <a:ext cx="5782320" cy="19338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“Era muito pouco tempo!”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Raphael Mendes da Silva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Luis Fernando Zarbielli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Leonardo Porporati Barcellos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Mateus Santos Negrini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Source Code Pro"/>
                <a:ea typeface="Source Code Pro"/>
                <a:cs typeface="Source Code Pro"/>
                <a:sym typeface="Source Code Pro"/>
              </a:rPr>
              <a:t>Dannyeclisson Rodrigo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59250" y="2912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Liberdade a risco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967600"/>
            <a:ext cx="85206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</a:rPr>
              <a:t>“</a:t>
            </a:r>
            <a:r>
              <a:rPr lang="pt-BR">
                <a:solidFill>
                  <a:srgbClr val="000000"/>
                </a:solidFill>
              </a:rPr>
              <a:t>Grau em que um produto ou sistema mitiga o risco potencial para o status econômico, vida humana, saúde ou o meio ambiente.</a:t>
            </a:r>
            <a:r>
              <a:rPr lang="pt-BR">
                <a:solidFill>
                  <a:srgbClr val="000000"/>
                </a:solidFill>
              </a:rPr>
              <a:t>”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75" y="1092225"/>
            <a:ext cx="8601174" cy="9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59250" y="3166425"/>
            <a:ext cx="85206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Source Code Pro"/>
              <a:buChar char="●"/>
            </a:pPr>
            <a:r>
              <a:rPr lang="pt-BR" sz="1800">
                <a:latin typeface="Source Code Pro"/>
                <a:ea typeface="Source Code Pro"/>
                <a:cs typeface="Source Code Pro"/>
                <a:sym typeface="Source Code Pro"/>
              </a:rPr>
              <a:t>A liberdade a risco indica o quanto um sistema consegue minimizar ou eliminar riscos potenciais para os usuários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Source Code Pro"/>
              <a:buChar char="●"/>
            </a:pPr>
            <a:r>
              <a:rPr lang="pt-BR" sz="18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pt-BR" sz="1800">
                <a:latin typeface="Source Code Pro"/>
                <a:ea typeface="Source Code Pro"/>
                <a:cs typeface="Source Code Pro"/>
                <a:sym typeface="Source Code Pro"/>
              </a:rPr>
              <a:t>ão significa a ausência total de qualquer risco, mas sim a redução significativa deles.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Mateus Santos Negrini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que aprendeu com a atividade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Vários tipos de risco que podem ocorrer em um projeto de software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M</a:t>
            </a:r>
            <a:r>
              <a:rPr lang="pt-BR">
                <a:solidFill>
                  <a:srgbClr val="000000"/>
                </a:solidFill>
              </a:rPr>
              <a:t>étricas</a:t>
            </a:r>
            <a:r>
              <a:rPr lang="pt-BR">
                <a:solidFill>
                  <a:srgbClr val="000000"/>
                </a:solidFill>
              </a:rPr>
              <a:t> para cada </a:t>
            </a:r>
            <a:r>
              <a:rPr lang="pt-BR">
                <a:solidFill>
                  <a:srgbClr val="000000"/>
                </a:solidFill>
              </a:rPr>
              <a:t>característica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Principais dificuldades encontradas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Pouco tempo para preparar a apresentação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Achar o </a:t>
            </a:r>
            <a:r>
              <a:rPr lang="pt-BR">
                <a:solidFill>
                  <a:srgbClr val="000000"/>
                </a:solidFill>
              </a:rPr>
              <a:t>número</a:t>
            </a:r>
            <a:r>
              <a:rPr lang="pt-BR">
                <a:solidFill>
                  <a:srgbClr val="000000"/>
                </a:solidFill>
              </a:rPr>
              <a:t> de todos os membros da equipe para se comunicar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Porporati Barcellos</a:t>
            </a:r>
            <a:endParaRPr/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que aprendeu com a atividade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São necessárias várias métricas para avaliar a qualidade de um software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Cada qualidade possui subcaracterísticas que se conectam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Principais dificuldades encontradas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Semelhança de diversos termos: Contexto, Cobertura, Completude, etc. (dificulta a compreensão)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Falta de tempo.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Luis Fernando Zarbielli</a:t>
            </a:r>
            <a:endParaRPr/>
          </a:p>
        </p:txBody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que aprendeu com a atividade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Planejamento, Teste, e </a:t>
            </a:r>
            <a:r>
              <a:rPr lang="pt-BR">
                <a:solidFill>
                  <a:srgbClr val="000000"/>
                </a:solidFill>
              </a:rPr>
              <a:t>resiliência são a chave para um software de qualidade.</a:t>
            </a:r>
            <a:r>
              <a:rPr lang="pt-B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Principais dificuldades encontradas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Falta de tempo.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Semelhança nos termos.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Dificuldade em localizar um conteúdo </a:t>
            </a:r>
            <a:r>
              <a:rPr lang="pt-BR">
                <a:solidFill>
                  <a:srgbClr val="000000"/>
                </a:solidFill>
              </a:rPr>
              <a:t>específico</a:t>
            </a:r>
            <a:r>
              <a:rPr lang="pt-BR">
                <a:solidFill>
                  <a:srgbClr val="000000"/>
                </a:solidFill>
              </a:rPr>
              <a:t> dentre os PDF’s.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Dannyeclisson Rodrigo</a:t>
            </a:r>
            <a:endParaRPr/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que aprendeu com a atividade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Modelo de ciclo de vida, mitigação de risco e ambiente.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Principais dificuldades encontradas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Pouco tempo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Raphael Mendes da Silva</a:t>
            </a:r>
            <a:endParaRPr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076275"/>
            <a:ext cx="85206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que aprendeu com a atividade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Risco também é software.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Principais dificuldades encontradas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Pouco tempo para preparar a apresentação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Diferentes versões com gráficos iguais diferentes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7" name="Google Shape;277;p46"/>
          <p:cNvPicPr preferRelativeResize="0"/>
          <p:nvPr/>
        </p:nvPicPr>
        <p:blipFill rotWithShape="1">
          <a:blip r:embed="rId3">
            <a:alphaModFix/>
          </a:blip>
          <a:srcRect b="0" l="0" r="0" t="6542"/>
          <a:stretch/>
        </p:blipFill>
        <p:spPr>
          <a:xfrm>
            <a:off x="373547" y="2541647"/>
            <a:ext cx="3764627" cy="20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6"/>
          <p:cNvPicPr preferRelativeResize="0"/>
          <p:nvPr/>
        </p:nvPicPr>
        <p:blipFill rotWithShape="1">
          <a:blip r:embed="rId4">
            <a:alphaModFix/>
          </a:blip>
          <a:srcRect b="5159" l="-2347" r="7299" t="0"/>
          <a:stretch/>
        </p:blipFill>
        <p:spPr>
          <a:xfrm>
            <a:off x="4740275" y="2561450"/>
            <a:ext cx="3696330" cy="19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6"/>
          <p:cNvSpPr txBox="1"/>
          <p:nvPr/>
        </p:nvSpPr>
        <p:spPr>
          <a:xfrm>
            <a:off x="560600" y="4514675"/>
            <a:ext cx="7299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(Retirados da ISO 25022 e ISO 25023 disponíveis no </a:t>
            </a:r>
            <a:r>
              <a:rPr i="1" lang="pt-BR">
                <a:latin typeface="Source Code Pro"/>
                <a:ea typeface="Source Code Pro"/>
                <a:cs typeface="Source Code Pro"/>
                <a:sym typeface="Source Code Pro"/>
              </a:rPr>
              <a:t>Aprender3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i="1" lang="pt-BR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de Contribuição da Equipe</a:t>
            </a:r>
            <a:endParaRPr/>
          </a:p>
        </p:txBody>
      </p:sp>
      <p:sp>
        <p:nvSpPr>
          <p:cNvPr id="285" name="Google Shape;285;p47"/>
          <p:cNvSpPr txBox="1"/>
          <p:nvPr>
            <p:ph type="title"/>
          </p:nvPr>
        </p:nvSpPr>
        <p:spPr>
          <a:xfrm>
            <a:off x="6108950" y="1249500"/>
            <a:ext cx="3086700" cy="26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900"/>
              <a:t>%</a:t>
            </a:r>
            <a:endParaRPr sz="18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" name="Google Shape;290;p48"/>
          <p:cNvGraphicFramePr/>
          <p:nvPr/>
        </p:nvGraphicFramePr>
        <p:xfrm>
          <a:off x="952500" y="20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{7382D775-472A-43C1-A323-D2390BFCA84F}</a:tableStyleId>
              </a:tblPr>
              <a:tblGrid>
                <a:gridCol w="1116075"/>
                <a:gridCol w="2658725"/>
                <a:gridCol w="2275650"/>
                <a:gridCol w="1188550"/>
              </a:tblGrid>
              <a:tr h="35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Matrícula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 do Aluno	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Atividade Realizada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% de Contribuição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200024825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Mateus Santos Negrini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Template/estrutura dos slides, exemplos de aplicação, Outros aspectos relevantes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231039113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Leonardo Porporati Barcellos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Formatação, slides, organização e definições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211043807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Luis Fernando Zarbielli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Slides, definições, suporte aspectos relevantes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211061592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Dannyeclisson Rodrigo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Pesquisa e criatividade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211039690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Raphael Mendes da Silva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Slides, métricas, pesquisa e criatividade.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---------------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Total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-----------------------------------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100%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59250" y="2912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Cobertura de contexto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967600"/>
            <a:ext cx="85206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</a:rPr>
              <a:t>“</a:t>
            </a:r>
            <a:r>
              <a:rPr lang="pt-BR">
                <a:solidFill>
                  <a:srgbClr val="000000"/>
                </a:solidFill>
              </a:rPr>
              <a:t>Grau em que um produto ou sistema pode ser utilizado com eficácia, eficiência, liberdade de riscos e satisfação, tanto nos contextos de uso especificados quanto em contextos além daqueles inicialmente explicitamente identificados.”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50" y="1043725"/>
            <a:ext cx="8488103" cy="9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76725" y="3161450"/>
            <a:ext cx="8439300" cy="21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Source Code Pro"/>
              <a:buChar char="●"/>
            </a:pPr>
            <a:r>
              <a:rPr lang="pt-BR" sz="1500">
                <a:latin typeface="Source Code Pro"/>
                <a:ea typeface="Source Code Pro"/>
                <a:cs typeface="Source Code Pro"/>
                <a:sym typeface="Source Code Pro"/>
              </a:rPr>
              <a:t>Está diretamente ligada à completude do contexto e à flexibilidade, garantindo que o sistema funcione corretamente em diversas condições.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Source Code Pro"/>
              <a:buChar char="●"/>
            </a:pPr>
            <a:r>
              <a:rPr lang="pt-BR" sz="1500">
                <a:latin typeface="Source Code Pro"/>
                <a:ea typeface="Source Code Pro"/>
                <a:cs typeface="Source Code Pro"/>
                <a:sym typeface="Source Code Pro"/>
              </a:rPr>
              <a:t>A completude do contexto indica o quão bem um sistema abrange todas as variáveis e condições relevantes dentro do seu ambiente de uso.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Subcaracterísticas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Liberdade a Riscos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439075"/>
            <a:ext cx="8520600" cy="14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7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Char char="●"/>
            </a:pPr>
            <a:r>
              <a:rPr lang="pt-BR" sz="1860">
                <a:solidFill>
                  <a:srgbClr val="000000"/>
                </a:solidFill>
              </a:rPr>
              <a:t>Mitigação de Riscos Econômicos</a:t>
            </a:r>
            <a:endParaRPr sz="1860">
              <a:solidFill>
                <a:srgbClr val="000000"/>
              </a:solidFill>
            </a:endParaRPr>
          </a:p>
          <a:p>
            <a:pPr indent="-3467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Char char="●"/>
            </a:pPr>
            <a:r>
              <a:rPr lang="pt-BR" sz="1860">
                <a:solidFill>
                  <a:srgbClr val="000000"/>
                </a:solidFill>
              </a:rPr>
              <a:t>Mitigação de Riscos à Saúde</a:t>
            </a:r>
            <a:endParaRPr sz="1860">
              <a:solidFill>
                <a:srgbClr val="000000"/>
              </a:solidFill>
            </a:endParaRPr>
          </a:p>
          <a:p>
            <a:pPr indent="-3467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Char char="●"/>
            </a:pPr>
            <a:r>
              <a:rPr lang="pt-BR" sz="1860">
                <a:solidFill>
                  <a:srgbClr val="000000"/>
                </a:solidFill>
              </a:rPr>
              <a:t>Mitigação de Riscos de Ambiente.</a:t>
            </a:r>
            <a:endParaRPr sz="186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Mitigação de Riscos </a:t>
            </a:r>
            <a:r>
              <a:rPr lang="pt-BR"/>
              <a:t>Econômicos 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3255725"/>
            <a:ext cx="8520600" cy="15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</a:t>
            </a:r>
            <a:r>
              <a:rPr lang="pt-BR">
                <a:solidFill>
                  <a:srgbClr val="000000"/>
                </a:solidFill>
              </a:rPr>
              <a:t>apacidade do software de minimizar impactos financeiros negativos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Fraude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Perdas devido a falhas de sistema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50" y="1042500"/>
            <a:ext cx="8758901" cy="9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92550" y="2004550"/>
            <a:ext cx="818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Source Code Pro"/>
                <a:ea typeface="Source Code Pro"/>
                <a:cs typeface="Source Code Pro"/>
                <a:sym typeface="Source Code Pro"/>
              </a:rPr>
              <a:t>“</a:t>
            </a:r>
            <a:r>
              <a:rPr lang="pt-BR" sz="1800">
                <a:latin typeface="Source Code Pro"/>
                <a:ea typeface="Source Code Pro"/>
                <a:cs typeface="Source Code Pro"/>
                <a:sym typeface="Source Code Pro"/>
              </a:rPr>
              <a:t>Grau em que um produto ou sistema mitiga o risco potencial para o status financeiro, operação eficiente, propriedade comercial, reputação ou outros recursos nos contextos de uso pretendidos.”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Mitigação de Riscos à </a:t>
            </a:r>
            <a:r>
              <a:rPr lang="pt-BR"/>
              <a:t>Saúde</a:t>
            </a:r>
            <a:r>
              <a:rPr lang="pt-BR"/>
              <a:t> e Segurança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2691750"/>
            <a:ext cx="85206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Capacidade do software de minimizar impactos negativos à saúde do usuário (física e mental)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Fadiga visual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Estresse cognitivo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Sistemas médicos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93850"/>
            <a:ext cx="8381999" cy="8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430225" y="1887875"/>
            <a:ext cx="833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Source Code Pro"/>
                <a:ea typeface="Source Code Pro"/>
                <a:cs typeface="Source Code Pro"/>
                <a:sym typeface="Source Code Pro"/>
              </a:rPr>
              <a:t>“Grau em que um produto ou sistema mitiga o risco potencial para as pessoas nos contextos de uso pretendidos.”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Mitigação de Riscos de ambiente 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2903675"/>
            <a:ext cx="85206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</a:t>
            </a:r>
            <a:r>
              <a:rPr lang="pt-BR">
                <a:solidFill>
                  <a:srgbClr val="000000"/>
                </a:solidFill>
              </a:rPr>
              <a:t>revenção de impactos negativos no meio ambiente, como poluição, desperdício de recursos naturais ou danos ecológicos.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Sistemas que envolvem energia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Sistemas de monitoramento ambiental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Sistemas de gerenciamento de recursos naturais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30225" y="1887875"/>
            <a:ext cx="833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Source Code Pro"/>
                <a:ea typeface="Source Code Pro"/>
                <a:cs typeface="Source Code Pro"/>
                <a:sym typeface="Source Code Pro"/>
              </a:rPr>
              <a:t>“</a:t>
            </a:r>
            <a:r>
              <a:rPr lang="pt-BR" sz="1800">
                <a:latin typeface="Source Code Pro"/>
                <a:ea typeface="Source Code Pro"/>
                <a:cs typeface="Source Code Pro"/>
                <a:sym typeface="Source Code Pro"/>
              </a:rPr>
              <a:t>Grau em que um produto ou sistema mitiga o risco potencial para a propriedade ou o meio ambiente nos contextos de uso pretendidos.</a:t>
            </a:r>
            <a:r>
              <a:rPr lang="pt-BR" sz="1800">
                <a:latin typeface="Source Code Pro"/>
                <a:ea typeface="Source Code Pro"/>
                <a:cs typeface="Source Code Pro"/>
                <a:sym typeface="Source Code Pro"/>
              </a:rPr>
              <a:t>”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25" y="1003725"/>
            <a:ext cx="8520601" cy="9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