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9" r:id="rId5"/>
    <p:sldId id="265" r:id="rId6"/>
    <p:sldId id="266" r:id="rId7"/>
    <p:sldId id="267" r:id="rId8"/>
    <p:sldId id="260" r:id="rId9"/>
    <p:sldId id="261" r:id="rId10"/>
    <p:sldId id="262" r:id="rId11"/>
    <p:sldId id="263" r:id="rId12"/>
    <p:sldId id="264" r:id="rId13"/>
    <p:sldId id="270" r:id="rId14"/>
    <p:sldId id="268"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6/12/2022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780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1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3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60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9637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11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2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3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93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97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6/12/2022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84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6/12/2022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05680441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tw/dataset/15085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FD570D-C5C6-3BC0-0A5B-AE19724E69CC}"/>
              </a:ext>
            </a:extLst>
          </p:cNvPr>
          <p:cNvPicPr>
            <a:picLocks noChangeAspect="1"/>
          </p:cNvPicPr>
          <p:nvPr/>
        </p:nvPicPr>
        <p:blipFill rotWithShape="1">
          <a:blip r:embed="rId2"/>
          <a:srcRect l="18238" r="448" b="-1"/>
          <a:stretch/>
        </p:blipFill>
        <p:spPr>
          <a:xfrm>
            <a:off x="3048" y="10"/>
            <a:ext cx="1218895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標題 1">
            <a:extLst>
              <a:ext uri="{FF2B5EF4-FFF2-40B4-BE49-F238E27FC236}">
                <a16:creationId xmlns:a16="http://schemas.microsoft.com/office/drawing/2014/main" id="{28EFF592-5E31-ED98-9BD5-CD1799A898D5}"/>
              </a:ext>
            </a:extLst>
          </p:cNvPr>
          <p:cNvSpPr>
            <a:spLocks noGrp="1"/>
          </p:cNvSpPr>
          <p:nvPr>
            <p:ph type="ctrTitle"/>
          </p:nvPr>
        </p:nvSpPr>
        <p:spPr>
          <a:xfrm>
            <a:off x="561865" y="1247140"/>
            <a:ext cx="6716390" cy="840278"/>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台中市車禍情報站</a:t>
            </a:r>
            <a:br>
              <a:rPr lang="en-US" altLang="zh-TW" b="1" dirty="0">
                <a:latin typeface="微軟正黑體" panose="020B0604030504040204" pitchFamily="34" charset="-120"/>
                <a:ea typeface="微軟正黑體" panose="020B0604030504040204" pitchFamily="34" charset="-120"/>
              </a:rPr>
            </a:br>
            <a:endParaRPr lang="zh-TW" altLang="en-US"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81857AAB-B989-53FD-3799-A41C01B68546}"/>
              </a:ext>
            </a:extLst>
          </p:cNvPr>
          <p:cNvSpPr>
            <a:spLocks noGrp="1"/>
          </p:cNvSpPr>
          <p:nvPr>
            <p:ph type="subTitle" idx="1"/>
          </p:nvPr>
        </p:nvSpPr>
        <p:spPr>
          <a:xfrm>
            <a:off x="558817" y="4676130"/>
            <a:ext cx="6404555" cy="1268984"/>
          </a:xfrm>
        </p:spPr>
        <p:txBody>
          <a:bodyPr>
            <a:normAutofit fontScale="85000" lnSpcReduction="20000"/>
          </a:bodyPr>
          <a:lstStyle/>
          <a:p>
            <a:r>
              <a:rPr lang="zh-TW" altLang="en-US" dirty="0"/>
              <a:t>第</a:t>
            </a:r>
            <a:r>
              <a:rPr lang="en-US" altLang="zh-TW" dirty="0"/>
              <a:t>9</a:t>
            </a:r>
            <a:r>
              <a:rPr lang="zh-TW" altLang="en-US" dirty="0"/>
              <a:t>組</a:t>
            </a:r>
            <a:endParaRPr lang="en-US" altLang="zh-TW" dirty="0"/>
          </a:p>
          <a:p>
            <a:r>
              <a:rPr lang="zh-TW" altLang="en-US" dirty="0"/>
              <a:t>組員</a:t>
            </a:r>
            <a:r>
              <a:rPr lang="en-US" altLang="zh-TW" dirty="0"/>
              <a:t>:</a:t>
            </a:r>
            <a:r>
              <a:rPr lang="zh-TW" altLang="en-US" dirty="0"/>
              <a:t>廖玹驊 劉人劭 黃秉澤 江承彧 彭彥潔</a:t>
            </a:r>
            <a:endParaRPr lang="en-US" altLang="zh-TW" dirty="0"/>
          </a:p>
          <a:p>
            <a:r>
              <a:rPr lang="en-US" altLang="zh-TW" dirty="0"/>
              <a:t>	</a:t>
            </a:r>
            <a:r>
              <a:rPr lang="zh-TW" altLang="en-US" dirty="0"/>
              <a:t>鄒桂璋 王晨光</a:t>
            </a:r>
          </a:p>
        </p:txBody>
      </p:sp>
      <p:sp>
        <p:nvSpPr>
          <p:cNvPr id="5" name="文字方塊 4">
            <a:extLst>
              <a:ext uri="{FF2B5EF4-FFF2-40B4-BE49-F238E27FC236}">
                <a16:creationId xmlns:a16="http://schemas.microsoft.com/office/drawing/2014/main" id="{E63EE7B0-F914-7C7B-44D6-4F947312BBA7}"/>
              </a:ext>
            </a:extLst>
          </p:cNvPr>
          <p:cNvSpPr txBox="1"/>
          <p:nvPr/>
        </p:nvSpPr>
        <p:spPr>
          <a:xfrm>
            <a:off x="3574301" y="2420537"/>
            <a:ext cx="2650836" cy="369332"/>
          </a:xfrm>
          <a:prstGeom prst="rect">
            <a:avLst/>
          </a:prstGeom>
          <a:noFill/>
        </p:spPr>
        <p:txBody>
          <a:bodyPr wrap="square" rtlCol="0">
            <a:spAutoFit/>
          </a:bodyPr>
          <a:lstStyle/>
          <a:p>
            <a:r>
              <a:rPr lang="zh-TW" altLang="en-US" dirty="0"/>
              <a:t>以</a:t>
            </a:r>
            <a:r>
              <a:rPr lang="en-US" altLang="zh-TW" dirty="0"/>
              <a:t>chatbot</a:t>
            </a:r>
            <a:r>
              <a:rPr lang="zh-TW" altLang="en-US" dirty="0"/>
              <a:t>方式作為前端</a:t>
            </a:r>
          </a:p>
        </p:txBody>
      </p:sp>
    </p:spTree>
    <p:extLst>
      <p:ext uri="{BB962C8B-B14F-4D97-AF65-F5344CB8AC3E}">
        <p14:creationId xmlns:p14="http://schemas.microsoft.com/office/powerpoint/2010/main" val="115753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202E90-7BE3-F737-48FD-1B78EB31C3F4}"/>
              </a:ext>
            </a:extLst>
          </p:cNvPr>
          <p:cNvSpPr>
            <a:spLocks noGrp="1"/>
          </p:cNvSpPr>
          <p:nvPr>
            <p:ph type="title"/>
          </p:nvPr>
        </p:nvSpPr>
        <p:spPr/>
        <p:txBody>
          <a:bodyPr/>
          <a:lstStyle/>
          <a:p>
            <a:r>
              <a:rPr lang="zh-TW" altLang="en-US" dirty="0"/>
              <a:t>功能</a:t>
            </a:r>
            <a:r>
              <a:rPr lang="en-US" altLang="zh-TW" dirty="0"/>
              <a:t>2:</a:t>
            </a:r>
            <a:r>
              <a:rPr lang="zh-TW" altLang="en-US" dirty="0"/>
              <a:t>時段</a:t>
            </a:r>
          </a:p>
        </p:txBody>
      </p:sp>
      <p:pic>
        <p:nvPicPr>
          <p:cNvPr id="7" name="圖片 6">
            <a:extLst>
              <a:ext uri="{FF2B5EF4-FFF2-40B4-BE49-F238E27FC236}">
                <a16:creationId xmlns:a16="http://schemas.microsoft.com/office/drawing/2014/main" id="{2F7248ED-29CA-F5ED-B2A1-D1D3BC5F9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454" y="1331561"/>
            <a:ext cx="6096000" cy="4572000"/>
          </a:xfrm>
          <a:prstGeom prst="rect">
            <a:avLst/>
          </a:prstGeom>
        </p:spPr>
      </p:pic>
      <p:sp>
        <p:nvSpPr>
          <p:cNvPr id="9" name="文字方塊 8">
            <a:extLst>
              <a:ext uri="{FF2B5EF4-FFF2-40B4-BE49-F238E27FC236}">
                <a16:creationId xmlns:a16="http://schemas.microsoft.com/office/drawing/2014/main" id="{00810196-B9BA-16AD-F49E-52A791A1C445}"/>
              </a:ext>
            </a:extLst>
          </p:cNvPr>
          <p:cNvSpPr txBox="1"/>
          <p:nvPr/>
        </p:nvSpPr>
        <p:spPr>
          <a:xfrm>
            <a:off x="1893453" y="2115128"/>
            <a:ext cx="2920087" cy="1754326"/>
          </a:xfrm>
          <a:prstGeom prst="rect">
            <a:avLst/>
          </a:prstGeom>
          <a:noFill/>
        </p:spPr>
        <p:txBody>
          <a:bodyPr wrap="square" rtlCol="0">
            <a:spAutoFit/>
          </a:bodyPr>
          <a:lstStyle/>
          <a:p>
            <a:r>
              <a:rPr lang="zh-TW" altLang="en-US" dirty="0"/>
              <a:t>選擇地區後</a:t>
            </a:r>
            <a:r>
              <a:rPr lang="en-US" altLang="zh-TW" dirty="0"/>
              <a:t>:</a:t>
            </a:r>
          </a:p>
          <a:p>
            <a:endParaRPr lang="en-US" altLang="zh-TW" dirty="0"/>
          </a:p>
          <a:p>
            <a:r>
              <a:rPr lang="en-US" altLang="zh-TW" dirty="0"/>
              <a:t>chatbot</a:t>
            </a:r>
            <a:r>
              <a:rPr lang="zh-TW" altLang="en-US" dirty="0"/>
              <a:t>立即產出此月份個時段車禍發生次數之圖表</a:t>
            </a:r>
            <a:endParaRPr lang="en-US" altLang="zh-TW" dirty="0"/>
          </a:p>
          <a:p>
            <a:endParaRPr lang="en-US" altLang="zh-TW" dirty="0"/>
          </a:p>
          <a:p>
            <a:r>
              <a:rPr lang="zh-TW" altLang="en-US" dirty="0"/>
              <a:t>圖為以北屯區為例</a:t>
            </a:r>
            <a:endParaRPr lang="en-US" altLang="zh-TW" dirty="0"/>
          </a:p>
        </p:txBody>
      </p:sp>
    </p:spTree>
    <p:extLst>
      <p:ext uri="{BB962C8B-B14F-4D97-AF65-F5344CB8AC3E}">
        <p14:creationId xmlns:p14="http://schemas.microsoft.com/office/powerpoint/2010/main" val="51485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72488-8FDC-602C-1113-9FA59F82891F}"/>
              </a:ext>
            </a:extLst>
          </p:cNvPr>
          <p:cNvSpPr>
            <a:spLocks noGrp="1"/>
          </p:cNvSpPr>
          <p:nvPr>
            <p:ph type="title"/>
          </p:nvPr>
        </p:nvSpPr>
        <p:spPr/>
        <p:txBody>
          <a:bodyPr/>
          <a:lstStyle/>
          <a:p>
            <a:r>
              <a:rPr lang="zh-TW" altLang="en-US" dirty="0"/>
              <a:t>功能</a:t>
            </a:r>
            <a:r>
              <a:rPr lang="en-US" altLang="zh-TW" dirty="0"/>
              <a:t>3:</a:t>
            </a:r>
            <a:r>
              <a:rPr lang="zh-TW" altLang="en-US" dirty="0"/>
              <a:t>車禍次數</a:t>
            </a:r>
          </a:p>
        </p:txBody>
      </p:sp>
      <p:pic>
        <p:nvPicPr>
          <p:cNvPr id="9" name="內容版面配置區 8">
            <a:extLst>
              <a:ext uri="{FF2B5EF4-FFF2-40B4-BE49-F238E27FC236}">
                <a16:creationId xmlns:a16="http://schemas.microsoft.com/office/drawing/2014/main" id="{A0145AD5-C4EF-35DA-4596-D977F14A80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9019" y="1791133"/>
            <a:ext cx="5234516" cy="3925887"/>
          </a:xfrm>
        </p:spPr>
      </p:pic>
      <p:sp>
        <p:nvSpPr>
          <p:cNvPr id="10" name="文字方塊 9">
            <a:extLst>
              <a:ext uri="{FF2B5EF4-FFF2-40B4-BE49-F238E27FC236}">
                <a16:creationId xmlns:a16="http://schemas.microsoft.com/office/drawing/2014/main" id="{EE92DDB5-99A9-C0C2-CDD5-8F4BAF7616A7}"/>
              </a:ext>
            </a:extLst>
          </p:cNvPr>
          <p:cNvSpPr txBox="1"/>
          <p:nvPr/>
        </p:nvSpPr>
        <p:spPr>
          <a:xfrm>
            <a:off x="1794165" y="2078182"/>
            <a:ext cx="4108817" cy="1477328"/>
          </a:xfrm>
          <a:prstGeom prst="rect">
            <a:avLst/>
          </a:prstGeom>
          <a:noFill/>
        </p:spPr>
        <p:txBody>
          <a:bodyPr wrap="none" rtlCol="0">
            <a:spAutoFit/>
          </a:bodyPr>
          <a:lstStyle/>
          <a:p>
            <a:r>
              <a:rPr lang="zh-TW" altLang="en-US" dirty="0"/>
              <a:t>對</a:t>
            </a:r>
            <a:r>
              <a:rPr lang="en-US" altLang="zh-TW" dirty="0"/>
              <a:t>chatbot</a:t>
            </a:r>
            <a:r>
              <a:rPr lang="zh-TW" altLang="en-US" dirty="0"/>
              <a:t>輸入</a:t>
            </a:r>
            <a:r>
              <a:rPr lang="en-US" altLang="zh-TW" dirty="0"/>
              <a:t>”</a:t>
            </a:r>
            <a:r>
              <a:rPr lang="zh-TW" altLang="en-US" dirty="0"/>
              <a:t>車禍次數</a:t>
            </a:r>
            <a:r>
              <a:rPr lang="en-US" altLang="zh-TW" dirty="0"/>
              <a:t>”</a:t>
            </a:r>
            <a:r>
              <a:rPr lang="zh-TW" altLang="en-US" dirty="0"/>
              <a:t>後</a:t>
            </a:r>
            <a:endParaRPr lang="en-US" altLang="zh-TW" dirty="0"/>
          </a:p>
          <a:p>
            <a:endParaRPr lang="en-US" altLang="zh-TW" dirty="0"/>
          </a:p>
          <a:p>
            <a:r>
              <a:rPr lang="zh-TW" altLang="en-US" dirty="0"/>
              <a:t>會立即產出台中市各地區的車禍數量表</a:t>
            </a:r>
            <a:endParaRPr lang="en-US" altLang="zh-TW" dirty="0"/>
          </a:p>
          <a:p>
            <a:endParaRPr lang="en-US" altLang="zh-TW" dirty="0"/>
          </a:p>
          <a:p>
            <a:r>
              <a:rPr lang="zh-TW" altLang="en-US" dirty="0"/>
              <a:t>以北屯區為最大宗</a:t>
            </a:r>
          </a:p>
        </p:txBody>
      </p:sp>
    </p:spTree>
    <p:extLst>
      <p:ext uri="{BB962C8B-B14F-4D97-AF65-F5344CB8AC3E}">
        <p14:creationId xmlns:p14="http://schemas.microsoft.com/office/powerpoint/2010/main" val="277034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241816-2FBA-ED33-F654-E9B263F22466}"/>
              </a:ext>
            </a:extLst>
          </p:cNvPr>
          <p:cNvSpPr>
            <a:spLocks noGrp="1"/>
          </p:cNvSpPr>
          <p:nvPr>
            <p:ph type="title"/>
          </p:nvPr>
        </p:nvSpPr>
        <p:spPr/>
        <p:txBody>
          <a:bodyPr/>
          <a:lstStyle/>
          <a:p>
            <a:r>
              <a:rPr lang="zh-TW" altLang="en-US" dirty="0"/>
              <a:t>功能</a:t>
            </a:r>
            <a:r>
              <a:rPr lang="en-US" altLang="zh-TW" dirty="0"/>
              <a:t>4:</a:t>
            </a:r>
            <a:r>
              <a:rPr lang="zh-TW" altLang="en-US" dirty="0"/>
              <a:t>死亡比例</a:t>
            </a:r>
          </a:p>
        </p:txBody>
      </p:sp>
      <p:pic>
        <p:nvPicPr>
          <p:cNvPr id="5" name="內容版面配置區 4">
            <a:extLst>
              <a:ext uri="{FF2B5EF4-FFF2-40B4-BE49-F238E27FC236}">
                <a16:creationId xmlns:a16="http://schemas.microsoft.com/office/drawing/2014/main" id="{C5FD5117-49EE-F4A7-84CC-2E0617505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1055" y="1855788"/>
            <a:ext cx="5234516" cy="3925887"/>
          </a:xfrm>
        </p:spPr>
      </p:pic>
      <p:sp>
        <p:nvSpPr>
          <p:cNvPr id="6" name="文字方塊 5">
            <a:extLst>
              <a:ext uri="{FF2B5EF4-FFF2-40B4-BE49-F238E27FC236}">
                <a16:creationId xmlns:a16="http://schemas.microsoft.com/office/drawing/2014/main" id="{EBE1B90A-68CF-8EF3-45A7-C9E26EAB1E78}"/>
              </a:ext>
            </a:extLst>
          </p:cNvPr>
          <p:cNvSpPr txBox="1"/>
          <p:nvPr/>
        </p:nvSpPr>
        <p:spPr>
          <a:xfrm>
            <a:off x="2083547" y="2005781"/>
            <a:ext cx="4060727" cy="1754326"/>
          </a:xfrm>
          <a:prstGeom prst="rect">
            <a:avLst/>
          </a:prstGeom>
          <a:noFill/>
        </p:spPr>
        <p:txBody>
          <a:bodyPr wrap="none" rtlCol="0">
            <a:spAutoFit/>
          </a:bodyPr>
          <a:lstStyle/>
          <a:p>
            <a:r>
              <a:rPr lang="zh-TW" altLang="en-US" dirty="0"/>
              <a:t>對</a:t>
            </a:r>
            <a:r>
              <a:rPr lang="en-US" altLang="zh-TW" dirty="0"/>
              <a:t>chatbot</a:t>
            </a:r>
            <a:r>
              <a:rPr lang="zh-TW" altLang="en-US" dirty="0"/>
              <a:t>輸入</a:t>
            </a:r>
            <a:r>
              <a:rPr lang="en-US" altLang="zh-TW" dirty="0"/>
              <a:t>”</a:t>
            </a:r>
            <a:r>
              <a:rPr lang="zh-TW" altLang="en-US" dirty="0"/>
              <a:t>死亡比例</a:t>
            </a:r>
            <a:r>
              <a:rPr lang="en-US" altLang="zh-TW" dirty="0"/>
              <a:t>”</a:t>
            </a:r>
          </a:p>
          <a:p>
            <a:endParaRPr lang="en-US" altLang="zh-TW" dirty="0"/>
          </a:p>
          <a:p>
            <a:r>
              <a:rPr lang="en-US" altLang="zh-TW" dirty="0"/>
              <a:t>Chatbot</a:t>
            </a:r>
            <a:r>
              <a:rPr lang="zh-TW" altLang="en-US" dirty="0"/>
              <a:t>立即產生台中市各地區車禍中</a:t>
            </a:r>
            <a:endParaRPr lang="en-US" altLang="zh-TW" dirty="0"/>
          </a:p>
          <a:p>
            <a:r>
              <a:rPr lang="zh-TW" altLang="en-US" dirty="0"/>
              <a:t>有傷亡的比例圖</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303860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CDB18-38C2-B3F6-386C-EE190D6A944C}"/>
              </a:ext>
            </a:extLst>
          </p:cNvPr>
          <p:cNvSpPr>
            <a:spLocks noGrp="1"/>
          </p:cNvSpPr>
          <p:nvPr>
            <p:ph type="title"/>
          </p:nvPr>
        </p:nvSpPr>
        <p:spPr/>
        <p:txBody>
          <a:bodyPr/>
          <a:lstStyle/>
          <a:p>
            <a:r>
              <a:rPr lang="zh-TW" altLang="en-US" dirty="0"/>
              <a:t>功能</a:t>
            </a:r>
            <a:r>
              <a:rPr lang="en-US" altLang="zh-TW" dirty="0"/>
              <a:t>5:</a:t>
            </a:r>
            <a:r>
              <a:rPr lang="zh-TW" altLang="en-US" dirty="0"/>
              <a:t>事故類型</a:t>
            </a:r>
          </a:p>
        </p:txBody>
      </p:sp>
      <p:pic>
        <p:nvPicPr>
          <p:cNvPr id="5" name="內容版面配置區 4" descr="一張含有 文字 的圖片&#10;&#10;自動產生的描述">
            <a:extLst>
              <a:ext uri="{FF2B5EF4-FFF2-40B4-BE49-F238E27FC236}">
                <a16:creationId xmlns:a16="http://schemas.microsoft.com/office/drawing/2014/main" id="{2436D545-1D9B-1BB3-86C0-785FECA8E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9884" y="1781026"/>
            <a:ext cx="5234516" cy="3925887"/>
          </a:xfrm>
        </p:spPr>
      </p:pic>
      <p:sp>
        <p:nvSpPr>
          <p:cNvPr id="6" name="文字方塊 5">
            <a:extLst>
              <a:ext uri="{FF2B5EF4-FFF2-40B4-BE49-F238E27FC236}">
                <a16:creationId xmlns:a16="http://schemas.microsoft.com/office/drawing/2014/main" id="{433A2AFE-4073-DE68-4867-E5166F764764}"/>
              </a:ext>
            </a:extLst>
          </p:cNvPr>
          <p:cNvSpPr txBox="1"/>
          <p:nvPr/>
        </p:nvSpPr>
        <p:spPr>
          <a:xfrm>
            <a:off x="2429164" y="2567709"/>
            <a:ext cx="184731" cy="369332"/>
          </a:xfrm>
          <a:prstGeom prst="rect">
            <a:avLst/>
          </a:prstGeom>
          <a:noFill/>
        </p:spPr>
        <p:txBody>
          <a:bodyPr wrap="none" rtlCol="0">
            <a:spAutoFit/>
          </a:bodyPr>
          <a:lstStyle/>
          <a:p>
            <a:endParaRPr lang="zh-TW" altLang="en-US" dirty="0"/>
          </a:p>
        </p:txBody>
      </p:sp>
      <p:sp>
        <p:nvSpPr>
          <p:cNvPr id="7" name="文字方塊 6">
            <a:extLst>
              <a:ext uri="{FF2B5EF4-FFF2-40B4-BE49-F238E27FC236}">
                <a16:creationId xmlns:a16="http://schemas.microsoft.com/office/drawing/2014/main" id="{D732636E-B86E-1098-4B6C-DD2D5B180297}"/>
              </a:ext>
            </a:extLst>
          </p:cNvPr>
          <p:cNvSpPr txBox="1"/>
          <p:nvPr/>
        </p:nvSpPr>
        <p:spPr>
          <a:xfrm>
            <a:off x="2189018" y="2005781"/>
            <a:ext cx="3599062" cy="923330"/>
          </a:xfrm>
          <a:prstGeom prst="rect">
            <a:avLst/>
          </a:prstGeom>
          <a:noFill/>
        </p:spPr>
        <p:txBody>
          <a:bodyPr wrap="none" rtlCol="0">
            <a:spAutoFit/>
          </a:bodyPr>
          <a:lstStyle/>
          <a:p>
            <a:r>
              <a:rPr lang="zh-TW" altLang="en-US" dirty="0"/>
              <a:t>對</a:t>
            </a:r>
            <a:r>
              <a:rPr lang="en-US" altLang="zh-TW" dirty="0"/>
              <a:t>chatbot</a:t>
            </a:r>
            <a:r>
              <a:rPr lang="zh-TW" altLang="en-US" dirty="0"/>
              <a:t>輸入</a:t>
            </a:r>
            <a:r>
              <a:rPr lang="en-US" altLang="zh-TW" dirty="0"/>
              <a:t>”</a:t>
            </a:r>
            <a:r>
              <a:rPr lang="zh-TW" altLang="en-US" dirty="0"/>
              <a:t>事故類型</a:t>
            </a:r>
            <a:r>
              <a:rPr lang="en-US" altLang="zh-TW" dirty="0"/>
              <a:t>”</a:t>
            </a:r>
          </a:p>
          <a:p>
            <a:endParaRPr lang="en-US" altLang="zh-TW" dirty="0"/>
          </a:p>
          <a:p>
            <a:r>
              <a:rPr lang="en-US" altLang="zh-TW" dirty="0"/>
              <a:t>Chatbot</a:t>
            </a:r>
            <a:r>
              <a:rPr lang="zh-TW" altLang="en-US" dirty="0"/>
              <a:t>會立即產出相應的文字雲</a:t>
            </a:r>
          </a:p>
        </p:txBody>
      </p:sp>
    </p:spTree>
    <p:extLst>
      <p:ext uri="{BB962C8B-B14F-4D97-AF65-F5344CB8AC3E}">
        <p14:creationId xmlns:p14="http://schemas.microsoft.com/office/powerpoint/2010/main" val="253091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AA004E-1746-978D-3471-A6D99391658A}"/>
              </a:ext>
            </a:extLst>
          </p:cNvPr>
          <p:cNvSpPr>
            <a:spLocks noGrp="1"/>
          </p:cNvSpPr>
          <p:nvPr>
            <p:ph type="title"/>
          </p:nvPr>
        </p:nvSpPr>
        <p:spPr>
          <a:xfrm>
            <a:off x="1772437" y="2653790"/>
            <a:ext cx="9486690" cy="1550419"/>
          </a:xfrm>
        </p:spPr>
        <p:txBody>
          <a:bodyPr/>
          <a:lstStyle/>
          <a:p>
            <a:pPr algn="ctr"/>
            <a:r>
              <a:rPr lang="en-US" altLang="zh-TW" dirty="0"/>
              <a:t>DEMO</a:t>
            </a:r>
            <a:r>
              <a:rPr lang="zh-TW" altLang="en-US" dirty="0"/>
              <a:t>展示時間</a:t>
            </a:r>
          </a:p>
        </p:txBody>
      </p:sp>
    </p:spTree>
    <p:extLst>
      <p:ext uri="{BB962C8B-B14F-4D97-AF65-F5344CB8AC3E}">
        <p14:creationId xmlns:p14="http://schemas.microsoft.com/office/powerpoint/2010/main" val="320395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608AC-9BD1-B15A-0A48-9ACBB1D1C7A4}"/>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EAAE5A51-FF08-45FE-0010-316C285FA72D}"/>
              </a:ext>
            </a:extLst>
          </p:cNvPr>
          <p:cNvSpPr>
            <a:spLocks noGrp="1"/>
          </p:cNvSpPr>
          <p:nvPr>
            <p:ph idx="1"/>
          </p:nvPr>
        </p:nvSpPr>
        <p:spPr>
          <a:xfrm>
            <a:off x="1587710" y="1639019"/>
            <a:ext cx="9486690" cy="4447149"/>
          </a:xfrm>
        </p:spPr>
        <p:txBody>
          <a:bodyPr/>
          <a:lstStyle/>
          <a:p>
            <a:r>
              <a:rPr lang="zh-TW" altLang="en-US" dirty="0"/>
              <a:t>台中市近來因交通事故死亡案件次數攀升</a:t>
            </a:r>
            <a:r>
              <a:rPr lang="zh-TW" altLang="en-US" dirty="0">
                <a:latin typeface="Poiret One" panose="020B0604020202020204" pitchFamily="2" charset="0"/>
              </a:rPr>
              <a:t>，</a:t>
            </a:r>
            <a:r>
              <a:rPr lang="zh-TW" altLang="en-US" dirty="0"/>
              <a:t>數量為六都最高</a:t>
            </a:r>
            <a:endParaRPr lang="en-US" altLang="zh-TW" dirty="0"/>
          </a:p>
        </p:txBody>
      </p:sp>
      <p:pic>
        <p:nvPicPr>
          <p:cNvPr id="6" name="Picture 2" descr="▲警政署公告109年度全台A1類車禍死亡人數年度統計，台中市全年竟是六都最高(圖／議員提供2021.1.24)">
            <a:extLst>
              <a:ext uri="{FF2B5EF4-FFF2-40B4-BE49-F238E27FC236}">
                <a16:creationId xmlns:a16="http://schemas.microsoft.com/office/drawing/2014/main" id="{DBA33202-B010-0A66-0557-D38A6697F3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98"/>
          <a:stretch/>
        </p:blipFill>
        <p:spPr bwMode="auto">
          <a:xfrm>
            <a:off x="2563917" y="2364527"/>
            <a:ext cx="7534275" cy="2766152"/>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24494B6D-C4DC-8571-9FA3-73EA59F981A3}"/>
              </a:ext>
            </a:extLst>
          </p:cNvPr>
          <p:cNvSpPr txBox="1"/>
          <p:nvPr/>
        </p:nvSpPr>
        <p:spPr>
          <a:xfrm>
            <a:off x="1992702" y="5455916"/>
            <a:ext cx="9785499" cy="415498"/>
          </a:xfrm>
          <a:prstGeom prst="rect">
            <a:avLst/>
          </a:prstGeom>
          <a:noFill/>
        </p:spPr>
        <p:txBody>
          <a:bodyPr wrap="square" rtlCol="0">
            <a:spAutoFit/>
          </a:bodyPr>
          <a:lstStyle/>
          <a:p>
            <a:r>
              <a:rPr lang="zh-TW" altLang="en-US" sz="1050" dirty="0"/>
              <a:t>資料來源 </a:t>
            </a:r>
            <a:r>
              <a:rPr lang="en-US" altLang="zh-TW" sz="1050" dirty="0"/>
              <a:t>https://autos.yahoo.com.tw/%E5%85%AD%E9%83%BD%E8%BB%8A%E7%A6%8D%E6%AD%BB%E4%BA%A1-%E5%8F%B0%E4%B8%AD%E5%B8%82%E6%9C%80%E9%AB%98-051905287.html</a:t>
            </a:r>
            <a:endParaRPr lang="zh-TW" altLang="en-US" dirty="0"/>
          </a:p>
        </p:txBody>
      </p:sp>
    </p:spTree>
    <p:extLst>
      <p:ext uri="{BB962C8B-B14F-4D97-AF65-F5344CB8AC3E}">
        <p14:creationId xmlns:p14="http://schemas.microsoft.com/office/powerpoint/2010/main" val="369977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B26B5096-6670-A717-2C90-E83145E52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9334" y="687387"/>
            <a:ext cx="2693414" cy="5483225"/>
          </a:xfrm>
        </p:spPr>
      </p:pic>
      <p:sp>
        <p:nvSpPr>
          <p:cNvPr id="6" name="文字方塊 5">
            <a:extLst>
              <a:ext uri="{FF2B5EF4-FFF2-40B4-BE49-F238E27FC236}">
                <a16:creationId xmlns:a16="http://schemas.microsoft.com/office/drawing/2014/main" id="{DF8704F7-FF34-3424-24A3-317F11C13CCD}"/>
              </a:ext>
            </a:extLst>
          </p:cNvPr>
          <p:cNvSpPr txBox="1"/>
          <p:nvPr/>
        </p:nvSpPr>
        <p:spPr>
          <a:xfrm>
            <a:off x="2161308" y="1588655"/>
            <a:ext cx="5602465" cy="3416320"/>
          </a:xfrm>
          <a:prstGeom prst="rect">
            <a:avLst/>
          </a:prstGeom>
          <a:noFill/>
        </p:spPr>
        <p:txBody>
          <a:bodyPr wrap="square" rtlCol="0">
            <a:spAutoFit/>
          </a:bodyPr>
          <a:lstStyle/>
          <a:p>
            <a:r>
              <a:rPr lang="zh-TW" altLang="en-US" dirty="0"/>
              <a:t>希望透過此聊天機器人能夠幫助市民朋友更了解台中市各地區車禍狀態分布</a:t>
            </a:r>
            <a:r>
              <a:rPr lang="zh-TW" altLang="en-US" dirty="0">
                <a:latin typeface="Poiret One" panose="00000500000000000000" pitchFamily="2" charset="0"/>
              </a:rPr>
              <a:t>，並透過其他功能了解車禍案件細節，以平易近人的方式成為遏止車禍數量持續攀升的利器</a:t>
            </a:r>
            <a:endParaRPr lang="en-US" altLang="zh-TW" dirty="0">
              <a:latin typeface="Poiret One" panose="00000500000000000000" pitchFamily="2" charset="0"/>
            </a:endParaRPr>
          </a:p>
          <a:p>
            <a:endParaRPr lang="en-US" altLang="zh-TW" dirty="0">
              <a:latin typeface="Poiret One" panose="00000500000000000000" pitchFamily="2" charset="0"/>
            </a:endParaRPr>
          </a:p>
          <a:p>
            <a:endParaRPr lang="en-US" altLang="zh-TW" dirty="0">
              <a:latin typeface="Poiret One" panose="00000500000000000000" pitchFamily="2" charset="0"/>
            </a:endParaRPr>
          </a:p>
          <a:p>
            <a:endParaRPr lang="en-US" altLang="zh-TW" dirty="0">
              <a:latin typeface="Poiret One" panose="00000500000000000000" pitchFamily="2" charset="0"/>
            </a:endParaRPr>
          </a:p>
          <a:p>
            <a:endParaRPr lang="en-US" altLang="zh-TW" dirty="0">
              <a:latin typeface="Poiret One" panose="00000500000000000000" pitchFamily="2" charset="0"/>
            </a:endParaRPr>
          </a:p>
          <a:p>
            <a:endParaRPr lang="en-US" altLang="zh-TW" dirty="0">
              <a:latin typeface="Poiret One" panose="00000500000000000000" pitchFamily="2" charset="0"/>
            </a:endParaRPr>
          </a:p>
          <a:p>
            <a:endParaRPr lang="en-US" altLang="zh-TW" dirty="0">
              <a:latin typeface="Poiret One" panose="00000500000000000000" pitchFamily="2" charset="0"/>
            </a:endParaRPr>
          </a:p>
          <a:p>
            <a:r>
              <a:rPr lang="zh-TW" altLang="en-US" dirty="0"/>
              <a:t>每一次的車禍或許是天人永隔的慘劇</a:t>
            </a:r>
            <a:endParaRPr lang="en-US" altLang="zh-TW" dirty="0"/>
          </a:p>
          <a:p>
            <a:r>
              <a:rPr lang="zh-TW" altLang="en-US" dirty="0"/>
              <a:t>但希望其情報能夠阻止下一個悲劇的誕生</a:t>
            </a:r>
            <a:endParaRPr lang="en-US" altLang="zh-TW" dirty="0"/>
          </a:p>
        </p:txBody>
      </p:sp>
    </p:spTree>
    <p:extLst>
      <p:ext uri="{BB962C8B-B14F-4D97-AF65-F5344CB8AC3E}">
        <p14:creationId xmlns:p14="http://schemas.microsoft.com/office/powerpoint/2010/main" val="197946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419870-898B-5B8B-6F77-20456946ABAB}"/>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1C801966-08DF-CAA1-0EEC-DE2D2AB4D7FF}"/>
              </a:ext>
            </a:extLst>
          </p:cNvPr>
          <p:cNvSpPr>
            <a:spLocks noGrp="1"/>
          </p:cNvSpPr>
          <p:nvPr>
            <p:ph idx="1"/>
          </p:nvPr>
        </p:nvSpPr>
        <p:spPr/>
        <p:txBody>
          <a:bodyPr/>
          <a:lstStyle/>
          <a:p>
            <a:r>
              <a:rPr lang="zh-TW" altLang="en-US" dirty="0">
                <a:latin typeface="Whitney"/>
              </a:rPr>
              <a:t>台中市政府警察局</a:t>
            </a:r>
            <a:r>
              <a:rPr lang="en-US" altLang="zh-TW" dirty="0">
                <a:latin typeface="Whitney"/>
              </a:rPr>
              <a:t>110</a:t>
            </a:r>
            <a:r>
              <a:rPr lang="zh-TW" altLang="en-US" dirty="0">
                <a:latin typeface="Whitney"/>
              </a:rPr>
              <a:t>年</a:t>
            </a:r>
            <a:r>
              <a:rPr lang="en-US" altLang="zh-TW" dirty="0">
                <a:latin typeface="Whitney"/>
              </a:rPr>
              <a:t>12</a:t>
            </a:r>
            <a:r>
              <a:rPr lang="zh-TW" altLang="en-US" dirty="0">
                <a:latin typeface="Whitney"/>
              </a:rPr>
              <a:t>月份交通事故資料</a:t>
            </a:r>
            <a:r>
              <a:rPr lang="en-US" altLang="zh-TW" dirty="0">
                <a:latin typeface="Whitney"/>
              </a:rPr>
              <a:t>:</a:t>
            </a:r>
          </a:p>
          <a:p>
            <a:r>
              <a:rPr lang="en-US" altLang="zh-TW" dirty="0">
                <a:latin typeface="Whitney"/>
                <a:hlinkClick r:id="rId2" tooltip="https://data.gov.tw/dataset/150857">
                  <a:extLst>
                    <a:ext uri="{A12FA001-AC4F-418D-AE19-62706E023703}">
                      <ahyp:hlinkClr xmlns:ahyp="http://schemas.microsoft.com/office/drawing/2018/hyperlinkcolor" val="tx"/>
                    </a:ext>
                  </a:extLst>
                </a:hlinkClick>
              </a:rPr>
              <a:t>https://data.gov.tw/dataset/150857</a:t>
            </a:r>
            <a:endParaRPr lang="en-US" altLang="zh-TW" dirty="0">
              <a:latin typeface="Whitney"/>
            </a:endParaRPr>
          </a:p>
          <a:p>
            <a:r>
              <a:rPr lang="zh-TW" altLang="en-US" dirty="0">
                <a:latin typeface="Whitney"/>
              </a:rPr>
              <a:t>交通事故代號對照表</a:t>
            </a:r>
            <a:r>
              <a:rPr lang="en-US" altLang="zh-TW" dirty="0">
                <a:latin typeface="Whitney"/>
              </a:rPr>
              <a:t>:</a:t>
            </a:r>
          </a:p>
          <a:p>
            <a:r>
              <a:rPr lang="en-US" altLang="zh-TW" u="sng" dirty="0">
                <a:latin typeface="Whitney"/>
              </a:rPr>
              <a:t>https://data.tycg.gov.tw/opendata/datalist/datasetMeta?oid=a2743d42-f167-4ba2-ac5e-869b51b1ec81</a:t>
            </a:r>
          </a:p>
        </p:txBody>
      </p:sp>
    </p:spTree>
    <p:extLst>
      <p:ext uri="{BB962C8B-B14F-4D97-AF65-F5344CB8AC3E}">
        <p14:creationId xmlns:p14="http://schemas.microsoft.com/office/powerpoint/2010/main" val="354571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AAF41-0176-F1D3-166E-75904965EF31}"/>
              </a:ext>
            </a:extLst>
          </p:cNvPr>
          <p:cNvSpPr>
            <a:spLocks noGrp="1"/>
          </p:cNvSpPr>
          <p:nvPr>
            <p:ph type="title"/>
          </p:nvPr>
        </p:nvSpPr>
        <p:spPr/>
        <p:txBody>
          <a:bodyPr/>
          <a:lstStyle/>
          <a:p>
            <a:r>
              <a:rPr lang="zh-TW" altLang="en-US" dirty="0"/>
              <a:t>使用工具</a:t>
            </a:r>
            <a:r>
              <a:rPr lang="en-US" altLang="zh-TW" dirty="0"/>
              <a:t>1-Line developer</a:t>
            </a:r>
            <a:endParaRPr lang="zh-TW" altLang="en-US" dirty="0"/>
          </a:p>
        </p:txBody>
      </p:sp>
      <p:sp>
        <p:nvSpPr>
          <p:cNvPr id="6" name="文字方塊 5">
            <a:extLst>
              <a:ext uri="{FF2B5EF4-FFF2-40B4-BE49-F238E27FC236}">
                <a16:creationId xmlns:a16="http://schemas.microsoft.com/office/drawing/2014/main" id="{03C3B915-9120-B3C9-0067-6DA53596F25A}"/>
              </a:ext>
            </a:extLst>
          </p:cNvPr>
          <p:cNvSpPr txBox="1"/>
          <p:nvPr/>
        </p:nvSpPr>
        <p:spPr>
          <a:xfrm>
            <a:off x="2281382" y="2447636"/>
            <a:ext cx="184731" cy="369332"/>
          </a:xfrm>
          <a:prstGeom prst="rect">
            <a:avLst/>
          </a:prstGeom>
          <a:noFill/>
        </p:spPr>
        <p:txBody>
          <a:bodyPr wrap="none" rtlCol="0">
            <a:spAutoFit/>
          </a:bodyPr>
          <a:lstStyle/>
          <a:p>
            <a:endParaRPr lang="zh-TW" altLang="en-US" dirty="0"/>
          </a:p>
        </p:txBody>
      </p:sp>
      <p:pic>
        <p:nvPicPr>
          <p:cNvPr id="9" name="內容版面配置區 4" descr="一張含有 文字 的圖片&#10;&#10;自動產生的描述">
            <a:extLst>
              <a:ext uri="{FF2B5EF4-FFF2-40B4-BE49-F238E27FC236}">
                <a16:creationId xmlns:a16="http://schemas.microsoft.com/office/drawing/2014/main" id="{9775A738-1519-E1F7-E94B-05DC6904DD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7095" y="1230571"/>
            <a:ext cx="4084323" cy="5304484"/>
          </a:xfrm>
        </p:spPr>
      </p:pic>
    </p:spTree>
    <p:extLst>
      <p:ext uri="{BB962C8B-B14F-4D97-AF65-F5344CB8AC3E}">
        <p14:creationId xmlns:p14="http://schemas.microsoft.com/office/powerpoint/2010/main" val="10782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208FB6-E871-2BFC-1516-65BE126F12B1}"/>
              </a:ext>
            </a:extLst>
          </p:cNvPr>
          <p:cNvSpPr>
            <a:spLocks noGrp="1"/>
          </p:cNvSpPr>
          <p:nvPr>
            <p:ph type="title"/>
          </p:nvPr>
        </p:nvSpPr>
        <p:spPr/>
        <p:txBody>
          <a:bodyPr/>
          <a:lstStyle/>
          <a:p>
            <a:r>
              <a:rPr lang="zh-TW" altLang="en-US" dirty="0"/>
              <a:t>使用工具</a:t>
            </a:r>
            <a:r>
              <a:rPr lang="en-US" altLang="zh-TW" dirty="0"/>
              <a:t>2-ngrok</a:t>
            </a:r>
            <a:endParaRPr lang="zh-TW" altLang="en-US" dirty="0"/>
          </a:p>
        </p:txBody>
      </p:sp>
      <p:pic>
        <p:nvPicPr>
          <p:cNvPr id="9" name="內容版面配置區 8" descr="一張含有 文字 的圖片&#10;&#10;自動產生的描述">
            <a:extLst>
              <a:ext uri="{FF2B5EF4-FFF2-40B4-BE49-F238E27FC236}">
                <a16:creationId xmlns:a16="http://schemas.microsoft.com/office/drawing/2014/main" id="{498B0378-A4C8-FCEA-F018-5C3CECE28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9454" y="1846551"/>
            <a:ext cx="7583202" cy="3925887"/>
          </a:xfrm>
        </p:spPr>
      </p:pic>
    </p:spTree>
    <p:extLst>
      <p:ext uri="{BB962C8B-B14F-4D97-AF65-F5344CB8AC3E}">
        <p14:creationId xmlns:p14="http://schemas.microsoft.com/office/powerpoint/2010/main" val="37310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5C5BD2-3657-6EC8-C018-F13BEF010F09}"/>
              </a:ext>
            </a:extLst>
          </p:cNvPr>
          <p:cNvSpPr>
            <a:spLocks noGrp="1"/>
          </p:cNvSpPr>
          <p:nvPr>
            <p:ph type="title"/>
          </p:nvPr>
        </p:nvSpPr>
        <p:spPr/>
        <p:txBody>
          <a:bodyPr/>
          <a:lstStyle/>
          <a:p>
            <a:r>
              <a:rPr lang="zh-TW" altLang="en-US" dirty="0"/>
              <a:t>使用工具</a:t>
            </a:r>
            <a:r>
              <a:rPr lang="en-US" altLang="zh-TW" dirty="0"/>
              <a:t>3-Dialogflow</a:t>
            </a:r>
            <a:endParaRPr lang="zh-TW" altLang="en-US" dirty="0"/>
          </a:p>
        </p:txBody>
      </p:sp>
      <p:pic>
        <p:nvPicPr>
          <p:cNvPr id="5" name="內容版面配置區 4" descr="一張含有 文字 的圖片&#10;&#10;自動產生的描述">
            <a:extLst>
              <a:ext uri="{FF2B5EF4-FFF2-40B4-BE49-F238E27FC236}">
                <a16:creationId xmlns:a16="http://schemas.microsoft.com/office/drawing/2014/main" id="{4837444F-299B-0A26-DB39-448BA1307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559" y="1708728"/>
            <a:ext cx="8359954" cy="4183784"/>
          </a:xfrm>
        </p:spPr>
      </p:pic>
    </p:spTree>
    <p:extLst>
      <p:ext uri="{BB962C8B-B14F-4D97-AF65-F5344CB8AC3E}">
        <p14:creationId xmlns:p14="http://schemas.microsoft.com/office/powerpoint/2010/main" val="355693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D01F1B-95EA-39A7-9CD4-CDE8AA18BFBA}"/>
              </a:ext>
            </a:extLst>
          </p:cNvPr>
          <p:cNvSpPr>
            <a:spLocks noGrp="1"/>
          </p:cNvSpPr>
          <p:nvPr>
            <p:ph type="title"/>
          </p:nvPr>
        </p:nvSpPr>
        <p:spPr/>
        <p:txBody>
          <a:bodyPr/>
          <a:lstStyle/>
          <a:p>
            <a:r>
              <a:rPr lang="zh-TW" altLang="en-US" dirty="0"/>
              <a:t>功能介紹</a:t>
            </a:r>
          </a:p>
        </p:txBody>
      </p:sp>
      <p:sp>
        <p:nvSpPr>
          <p:cNvPr id="3" name="內容版面配置區 2">
            <a:extLst>
              <a:ext uri="{FF2B5EF4-FFF2-40B4-BE49-F238E27FC236}">
                <a16:creationId xmlns:a16="http://schemas.microsoft.com/office/drawing/2014/main" id="{162CD09A-4E5C-B703-6D42-79F73EE7A0A2}"/>
              </a:ext>
            </a:extLst>
          </p:cNvPr>
          <p:cNvSpPr>
            <a:spLocks noGrp="1"/>
          </p:cNvSpPr>
          <p:nvPr>
            <p:ph idx="1"/>
          </p:nvPr>
        </p:nvSpPr>
        <p:spPr>
          <a:xfrm>
            <a:off x="1587710" y="1691640"/>
            <a:ext cx="9486690" cy="4394528"/>
          </a:xfrm>
        </p:spPr>
        <p:txBody>
          <a:bodyPr/>
          <a:lstStyle/>
          <a:p>
            <a:r>
              <a:rPr lang="zh-TW" altLang="en-US" dirty="0"/>
              <a:t>對</a:t>
            </a:r>
            <a:r>
              <a:rPr lang="en-US" altLang="zh-TW" dirty="0"/>
              <a:t>chatbot</a:t>
            </a:r>
            <a:r>
              <a:rPr lang="zh-TW" altLang="en-US" dirty="0"/>
              <a:t>輸入</a:t>
            </a:r>
            <a:r>
              <a:rPr lang="en-US" altLang="zh-TW" dirty="0"/>
              <a:t>“</a:t>
            </a:r>
            <a:r>
              <a:rPr lang="zh-TW" altLang="en-US" dirty="0"/>
              <a:t>菜單</a:t>
            </a:r>
            <a:r>
              <a:rPr lang="en-US" altLang="zh-TW" dirty="0"/>
              <a:t>”</a:t>
            </a:r>
            <a:r>
              <a:rPr lang="zh-TW" altLang="en-US" dirty="0"/>
              <a:t>後得到功能清單</a:t>
            </a:r>
            <a:endParaRPr lang="en-US" altLang="zh-TW" dirty="0">
              <a:latin typeface="Poiret One" panose="00000500000000000000" pitchFamily="2" charset="0"/>
            </a:endParaRPr>
          </a:p>
          <a:p>
            <a:r>
              <a:rPr lang="zh-TW" altLang="en-US" dirty="0">
                <a:latin typeface="Poiret One" panose="00000500000000000000" pitchFamily="2" charset="0"/>
              </a:rPr>
              <a:t>功能分別為</a:t>
            </a:r>
            <a:r>
              <a:rPr lang="en-US" altLang="zh-TW" dirty="0">
                <a:latin typeface="Poiret One" panose="00000500000000000000" pitchFamily="2" charset="0"/>
              </a:rPr>
              <a:t>:”</a:t>
            </a:r>
            <a:r>
              <a:rPr lang="zh-TW" altLang="en-US" dirty="0">
                <a:latin typeface="Poiret One" panose="00000500000000000000" pitchFamily="2" charset="0"/>
              </a:rPr>
              <a:t>車禍</a:t>
            </a:r>
            <a:r>
              <a:rPr lang="en-US" altLang="zh-TW" dirty="0">
                <a:latin typeface="Poiret One" panose="00000500000000000000" pitchFamily="2" charset="0"/>
              </a:rPr>
              <a:t>”</a:t>
            </a:r>
            <a:r>
              <a:rPr lang="zh-TW" altLang="en-US" dirty="0">
                <a:latin typeface="Poiret One" panose="00000500000000000000" pitchFamily="2" charset="0"/>
              </a:rPr>
              <a:t> ，</a:t>
            </a:r>
            <a:r>
              <a:rPr lang="en-US" altLang="zh-TW" dirty="0">
                <a:latin typeface="Poiret One" panose="00000500000000000000" pitchFamily="2" charset="0"/>
              </a:rPr>
              <a:t>”</a:t>
            </a:r>
            <a:r>
              <a:rPr lang="zh-TW" altLang="en-US" dirty="0">
                <a:latin typeface="Poiret One" panose="00000500000000000000" pitchFamily="2" charset="0"/>
              </a:rPr>
              <a:t>時段</a:t>
            </a:r>
            <a:r>
              <a:rPr lang="en-US" altLang="zh-TW" dirty="0">
                <a:latin typeface="Poiret One" panose="00000500000000000000" pitchFamily="2" charset="0"/>
              </a:rPr>
              <a:t>”</a:t>
            </a:r>
            <a:r>
              <a:rPr lang="zh-TW" altLang="en-US" dirty="0">
                <a:latin typeface="Poiret One" panose="00000500000000000000" pitchFamily="2" charset="0"/>
              </a:rPr>
              <a:t> ，</a:t>
            </a:r>
            <a:r>
              <a:rPr lang="en-US" altLang="zh-TW" dirty="0">
                <a:latin typeface="Poiret One" panose="00000500000000000000" pitchFamily="2" charset="0"/>
              </a:rPr>
              <a:t>”</a:t>
            </a:r>
            <a:r>
              <a:rPr lang="zh-TW" altLang="en-US" dirty="0">
                <a:latin typeface="Poiret One" panose="00000500000000000000" pitchFamily="2" charset="0"/>
              </a:rPr>
              <a:t>車禍次數</a:t>
            </a:r>
            <a:r>
              <a:rPr lang="en-US" altLang="zh-TW" dirty="0">
                <a:latin typeface="Poiret One" panose="00000500000000000000" pitchFamily="2" charset="0"/>
              </a:rPr>
              <a:t>”</a:t>
            </a:r>
            <a:r>
              <a:rPr lang="zh-TW" altLang="en-US" dirty="0">
                <a:latin typeface="Poiret One" panose="00000500000000000000" pitchFamily="2" charset="0"/>
              </a:rPr>
              <a:t> ，</a:t>
            </a:r>
            <a:r>
              <a:rPr lang="en-US" altLang="zh-TW" dirty="0">
                <a:latin typeface="Poiret One" panose="00000500000000000000" pitchFamily="2" charset="0"/>
              </a:rPr>
              <a:t>”</a:t>
            </a:r>
            <a:r>
              <a:rPr lang="zh-TW" altLang="en-US" dirty="0">
                <a:latin typeface="Poiret One" panose="00000500000000000000" pitchFamily="2" charset="0"/>
              </a:rPr>
              <a:t>死亡比例</a:t>
            </a:r>
            <a:r>
              <a:rPr lang="en-US" altLang="zh-TW" dirty="0">
                <a:latin typeface="Poiret One" panose="00000500000000000000" pitchFamily="2" charset="0"/>
              </a:rPr>
              <a:t>”</a:t>
            </a:r>
            <a:r>
              <a:rPr lang="zh-TW" altLang="en-US" dirty="0">
                <a:latin typeface="Poiret One" panose="00000500000000000000" pitchFamily="2" charset="0"/>
              </a:rPr>
              <a:t> ，</a:t>
            </a:r>
            <a:r>
              <a:rPr lang="en-US" altLang="zh-TW" dirty="0">
                <a:latin typeface="Poiret One" panose="00000500000000000000" pitchFamily="2" charset="0"/>
              </a:rPr>
              <a:t>”</a:t>
            </a:r>
            <a:r>
              <a:rPr lang="zh-TW" altLang="en-US" dirty="0">
                <a:latin typeface="Poiret One" panose="00000500000000000000" pitchFamily="2" charset="0"/>
              </a:rPr>
              <a:t>事故類型</a:t>
            </a:r>
            <a:r>
              <a:rPr lang="en-US" altLang="zh-TW" dirty="0">
                <a:latin typeface="Poiret One" panose="00000500000000000000" pitchFamily="2" charset="0"/>
              </a:rPr>
              <a:t>”</a:t>
            </a:r>
          </a:p>
          <a:p>
            <a:r>
              <a:rPr lang="zh-TW" altLang="en-US" dirty="0">
                <a:latin typeface="Poiret One" panose="00000500000000000000" pitchFamily="2" charset="0"/>
              </a:rPr>
              <a:t>其中車禍及時段功能需要地區名稱的輸入即能得到死傷情報</a:t>
            </a:r>
            <a:endParaRPr lang="en-US" altLang="zh-TW" dirty="0">
              <a:latin typeface="Poiret One" panose="00000500000000000000" pitchFamily="2" charset="0"/>
            </a:endParaRPr>
          </a:p>
          <a:p>
            <a:r>
              <a:rPr lang="zh-TW" altLang="en-US" dirty="0">
                <a:latin typeface="Poiret One" panose="00000500000000000000" pitchFamily="2" charset="0"/>
              </a:rPr>
              <a:t>車禍次數及死亡比例功能則是立即從資料庫中抓取資料，製作成圖表產出</a:t>
            </a:r>
            <a:endParaRPr lang="en-US" altLang="zh-TW" dirty="0">
              <a:latin typeface="Poiret One" panose="00000500000000000000" pitchFamily="2" charset="0"/>
            </a:endParaRPr>
          </a:p>
          <a:p>
            <a:r>
              <a:rPr lang="zh-TW" altLang="en-US" dirty="0"/>
              <a:t>事故類型功能讓</a:t>
            </a:r>
            <a:r>
              <a:rPr lang="en-US" altLang="zh-TW" dirty="0"/>
              <a:t>chatbot</a:t>
            </a:r>
            <a:r>
              <a:rPr lang="zh-TW" altLang="en-US" dirty="0"/>
              <a:t>根據類型比例產出文字雲</a:t>
            </a:r>
          </a:p>
        </p:txBody>
      </p:sp>
    </p:spTree>
    <p:extLst>
      <p:ext uri="{BB962C8B-B14F-4D97-AF65-F5344CB8AC3E}">
        <p14:creationId xmlns:p14="http://schemas.microsoft.com/office/powerpoint/2010/main" val="266431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27681-78BB-5398-DE38-8F4A3E0DCB56}"/>
              </a:ext>
            </a:extLst>
          </p:cNvPr>
          <p:cNvSpPr>
            <a:spLocks noGrp="1"/>
          </p:cNvSpPr>
          <p:nvPr>
            <p:ph type="title"/>
          </p:nvPr>
        </p:nvSpPr>
        <p:spPr/>
        <p:txBody>
          <a:bodyPr/>
          <a:lstStyle/>
          <a:p>
            <a:r>
              <a:rPr lang="zh-TW" altLang="en-US" dirty="0"/>
              <a:t>功能</a:t>
            </a:r>
            <a:r>
              <a:rPr lang="en-US" altLang="zh-TW" dirty="0"/>
              <a:t>1:</a:t>
            </a:r>
            <a:r>
              <a:rPr lang="zh-TW" altLang="en-US" dirty="0"/>
              <a:t>車禍</a:t>
            </a:r>
          </a:p>
        </p:txBody>
      </p:sp>
      <p:sp>
        <p:nvSpPr>
          <p:cNvPr id="6" name="文字方塊 5">
            <a:extLst>
              <a:ext uri="{FF2B5EF4-FFF2-40B4-BE49-F238E27FC236}">
                <a16:creationId xmlns:a16="http://schemas.microsoft.com/office/drawing/2014/main" id="{0A586C38-6763-C9AE-BC4E-83E60C79FC5B}"/>
              </a:ext>
            </a:extLst>
          </p:cNvPr>
          <p:cNvSpPr txBox="1"/>
          <p:nvPr/>
        </p:nvSpPr>
        <p:spPr>
          <a:xfrm>
            <a:off x="1773382" y="2005781"/>
            <a:ext cx="3519055" cy="2585323"/>
          </a:xfrm>
          <a:prstGeom prst="rect">
            <a:avLst/>
          </a:prstGeom>
          <a:noFill/>
        </p:spPr>
        <p:txBody>
          <a:bodyPr wrap="square" rtlCol="0">
            <a:spAutoFit/>
          </a:bodyPr>
          <a:lstStyle/>
          <a:p>
            <a:r>
              <a:rPr lang="zh-TW" altLang="en-US" dirty="0"/>
              <a:t>選擇地區後</a:t>
            </a:r>
            <a:r>
              <a:rPr lang="en-US" altLang="zh-TW" dirty="0"/>
              <a:t>:</a:t>
            </a:r>
          </a:p>
          <a:p>
            <a:endParaRPr lang="en-US" altLang="zh-TW" dirty="0"/>
          </a:p>
          <a:p>
            <a:r>
              <a:rPr lang="en-US" altLang="zh-TW" dirty="0"/>
              <a:t>Chatbot</a:t>
            </a:r>
            <a:r>
              <a:rPr lang="zh-TW" altLang="en-US" dirty="0"/>
              <a:t>會立即回覆此地區的</a:t>
            </a:r>
            <a:endParaRPr lang="en-US" altLang="zh-TW" dirty="0"/>
          </a:p>
          <a:p>
            <a:r>
              <a:rPr lang="en-US" altLang="zh-TW" dirty="0"/>
              <a:t>1.</a:t>
            </a:r>
            <a:r>
              <a:rPr lang="zh-TW" altLang="en-US" dirty="0"/>
              <a:t>車禍次數</a:t>
            </a:r>
            <a:endParaRPr lang="en-US" altLang="zh-TW" dirty="0"/>
          </a:p>
          <a:p>
            <a:r>
              <a:rPr lang="en-US" altLang="zh-TW" dirty="0"/>
              <a:t>2.</a:t>
            </a:r>
            <a:r>
              <a:rPr lang="zh-TW" altLang="en-US" dirty="0"/>
              <a:t>受傷人數</a:t>
            </a:r>
            <a:endParaRPr lang="en-US" altLang="zh-TW" dirty="0"/>
          </a:p>
          <a:p>
            <a:r>
              <a:rPr lang="en-US" altLang="zh-TW" dirty="0"/>
              <a:t>3.</a:t>
            </a:r>
            <a:r>
              <a:rPr lang="zh-TW" altLang="en-US" dirty="0"/>
              <a:t>死亡人數</a:t>
            </a:r>
            <a:endParaRPr lang="en-US" altLang="zh-TW" dirty="0"/>
          </a:p>
          <a:p>
            <a:r>
              <a:rPr lang="en-US" altLang="zh-TW" dirty="0"/>
              <a:t>4.</a:t>
            </a:r>
            <a:r>
              <a:rPr lang="zh-TW" altLang="en-US" dirty="0"/>
              <a:t>其中有飲酒駕駛的次數</a:t>
            </a:r>
            <a:endParaRPr lang="en-US" altLang="zh-TW" dirty="0"/>
          </a:p>
          <a:p>
            <a:endParaRPr lang="en-US" altLang="zh-TW" dirty="0"/>
          </a:p>
          <a:p>
            <a:r>
              <a:rPr lang="zh-TW" altLang="en-US" dirty="0"/>
              <a:t>圖為以北屯區為例</a:t>
            </a:r>
          </a:p>
        </p:txBody>
      </p:sp>
      <p:pic>
        <p:nvPicPr>
          <p:cNvPr id="10" name="內容版面配置區 9">
            <a:extLst>
              <a:ext uri="{FF2B5EF4-FFF2-40B4-BE49-F238E27FC236}">
                <a16:creationId xmlns:a16="http://schemas.microsoft.com/office/drawing/2014/main" id="{64BCFDE1-E9E4-E929-3041-038FFC92D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255" y="277090"/>
            <a:ext cx="3326035" cy="6317673"/>
          </a:xfrm>
        </p:spPr>
      </p:pic>
    </p:spTree>
    <p:extLst>
      <p:ext uri="{BB962C8B-B14F-4D97-AF65-F5344CB8AC3E}">
        <p14:creationId xmlns:p14="http://schemas.microsoft.com/office/powerpoint/2010/main" val="3366856754"/>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253C22"/>
      </a:dk2>
      <a:lt2>
        <a:srgbClr val="E8E5E2"/>
      </a:lt2>
      <a:accent1>
        <a:srgbClr val="7BA5D9"/>
      </a:accent1>
      <a:accent2>
        <a:srgbClr val="59AFBD"/>
      </a:accent2>
      <a:accent3>
        <a:srgbClr val="63AF9A"/>
      </a:accent3>
      <a:accent4>
        <a:srgbClr val="57B373"/>
      </a:accent4>
      <a:accent5>
        <a:srgbClr val="69B45F"/>
      </a:accent5>
      <a:accent6>
        <a:srgbClr val="85B055"/>
      </a:accent6>
      <a:hlink>
        <a:srgbClr val="997E5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188</TotalTime>
  <Words>459</Words>
  <Application>Microsoft Office PowerPoint</Application>
  <PresentationFormat>寬螢幕</PresentationFormat>
  <Paragraphs>63</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Whitney</vt:lpstr>
      <vt:lpstr>微軟正黑體</vt:lpstr>
      <vt:lpstr>Arial</vt:lpstr>
      <vt:lpstr>Neue Haas Grotesk Text Pro</vt:lpstr>
      <vt:lpstr>Poiret One</vt:lpstr>
      <vt:lpstr>InterweaveVTI</vt:lpstr>
      <vt:lpstr>台中市車禍情報站 </vt:lpstr>
      <vt:lpstr>動機</vt:lpstr>
      <vt:lpstr>PowerPoint 簡報</vt:lpstr>
      <vt:lpstr>資料來源</vt:lpstr>
      <vt:lpstr>使用工具1-Line developer</vt:lpstr>
      <vt:lpstr>使用工具2-ngrok</vt:lpstr>
      <vt:lpstr>使用工具3-Dialogflow</vt:lpstr>
      <vt:lpstr>功能介紹</vt:lpstr>
      <vt:lpstr>功能1:車禍</vt:lpstr>
      <vt:lpstr>功能2:時段</vt:lpstr>
      <vt:lpstr>功能3:車禍次數</vt:lpstr>
      <vt:lpstr>功能4:死亡比例</vt:lpstr>
      <vt:lpstr>功能5:事故類型</vt:lpstr>
      <vt:lpstr>DEMO展示時間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台中市車禍情報站 </dc:title>
  <dc:creator>劉人劭</dc:creator>
  <cp:lastModifiedBy>D0770933@o365.fcu.edu.tw</cp:lastModifiedBy>
  <cp:revision>2</cp:revision>
  <dcterms:created xsi:type="dcterms:W3CDTF">2022-06-12T14:03:35Z</dcterms:created>
  <dcterms:modified xsi:type="dcterms:W3CDTF">2022-06-12T17:11:38Z</dcterms:modified>
</cp:coreProperties>
</file>