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36" r:id="rId2"/>
    <p:sldId id="256" r:id="rId3"/>
    <p:sldId id="257" r:id="rId4"/>
    <p:sldId id="258" r:id="rId5"/>
    <p:sldId id="260" r:id="rId6"/>
    <p:sldId id="754" r:id="rId7"/>
    <p:sldId id="755" r:id="rId8"/>
    <p:sldId id="737" r:id="rId9"/>
    <p:sldId id="744" r:id="rId10"/>
    <p:sldId id="752" r:id="rId11"/>
    <p:sldId id="743" r:id="rId12"/>
  </p:sldIdLst>
  <p:sldSz cx="9906000" cy="6858000" type="A4"/>
  <p:notesSz cx="6735763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6CF9994-0B55-43FF-965D-3A1C01898353}">
          <p14:sldIdLst>
            <p14:sldId id="736"/>
            <p14:sldId id="256"/>
            <p14:sldId id="257"/>
            <p14:sldId id="258"/>
            <p14:sldId id="260"/>
            <p14:sldId id="754"/>
            <p14:sldId id="755"/>
            <p14:sldId id="737"/>
            <p14:sldId id="744"/>
            <p14:sldId id="752"/>
            <p14:sldId id="7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1">
          <p15:clr>
            <a:srgbClr val="A4A3A4"/>
          </p15:clr>
        </p15:guide>
        <p15:guide id="2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7D212A"/>
    <a:srgbClr val="FFFF00"/>
    <a:srgbClr val="FF99FF"/>
    <a:srgbClr val="99D173"/>
    <a:srgbClr val="000099"/>
    <a:srgbClr val="FF00FF"/>
    <a:srgbClr val="7F1084"/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21562-5A98-388B-A9E2-3F7AE3434AC0}" v="1" dt="2024-12-30T10:33:09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18" y="48"/>
      </p:cViewPr>
      <p:guideLst>
        <p:guide orient="horz" pos="4301"/>
        <p:guide pos="31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t" anchorCtr="0" compatLnSpc="1"/>
          <a:lstStyle>
            <a:lvl1pPr>
              <a:defRPr sz="11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297" y="0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t" anchorCtr="0" compatLnSpc="1"/>
          <a:lstStyle>
            <a:lvl1pPr algn="r">
              <a:defRPr sz="11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757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b" anchorCtr="0" compatLnSpc="1"/>
          <a:lstStyle>
            <a:lvl1pPr>
              <a:defRPr sz="11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297" y="9372757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b" anchorCtr="0" compatLnSpc="1"/>
          <a:lstStyle>
            <a:lvl1pPr algn="r">
              <a:defRPr sz="11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76576D14-ADD5-47A6-A0E9-5D16635BF87B}" type="slidenum">
              <a:rPr lang="en-US" altLang="zh-TW">
                <a:latin typeface="Arial" panose="020B0604020202020204" pitchFamily="34" charset="0"/>
              </a:rPr>
              <a:t>‹#›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t" anchorCtr="0" compatLnSpc="1"/>
          <a:lstStyle>
            <a:lvl1pPr>
              <a:defRPr sz="1100" i="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08" y="0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t" anchorCtr="0" compatLnSpc="1"/>
          <a:lstStyle>
            <a:lvl1pPr algn="r">
              <a:defRPr sz="1100" i="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41363"/>
            <a:ext cx="5340350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3" y="4687181"/>
            <a:ext cx="5387338" cy="44387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154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b" anchorCtr="0" compatLnSpc="1"/>
          <a:lstStyle>
            <a:lvl1pPr>
              <a:defRPr sz="1100" i="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08" y="9371154"/>
            <a:ext cx="2919467" cy="4935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995" tIns="45997" rIns="91995" bIns="45997" numCol="1" anchor="b" anchorCtr="0" compatLnSpc="1"/>
          <a:lstStyle>
            <a:lvl1pPr algn="r">
              <a:defRPr sz="1100" i="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D3246B80-CFA9-4846-B6E3-5269C13B49E7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AFB7-3234-4BBC-8CDA-AE119ADF52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1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>
                <a:solidFill>
                  <a:srgbClr val="8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baseline="0">
                <a:solidFill>
                  <a:srgbClr val="000099"/>
                </a:solidFill>
                <a:latin typeface="+mn-lt"/>
                <a:cs typeface="Arial" panose="020B0604020202020204" pitchFamily="34" charset="0"/>
              </a:defRPr>
            </a:lvl1pPr>
            <a:lvl2pPr>
              <a:defRPr b="0" baseline="0">
                <a:latin typeface="+mn-lt"/>
                <a:cs typeface="Arial" panose="020B0604020202020204" pitchFamily="34" charset="0"/>
              </a:defRPr>
            </a:lvl2pPr>
            <a:lvl3pPr>
              <a:defRPr sz="1800" baseline="0">
                <a:latin typeface="+mn-lt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38217" y="6560802"/>
            <a:ext cx="455586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B1805-3B11-41A6-9C0D-3C2201D47B8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3663" y="6589713"/>
            <a:ext cx="9906000" cy="268287"/>
          </a:xfrm>
          <a:prstGeom prst="rect">
            <a:avLst/>
          </a:prstGeom>
          <a:solidFill>
            <a:srgbClr val="7D21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Advanced Intelligent Manufacturing System (AIMS) </a:t>
            </a:r>
            <a:r>
              <a:rPr kumimoji="1" lang="en-US" altLang="zh-TW" sz="12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Lab@FCU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658938"/>
          </a:xfrm>
        </p:spPr>
        <p:txBody>
          <a:bodyPr/>
          <a:lstStyle>
            <a:lvl1pPr>
              <a:defRPr sz="3600" i="1" baseline="0">
                <a:solidFill>
                  <a:srgbClr val="8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581526"/>
            <a:ext cx="6934200" cy="11525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>
                <a:latin typeface="+mn-lt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454025" y="1285860"/>
            <a:ext cx="8997950" cy="0"/>
          </a:xfrm>
          <a:prstGeom prst="line">
            <a:avLst/>
          </a:prstGeom>
          <a:noFill/>
          <a:ln w="76200" cmpd="thinThick">
            <a:solidFill>
              <a:srgbClr val="80808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Arial" panose="020B0604020202020204" pitchFamily="34" charset="0"/>
              <a:ea typeface="新細明體" panose="02020500000000000000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86105"/>
            <a:ext cx="1183300" cy="1106005"/>
          </a:xfrm>
          <a:prstGeom prst="rect">
            <a:avLst/>
          </a:prstGeom>
        </p:spPr>
      </p:pic>
      <p:pic>
        <p:nvPicPr>
          <p:cNvPr id="1026" name="Picture 2" descr="逢甲大學- 维基百科，自由的百科全书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36" y="126251"/>
            <a:ext cx="991639" cy="9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9364" y="2924944"/>
            <a:ext cx="8420100" cy="1362075"/>
          </a:xfrm>
        </p:spPr>
        <p:txBody>
          <a:bodyPr anchor="ctr"/>
          <a:lstStyle>
            <a:lvl1pPr algn="ctr">
              <a:defRPr sz="3600" b="1" cap="none" baseline="0">
                <a:solidFill>
                  <a:srgbClr val="800000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438217" y="6560802"/>
            <a:ext cx="455586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62753-4CF5-4127-93C2-1D142CDD51E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3663" y="6589713"/>
            <a:ext cx="9906000" cy="268287"/>
          </a:xfrm>
          <a:prstGeom prst="rect">
            <a:avLst/>
          </a:prstGeom>
          <a:solidFill>
            <a:srgbClr val="7D21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TW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Advanced Intelligent Manufacturing System (AIMS) </a:t>
            </a:r>
            <a:r>
              <a:rPr kumimoji="1" lang="en-US" altLang="zh-TW" sz="12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Lab@FCU</a:t>
            </a:r>
            <a:endParaRPr kumimoji="1" lang="zh-TW" altLang="en-U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38217" y="6589737"/>
            <a:ext cx="455586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bg1"/>
                </a:solidFill>
                <a:latin typeface="+mn-lt"/>
                <a:ea typeface="新細明體" panose="02020500000000000000" charset="-120"/>
              </a:defRPr>
            </a:lvl1pPr>
          </a:lstStyle>
          <a:p>
            <a:pPr>
              <a:defRPr/>
            </a:pPr>
            <a:fld id="{CA904D66-B1E3-4D4B-AD03-0CF748C2D8D2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40632" y="142685"/>
            <a:ext cx="7811343" cy="95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1392876"/>
            <a:ext cx="8970433" cy="484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Line 13"/>
          <p:cNvSpPr>
            <a:spLocks noChangeShapeType="1"/>
          </p:cNvSpPr>
          <p:nvPr userDrawn="1"/>
        </p:nvSpPr>
        <p:spPr bwMode="auto">
          <a:xfrm>
            <a:off x="454025" y="1285860"/>
            <a:ext cx="8997950" cy="0"/>
          </a:xfrm>
          <a:prstGeom prst="line">
            <a:avLst/>
          </a:prstGeom>
          <a:noFill/>
          <a:ln w="76200" cmpd="thinThick">
            <a:solidFill>
              <a:srgbClr val="80808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Arial" panose="020B0604020202020204" pitchFamily="34" charset="0"/>
              <a:ea typeface="新細明體" panose="02020500000000000000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86105"/>
            <a:ext cx="1183300" cy="11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 baseline="0">
          <a:solidFill>
            <a:srgbClr val="800000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800000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400" b="1" baseline="0">
          <a:solidFill>
            <a:srgbClr val="000099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0" baseline="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baseline="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anose="02020603050405020304" pitchFamily="18" charset="0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53B8873-C911-43AB-C90A-8172ACFD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54" y="1463175"/>
            <a:ext cx="2628852" cy="49666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65C4679-ABD7-BE48-D84C-BD51E20E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945C4-71D1-7EE9-39E0-62C410AD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08" y="1421787"/>
            <a:ext cx="8970433" cy="484822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8070BD-9155-FCFF-B5FB-56BAE28D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70841" y="6589713"/>
            <a:ext cx="455586" cy="268287"/>
          </a:xfrm>
        </p:spPr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t>1</a:t>
            </a:fld>
            <a:endParaRPr lang="en-US" altLang="zh-TW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647DF5-D22B-8160-3736-50F4DD850362}"/>
              </a:ext>
            </a:extLst>
          </p:cNvPr>
          <p:cNvSpPr txBox="1"/>
          <p:nvPr/>
        </p:nvSpPr>
        <p:spPr>
          <a:xfrm>
            <a:off x="5600856" y="4652887"/>
            <a:ext cx="7914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800" i="0" dirty="0">
                <a:solidFill>
                  <a:schemeClr val="accent2"/>
                </a:solidFill>
                <a:ea typeface="標楷體" panose="03000509000000000000" pitchFamily="65" charset="-120"/>
              </a:rPr>
              <a:t>config 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BF53D08-CC2B-6ADD-0B4D-0A4B949E0A7B}"/>
              </a:ext>
            </a:extLst>
          </p:cNvPr>
          <p:cNvSpPr txBox="1"/>
          <p:nvPr/>
        </p:nvSpPr>
        <p:spPr>
          <a:xfrm>
            <a:off x="5600855" y="5900680"/>
            <a:ext cx="14872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800" i="0" dirty="0" err="1">
                <a:solidFill>
                  <a:schemeClr val="accent2"/>
                </a:solidFill>
                <a:ea typeface="標楷體" panose="03000509000000000000" pitchFamily="65" charset="-120"/>
              </a:rPr>
              <a:t>main_manual</a:t>
            </a:r>
            <a:endParaRPr lang="en-US" altLang="zh-TW" sz="1800" i="0" dirty="0">
              <a:solidFill>
                <a:schemeClr val="accent2"/>
              </a:solidFill>
              <a:ea typeface="標楷體" panose="03000509000000000000" pitchFamily="65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F360151-06CD-7C18-7218-D20A33F4804A}"/>
              </a:ext>
            </a:extLst>
          </p:cNvPr>
          <p:cNvSpPr txBox="1"/>
          <p:nvPr/>
        </p:nvSpPr>
        <p:spPr>
          <a:xfrm>
            <a:off x="5600855" y="2912214"/>
            <a:ext cx="14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dirty="0" err="1">
                <a:solidFill>
                  <a:schemeClr val="accent2"/>
                </a:solidFill>
                <a:ea typeface="標楷體" panose="03000509000000000000" pitchFamily="65" charset="-120"/>
              </a:rPr>
              <a:t>create_dataset</a:t>
            </a:r>
            <a:r>
              <a:rPr lang="en-US" altLang="zh-TW" sz="1800" i="0" dirty="0">
                <a:solidFill>
                  <a:schemeClr val="accent2"/>
                </a:solidFill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7A4146-FB4C-268B-BCA0-A485D5C72FE3}"/>
              </a:ext>
            </a:extLst>
          </p:cNvPr>
          <p:cNvSpPr txBox="1"/>
          <p:nvPr/>
        </p:nvSpPr>
        <p:spPr>
          <a:xfrm>
            <a:off x="5600855" y="1533395"/>
            <a:ext cx="7914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800" i="0" dirty="0" err="1">
                <a:solidFill>
                  <a:schemeClr val="accent2"/>
                </a:solidFill>
                <a:ea typeface="標楷體" panose="03000509000000000000" pitchFamily="65" charset="-120"/>
              </a:rPr>
              <a:t>gcode</a:t>
            </a:r>
            <a:endParaRPr lang="en-US" altLang="zh-TW" sz="1800" i="0" dirty="0">
              <a:solidFill>
                <a:schemeClr val="accent2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C5757C-2333-BC2C-637F-0265744F90F1}"/>
              </a:ext>
            </a:extLst>
          </p:cNvPr>
          <p:cNvSpPr/>
          <p:nvPr/>
        </p:nvSpPr>
        <p:spPr bwMode="auto">
          <a:xfrm>
            <a:off x="2634343" y="2242457"/>
            <a:ext cx="2917371" cy="192184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D38F79-8418-68DF-C732-7284EF31A8E5}"/>
              </a:ext>
            </a:extLst>
          </p:cNvPr>
          <p:cNvSpPr/>
          <p:nvPr/>
        </p:nvSpPr>
        <p:spPr bwMode="auto">
          <a:xfrm>
            <a:off x="2628932" y="1377719"/>
            <a:ext cx="2917371" cy="77179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006282-5C33-260E-8206-43F72F9A04DA}"/>
              </a:ext>
            </a:extLst>
          </p:cNvPr>
          <p:cNvSpPr/>
          <p:nvPr/>
        </p:nvSpPr>
        <p:spPr bwMode="auto">
          <a:xfrm>
            <a:off x="2628931" y="4205693"/>
            <a:ext cx="2917371" cy="148753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FEC7-ACFA-08F0-5B43-C600AF2526D3}"/>
              </a:ext>
            </a:extLst>
          </p:cNvPr>
          <p:cNvSpPr/>
          <p:nvPr/>
        </p:nvSpPr>
        <p:spPr bwMode="auto">
          <a:xfrm>
            <a:off x="2628931" y="5786606"/>
            <a:ext cx="2917371" cy="77179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08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ECACD-E300-6D5B-F1B5-3C6D5BCD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710AC-D3C6-7BC6-C951-1E0DCB864B8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Fine-tuning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程序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1705A-0528-A829-5FF6-B8AEDE333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t>10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905E5B-B966-1737-0A01-56C9ADDF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/>
          <a:stretch/>
        </p:blipFill>
        <p:spPr>
          <a:xfrm>
            <a:off x="3217332" y="1459745"/>
            <a:ext cx="3769939" cy="5101057"/>
          </a:xfrm>
          <a:prstGeom prst="rect">
            <a:avLst/>
          </a:prstGeom>
        </p:spPr>
      </p:pic>
      <p:sp>
        <p:nvSpPr>
          <p:cNvPr id="8" name="圖說文字: 雙折線不加上框線 7">
            <a:extLst>
              <a:ext uri="{FF2B5EF4-FFF2-40B4-BE49-F238E27FC236}">
                <a16:creationId xmlns:a16="http://schemas.microsoft.com/office/drawing/2014/main" id="{4D42AD0B-8BA5-DBFA-2894-D8C3631AD8AD}"/>
              </a:ext>
            </a:extLst>
          </p:cNvPr>
          <p:cNvSpPr/>
          <p:nvPr/>
        </p:nvSpPr>
        <p:spPr bwMode="auto">
          <a:xfrm>
            <a:off x="3329671" y="1766690"/>
            <a:ext cx="3657600" cy="129843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11607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7858E9-01BD-B3E1-6E75-527FC6512941}"/>
              </a:ext>
            </a:extLst>
          </p:cNvPr>
          <p:cNvSpPr txBox="1"/>
          <p:nvPr/>
        </p:nvSpPr>
        <p:spPr>
          <a:xfrm>
            <a:off x="7359803" y="1631556"/>
            <a:ext cx="230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選擇預訓練模型</a:t>
            </a:r>
          </a:p>
        </p:txBody>
      </p:sp>
      <p:sp>
        <p:nvSpPr>
          <p:cNvPr id="15" name="圖說文字: 雙折線不加上框線 14">
            <a:extLst>
              <a:ext uri="{FF2B5EF4-FFF2-40B4-BE49-F238E27FC236}">
                <a16:creationId xmlns:a16="http://schemas.microsoft.com/office/drawing/2014/main" id="{B5A538DD-B11D-48A9-E22F-0684F701DB21}"/>
              </a:ext>
            </a:extLst>
          </p:cNvPr>
          <p:cNvSpPr/>
          <p:nvPr/>
        </p:nvSpPr>
        <p:spPr bwMode="auto">
          <a:xfrm>
            <a:off x="3329671" y="2211080"/>
            <a:ext cx="708929" cy="129843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51019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226E51-3D5D-87C6-18C4-031C52FD73CE}"/>
              </a:ext>
            </a:extLst>
          </p:cNvPr>
          <p:cNvSpPr txBox="1"/>
          <p:nvPr/>
        </p:nvSpPr>
        <p:spPr>
          <a:xfrm>
            <a:off x="4359832" y="2073665"/>
            <a:ext cx="230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開啟</a:t>
            </a:r>
          </a:p>
        </p:txBody>
      </p:sp>
      <p:sp>
        <p:nvSpPr>
          <p:cNvPr id="22" name="圖說文字: 雙折線不加上框線 21">
            <a:extLst>
              <a:ext uri="{FF2B5EF4-FFF2-40B4-BE49-F238E27FC236}">
                <a16:creationId xmlns:a16="http://schemas.microsoft.com/office/drawing/2014/main" id="{4567E884-F854-08ED-47EC-9300EF76AF4D}"/>
              </a:ext>
            </a:extLst>
          </p:cNvPr>
          <p:cNvSpPr/>
          <p:nvPr/>
        </p:nvSpPr>
        <p:spPr bwMode="auto">
          <a:xfrm>
            <a:off x="3329671" y="5208280"/>
            <a:ext cx="708929" cy="129843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51019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3AFDD6-848E-CD63-23E1-D8CF8964F5D8}"/>
              </a:ext>
            </a:extLst>
          </p:cNvPr>
          <p:cNvSpPr txBox="1"/>
          <p:nvPr/>
        </p:nvSpPr>
        <p:spPr>
          <a:xfrm>
            <a:off x="4359831" y="5024825"/>
            <a:ext cx="537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指定模型權重路徑，用於後續微調</a:t>
            </a:r>
          </a:p>
        </p:txBody>
      </p:sp>
      <p:sp>
        <p:nvSpPr>
          <p:cNvPr id="24" name="圖說文字: 雙折線不加上框線 23">
            <a:extLst>
              <a:ext uri="{FF2B5EF4-FFF2-40B4-BE49-F238E27FC236}">
                <a16:creationId xmlns:a16="http://schemas.microsoft.com/office/drawing/2014/main" id="{6EAE0828-D15B-A184-CA39-80D4D7E83A12}"/>
              </a:ext>
            </a:extLst>
          </p:cNvPr>
          <p:cNvSpPr/>
          <p:nvPr/>
        </p:nvSpPr>
        <p:spPr bwMode="auto">
          <a:xfrm>
            <a:off x="3329671" y="2976787"/>
            <a:ext cx="3113462" cy="282880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52236"/>
              <a:gd name="adj8" fmla="val 164363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8" name="圖說文字: 雙折線不加上框線 27">
            <a:extLst>
              <a:ext uri="{FF2B5EF4-FFF2-40B4-BE49-F238E27FC236}">
                <a16:creationId xmlns:a16="http://schemas.microsoft.com/office/drawing/2014/main" id="{B9904726-ECAA-B8C5-0C57-A83581E709E9}"/>
              </a:ext>
            </a:extLst>
          </p:cNvPr>
          <p:cNvSpPr/>
          <p:nvPr/>
        </p:nvSpPr>
        <p:spPr bwMode="auto">
          <a:xfrm>
            <a:off x="3329671" y="5491199"/>
            <a:ext cx="3189662" cy="198401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59053"/>
              <a:gd name="adj8" fmla="val 161510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A280AE0-031B-7FA0-8B1A-1C4BB374E361}"/>
              </a:ext>
            </a:extLst>
          </p:cNvPr>
          <p:cNvCxnSpPr/>
          <p:nvPr/>
        </p:nvCxnSpPr>
        <p:spPr bwMode="auto">
          <a:xfrm>
            <a:off x="8449733" y="3124200"/>
            <a:ext cx="25400" cy="2472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9445DC35-8141-607D-6D5E-7C489A204C1E}"/>
              </a:ext>
            </a:extLst>
          </p:cNvPr>
          <p:cNvCxnSpPr/>
          <p:nvPr/>
        </p:nvCxnSpPr>
        <p:spPr bwMode="auto">
          <a:xfrm>
            <a:off x="8449733" y="4327444"/>
            <a:ext cx="2455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AE26C-CF47-025C-F656-0532C3846474}"/>
              </a:ext>
            </a:extLst>
          </p:cNvPr>
          <p:cNvSpPr txBox="1"/>
          <p:nvPr/>
        </p:nvSpPr>
        <p:spPr>
          <a:xfrm>
            <a:off x="8646833" y="3968249"/>
            <a:ext cx="124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latin typeface="標楷體" panose="03000509000000000000" pitchFamily="65" charset="-120"/>
                <a:ea typeface="標楷體" panose="03000509000000000000" pitchFamily="65" charset="-120"/>
              </a:rPr>
              <a:t>選擇微調的</a:t>
            </a:r>
            <a:r>
              <a:rPr lang="en-US" altLang="zh-TW" sz="2000" i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endParaRPr lang="zh-TW" altLang="en-US" sz="2000" i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26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ECACD-E300-6D5B-F1B5-3C6D5BCD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選擇訓練及測試數據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710AC-D3C6-7BC6-C951-1E0DCB86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Main_manual</a:t>
            </a:r>
            <a:r>
              <a:rPr lang="zh-TW" altLang="en-US"/>
              <a:t>設置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判斷是否</a:t>
            </a:r>
            <a:r>
              <a:rPr lang="zh-CN" altLang="en-US"/>
              <a:t>使用指定的</a:t>
            </a:r>
            <a:r>
              <a:rPr lang="zh-TW" altLang="en-US"/>
              <a:t>訓練數據→透過</a:t>
            </a:r>
            <a:r>
              <a:rPr lang="en-US" altLang="zh-TW"/>
              <a:t>config</a:t>
            </a:r>
            <a:r>
              <a:rPr lang="zh-TW" altLang="en-US"/>
              <a:t>設置</a:t>
            </a:r>
            <a:endParaRPr lang="en-US" altLang="zh-TW"/>
          </a:p>
          <a:p>
            <a:pPr lvl="1"/>
            <a:r>
              <a:rPr lang="zh-TW" altLang="en-US"/>
              <a:t>是→讀取</a:t>
            </a:r>
            <a:r>
              <a:rPr lang="en-US" altLang="zh-TW">
                <a:solidFill>
                  <a:schemeClr val="accent2"/>
                </a:solidFill>
              </a:rPr>
              <a:t>TRAIN_DATA</a:t>
            </a:r>
            <a:r>
              <a:rPr lang="zh-TW" altLang="en-US"/>
              <a:t>與</a:t>
            </a:r>
            <a:r>
              <a:rPr lang="en-US" altLang="zh-TW">
                <a:solidFill>
                  <a:schemeClr val="accent2"/>
                </a:solidFill>
              </a:rPr>
              <a:t>EVALUATE_DATA</a:t>
            </a:r>
          </a:p>
          <a:p>
            <a:pPr lvl="1"/>
            <a:r>
              <a:rPr lang="zh-TW" altLang="en-US"/>
              <a:t>否→讀取原始</a:t>
            </a:r>
            <a:r>
              <a:rPr lang="en-US" altLang="zh-TW">
                <a:solidFill>
                  <a:schemeClr val="accent2"/>
                </a:solidFill>
              </a:rPr>
              <a:t>DATA</a:t>
            </a:r>
            <a:r>
              <a:rPr lang="zh-TW" altLang="en-US"/>
              <a:t>，自訂訓練及測試數據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1705A-0528-A829-5FF6-B8AEDE333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t>11</a:t>
            </a:fld>
            <a:endParaRPr lang="en-US" altLang="zh-TW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26FCA58-0FB6-FF97-A185-FED1A7C9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69" y="1922796"/>
            <a:ext cx="5182097" cy="1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781B5-E6B1-F4EA-CF5E-F7106E19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599531"/>
            <a:ext cx="8420100" cy="1658938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訊號切割</a:t>
            </a:r>
          </a:p>
        </p:txBody>
      </p:sp>
    </p:spTree>
    <p:extLst>
      <p:ext uri="{BB962C8B-B14F-4D97-AF65-F5344CB8AC3E}">
        <p14:creationId xmlns:p14="http://schemas.microsoft.com/office/powerpoint/2010/main" val="17067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B7E3CA-8E08-36B0-E930-5237833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00" y="1789367"/>
            <a:ext cx="2691475" cy="40973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EFB2F5-441C-8CDE-E8F6-F6C3C82A4056}"/>
              </a:ext>
            </a:extLst>
          </p:cNvPr>
          <p:cNvSpPr txBox="1"/>
          <p:nvPr/>
        </p:nvSpPr>
        <p:spPr>
          <a:xfrm>
            <a:off x="486544" y="1292042"/>
            <a:ext cx="3348037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25" dirty="0">
                <a:ea typeface="標楷體" panose="03000509000000000000" pitchFamily="65" charset="-120"/>
              </a:rPr>
              <a:t>工序自動辨別</a:t>
            </a:r>
            <a:r>
              <a:rPr lang="en-US" altLang="zh-TW" sz="1625" dirty="0">
                <a:ea typeface="標楷體" panose="03000509000000000000" pitchFamily="65" charset="-120"/>
              </a:rPr>
              <a:t>—Gcode </a:t>
            </a:r>
            <a:r>
              <a:rPr lang="zh-TW" altLang="en-US" sz="1625" dirty="0">
                <a:ea typeface="標楷體" panose="03000509000000000000" pitchFamily="65" charset="-120"/>
              </a:rPr>
              <a:t>解析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84E2BB-549E-E250-57DE-FE5649B26554}"/>
              </a:ext>
            </a:extLst>
          </p:cNvPr>
          <p:cNvSpPr txBox="1"/>
          <p:nvPr/>
        </p:nvSpPr>
        <p:spPr>
          <a:xfrm>
            <a:off x="4505631" y="1777335"/>
            <a:ext cx="47612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50" dirty="0">
                <a:ea typeface="標楷體" panose="03000509000000000000" pitchFamily="65" charset="-120"/>
              </a:rPr>
              <a:t>透過程式自動讀取</a:t>
            </a:r>
            <a:r>
              <a:rPr lang="en-US" altLang="zh-TW" sz="1950" dirty="0">
                <a:ea typeface="標楷體" panose="03000509000000000000" pitchFamily="65" charset="-120"/>
              </a:rPr>
              <a:t>Gcode(col 0) </a:t>
            </a:r>
            <a:r>
              <a:rPr lang="zh-TW" altLang="en-US" sz="1950" dirty="0">
                <a:ea typeface="標楷體" panose="03000509000000000000" pitchFamily="65" charset="-120"/>
              </a:rPr>
              <a:t>，計算出各項數值，得到每段切硝時間</a:t>
            </a:r>
            <a:r>
              <a:rPr lang="en-US" altLang="zh-TW" sz="1950" dirty="0">
                <a:ea typeface="標楷體" panose="03000509000000000000" pitchFamily="65" charset="-120"/>
              </a:rPr>
              <a:t>(col 7)</a:t>
            </a:r>
            <a:endParaRPr lang="zh-TW" altLang="en-US" sz="1950" dirty="0"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833AFF-C39A-C0BE-21AF-14709F4C8D7B}"/>
              </a:ext>
            </a:extLst>
          </p:cNvPr>
          <p:cNvCxnSpPr>
            <a:cxnSpLocks/>
          </p:cNvCxnSpPr>
          <p:nvPr/>
        </p:nvCxnSpPr>
        <p:spPr>
          <a:xfrm flipH="1">
            <a:off x="3686075" y="2156334"/>
            <a:ext cx="934679" cy="455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B023F5D4-38A4-C419-440A-E25FD27F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40" y="3060782"/>
            <a:ext cx="4531438" cy="6034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C16D6BF-ABE2-2F28-BE7C-E782111F0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62" y="3759178"/>
            <a:ext cx="2586654" cy="5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7E5C-AA98-BA19-4287-32F0ABD2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行, 平行, 繪圖, 圖表 的圖片&#10;&#10;自動產生的描述">
            <a:extLst>
              <a:ext uri="{FF2B5EF4-FFF2-40B4-BE49-F238E27FC236}">
                <a16:creationId xmlns:a16="http://schemas.microsoft.com/office/drawing/2014/main" id="{2ADAFDBF-B57C-1DEB-3C3E-031020380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005013"/>
            <a:ext cx="8543925" cy="28479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642DE15-031F-BC04-489F-3AB926EB3F18}"/>
              </a:ext>
            </a:extLst>
          </p:cNvPr>
          <p:cNvSpPr txBox="1"/>
          <p:nvPr/>
        </p:nvSpPr>
        <p:spPr>
          <a:xfrm>
            <a:off x="542524" y="1361380"/>
            <a:ext cx="3348037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25" dirty="0">
                <a:ea typeface="標楷體" panose="03000509000000000000" pitchFamily="65" charset="-120"/>
              </a:rPr>
              <a:t>工序自動辨別</a:t>
            </a:r>
            <a:r>
              <a:rPr lang="en-US" altLang="zh-TW" sz="1625" dirty="0">
                <a:ea typeface="標楷體" panose="03000509000000000000" pitchFamily="65" charset="-120"/>
              </a:rPr>
              <a:t>—</a:t>
            </a:r>
            <a:r>
              <a:rPr lang="zh-TW" altLang="en-US" sz="1625" dirty="0">
                <a:ea typeface="標楷體" panose="03000509000000000000" pitchFamily="65" charset="-120"/>
              </a:rPr>
              <a:t>訊號解析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08B7B6-21CB-9CD1-7BB3-2443E8E7748E}"/>
              </a:ext>
            </a:extLst>
          </p:cNvPr>
          <p:cNvSpPr txBox="1"/>
          <p:nvPr/>
        </p:nvSpPr>
        <p:spPr>
          <a:xfrm>
            <a:off x="681038" y="5113050"/>
            <a:ext cx="47612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50" dirty="0">
                <a:ea typeface="標楷體" panose="03000509000000000000" pitchFamily="65" charset="-120"/>
              </a:rPr>
              <a:t>上圖為主軸震動訊號</a:t>
            </a:r>
            <a:endParaRPr lang="en-US" altLang="zh-TW" sz="1950" dirty="0">
              <a:ea typeface="標楷體" panose="03000509000000000000" pitchFamily="65" charset="-120"/>
            </a:endParaRPr>
          </a:p>
          <a:p>
            <a:r>
              <a:rPr lang="zh-TW" altLang="en-US" sz="1950" dirty="0">
                <a:ea typeface="標楷體" panose="03000509000000000000" pitchFamily="65" charset="-120"/>
              </a:rPr>
              <a:t>下圖為標準化後的主軸電流與速度</a:t>
            </a:r>
          </a:p>
        </p:txBody>
      </p:sp>
    </p:spTree>
    <p:extLst>
      <p:ext uri="{BB962C8B-B14F-4D97-AF65-F5344CB8AC3E}">
        <p14:creationId xmlns:p14="http://schemas.microsoft.com/office/powerpoint/2010/main" val="20170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A729-9F4C-7AEE-B127-7539FE07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行, 平行, 繪圖, 圖表 的圖片&#10;&#10;自動產生的描述">
            <a:extLst>
              <a:ext uri="{FF2B5EF4-FFF2-40B4-BE49-F238E27FC236}">
                <a16:creationId xmlns:a16="http://schemas.microsoft.com/office/drawing/2014/main" id="{6C3715F1-3405-1613-6C89-216B5F06B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005013"/>
            <a:ext cx="8543925" cy="28479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6224FF-2707-E5F1-D883-A107484474C5}"/>
              </a:ext>
            </a:extLst>
          </p:cNvPr>
          <p:cNvSpPr txBox="1"/>
          <p:nvPr/>
        </p:nvSpPr>
        <p:spPr>
          <a:xfrm>
            <a:off x="494398" y="1361380"/>
            <a:ext cx="3348037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25" dirty="0">
                <a:ea typeface="標楷體" panose="03000509000000000000" pitchFamily="65" charset="-120"/>
              </a:rPr>
              <a:t>工序自動辨別</a:t>
            </a:r>
            <a:r>
              <a:rPr lang="en-US" altLang="zh-TW" sz="1625" dirty="0">
                <a:ea typeface="標楷體" panose="03000509000000000000" pitchFamily="65" charset="-120"/>
              </a:rPr>
              <a:t>—</a:t>
            </a:r>
            <a:r>
              <a:rPr lang="zh-TW" altLang="en-US" sz="1625" dirty="0">
                <a:ea typeface="標楷體" panose="03000509000000000000" pitchFamily="65" charset="-120"/>
              </a:rPr>
              <a:t>訊號解析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156F3A-0E06-EC02-F177-9CEC2EB51E38}"/>
              </a:ext>
            </a:extLst>
          </p:cNvPr>
          <p:cNvSpPr txBox="1"/>
          <p:nvPr/>
        </p:nvSpPr>
        <p:spPr>
          <a:xfrm>
            <a:off x="681038" y="5113050"/>
            <a:ext cx="578981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950" dirty="0">
                <a:ea typeface="標楷體" panose="03000509000000000000" pitchFamily="65" charset="-120"/>
              </a:rPr>
              <a:t>由</a:t>
            </a:r>
            <a:r>
              <a:rPr lang="en-US" altLang="zh-TW" sz="1950" dirty="0">
                <a:ea typeface="標楷體" panose="03000509000000000000" pitchFamily="65" charset="-120"/>
              </a:rPr>
              <a:t>Gcode</a:t>
            </a:r>
            <a:r>
              <a:rPr lang="zh-TW" altLang="en-US" sz="1950" dirty="0">
                <a:ea typeface="標楷體" panose="03000509000000000000" pitchFamily="65" charset="-120"/>
              </a:rPr>
              <a:t>算出的時間與主軸電流和速度推出切割訊號可能存在的位置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272AC3-5C8D-359C-B4B7-62EB0F62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16" y="4926548"/>
            <a:ext cx="2314303" cy="12229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20392-5C17-85E2-7DC2-DB04A374CCB9}"/>
              </a:ext>
            </a:extLst>
          </p:cNvPr>
          <p:cNvSpPr/>
          <p:nvPr/>
        </p:nvSpPr>
        <p:spPr>
          <a:xfrm>
            <a:off x="2380635" y="3530856"/>
            <a:ext cx="878758" cy="11623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259BAD-6C82-1B21-E447-621155C39FB6}"/>
              </a:ext>
            </a:extLst>
          </p:cNvPr>
          <p:cNvSpPr/>
          <p:nvPr/>
        </p:nvSpPr>
        <p:spPr>
          <a:xfrm>
            <a:off x="2544403" y="3526865"/>
            <a:ext cx="878758" cy="11623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DC40A6-9D30-6D80-2F77-74D191DE2F1B}"/>
              </a:ext>
            </a:extLst>
          </p:cNvPr>
          <p:cNvSpPr/>
          <p:nvPr/>
        </p:nvSpPr>
        <p:spPr>
          <a:xfrm>
            <a:off x="2728143" y="3526865"/>
            <a:ext cx="878758" cy="11623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39756C-F7AD-3140-219B-098EE0AF34DA}"/>
              </a:ext>
            </a:extLst>
          </p:cNvPr>
          <p:cNvSpPr/>
          <p:nvPr/>
        </p:nvSpPr>
        <p:spPr>
          <a:xfrm>
            <a:off x="2855963" y="3526865"/>
            <a:ext cx="878758" cy="11623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BB07F-D6B3-C1D2-2544-CF53DF39B4C4}"/>
              </a:ext>
            </a:extLst>
          </p:cNvPr>
          <p:cNvSpPr/>
          <p:nvPr/>
        </p:nvSpPr>
        <p:spPr>
          <a:xfrm>
            <a:off x="3287355" y="3526865"/>
            <a:ext cx="878758" cy="11623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950"/>
          </a:p>
        </p:txBody>
      </p:sp>
    </p:spTree>
    <p:extLst>
      <p:ext uri="{BB962C8B-B14F-4D97-AF65-F5344CB8AC3E}">
        <p14:creationId xmlns:p14="http://schemas.microsoft.com/office/powerpoint/2010/main" val="93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371ED-325D-6F11-3629-1D2226E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整理資料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78C7A-25F4-EAF1-CB9E-CF5E38425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t>6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6247177-F30D-D0EF-AEB4-F417E753262B}"/>
              </a:ext>
            </a:extLst>
          </p:cNvPr>
          <p:cNvSpPr txBox="1">
            <a:spLocks/>
          </p:cNvSpPr>
          <p:nvPr/>
        </p:nvSpPr>
        <p:spPr bwMode="auto">
          <a:xfrm>
            <a:off x="481542" y="1405468"/>
            <a:ext cx="8970433" cy="484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400" b="1" baseline="0">
                <a:solidFill>
                  <a:srgbClr val="00009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baseline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charset="-120"/>
              </a:defRPr>
            </a:lvl9pPr>
          </a:lstStyle>
          <a:p>
            <a:r>
              <a:rPr lang="zh-TW" altLang="en-US" i="0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整理加工誤差</a:t>
            </a:r>
            <a:r>
              <a:rPr lang="zh-TW" altLang="en-US" sz="2400" i="0" dirty="0">
                <a:latin typeface="Times New Roman" panose="02020603050405020304" pitchFamily="18" charset="0"/>
                <a:ea typeface="標楷體" panose="03000509000000000000" pitchFamily="65" charset="-120"/>
              </a:rPr>
              <a:t>數據</a:t>
            </a:r>
            <a:endParaRPr lang="en-US" altLang="zh-TW" sz="2400" i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i="0" kern="0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pPr lvl="1"/>
            <a:r>
              <a:rPr lang="en-US" altLang="zh-TW" i="0" kern="0" dirty="0">
                <a:latin typeface="Times New Roman" panose="02020603050405020304" pitchFamily="18" charset="0"/>
                <a:ea typeface="標楷體" panose="03000509000000000000" pitchFamily="65" charset="-120"/>
              </a:rPr>
              <a:t>No</a:t>
            </a:r>
          </a:p>
          <a:p>
            <a:pPr lvl="1"/>
            <a:r>
              <a:rPr lang="zh-TW" altLang="en-US" i="0" kern="0" dirty="0">
                <a:latin typeface="Times New Roman" panose="02020603050405020304" pitchFamily="18" charset="0"/>
                <a:ea typeface="標楷體" panose="03000509000000000000" pitchFamily="65" charset="-120"/>
              </a:rPr>
              <a:t>量測位置</a:t>
            </a:r>
            <a:endParaRPr lang="en-US" altLang="zh-TW" i="0" kern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i="0" kern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目標尺寸</a:t>
            </a:r>
            <a:endParaRPr lang="en-US" altLang="zh-TW" i="0" kern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A236996-50B8-4997-A099-7BFA7366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"/>
          <a:stretch/>
        </p:blipFill>
        <p:spPr>
          <a:xfrm>
            <a:off x="3680173" y="1852529"/>
            <a:ext cx="561352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95112709-8F6E-84DC-1B04-762AA708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5" y="1376679"/>
            <a:ext cx="6885053" cy="5197375"/>
          </a:xfrm>
          <a:prstGeom prst="rect">
            <a:avLst/>
          </a:prstGeom>
        </p:spPr>
      </p:pic>
      <p:sp>
        <p:nvSpPr>
          <p:cNvPr id="6" name="圖說文字: 雙折線不加上框線 5">
            <a:extLst>
              <a:ext uri="{FF2B5EF4-FFF2-40B4-BE49-F238E27FC236}">
                <a16:creationId xmlns:a16="http://schemas.microsoft.com/office/drawing/2014/main" id="{69AA5068-37F9-BC3D-DBFD-B940F1A181AC}"/>
              </a:ext>
            </a:extLst>
          </p:cNvPr>
          <p:cNvSpPr/>
          <p:nvPr/>
        </p:nvSpPr>
        <p:spPr bwMode="auto">
          <a:xfrm>
            <a:off x="439639" y="1376680"/>
            <a:ext cx="4157762" cy="142283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11607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6EDC0E-3F7E-6EB6-DCBA-A1B69DF32AB5}"/>
              </a:ext>
            </a:extLst>
          </p:cNvPr>
          <p:cNvSpPr txBox="1"/>
          <p:nvPr/>
        </p:nvSpPr>
        <p:spPr>
          <a:xfrm>
            <a:off x="5016375" y="1247766"/>
            <a:ext cx="303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切割訊號數據</a:t>
            </a:r>
            <a:endParaRPr lang="en-US" altLang="zh-TW" sz="2000" i="0" dirty="0">
              <a:ea typeface="標楷體" panose="03000509000000000000" pitchFamily="65" charset="-120"/>
            </a:endParaRPr>
          </a:p>
        </p:txBody>
      </p:sp>
      <p:sp>
        <p:nvSpPr>
          <p:cNvPr id="8" name="圖說文字: 雙折線不加上框線 7">
            <a:extLst>
              <a:ext uri="{FF2B5EF4-FFF2-40B4-BE49-F238E27FC236}">
                <a16:creationId xmlns:a16="http://schemas.microsoft.com/office/drawing/2014/main" id="{D8993073-1D8B-82EE-D2E8-8772D8DD0C7A}"/>
              </a:ext>
            </a:extLst>
          </p:cNvPr>
          <p:cNvSpPr/>
          <p:nvPr/>
        </p:nvSpPr>
        <p:spPr bwMode="auto">
          <a:xfrm>
            <a:off x="439637" y="1973857"/>
            <a:ext cx="6850163" cy="172443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11607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0DBFE2-6F0E-0755-C3DF-CB4FDA8144DC}"/>
              </a:ext>
            </a:extLst>
          </p:cNvPr>
          <p:cNvSpPr txBox="1"/>
          <p:nvPr/>
        </p:nvSpPr>
        <p:spPr>
          <a:xfrm>
            <a:off x="8035098" y="1828647"/>
            <a:ext cx="228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加工誤差數據</a:t>
            </a:r>
            <a:endParaRPr lang="en-US" altLang="zh-TW" sz="2000" i="0" dirty="0"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2A968F-3FBA-86BC-E39F-77AA7934E1CC}"/>
              </a:ext>
            </a:extLst>
          </p:cNvPr>
          <p:cNvSpPr/>
          <p:nvPr/>
        </p:nvSpPr>
        <p:spPr bwMode="auto">
          <a:xfrm>
            <a:off x="439637" y="2575552"/>
            <a:ext cx="4327096" cy="15071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89A6A2-F08D-4E6F-33FA-52BA83EF67D3}"/>
              </a:ext>
            </a:extLst>
          </p:cNvPr>
          <p:cNvSpPr/>
          <p:nvPr/>
        </p:nvSpPr>
        <p:spPr bwMode="auto">
          <a:xfrm>
            <a:off x="439635" y="2727408"/>
            <a:ext cx="6850163" cy="150546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B28C4E-549E-CC3F-B388-74EB0353CB30}"/>
              </a:ext>
            </a:extLst>
          </p:cNvPr>
          <p:cNvSpPr/>
          <p:nvPr/>
        </p:nvSpPr>
        <p:spPr bwMode="auto">
          <a:xfrm>
            <a:off x="465742" y="2889748"/>
            <a:ext cx="4741525" cy="150715"/>
          </a:xfrm>
          <a:prstGeom prst="rect">
            <a:avLst/>
          </a:prstGeom>
          <a:solidFill>
            <a:srgbClr val="FF0000">
              <a:alpha val="14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BDA560E-B4F2-A784-19D2-547BE228FFB4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7289798" y="2801922"/>
            <a:ext cx="651934" cy="7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3850C18-E490-5620-BF5B-8BAD2E82D821}"/>
              </a:ext>
            </a:extLst>
          </p:cNvPr>
          <p:cNvSpPr txBox="1"/>
          <p:nvPr/>
        </p:nvSpPr>
        <p:spPr>
          <a:xfrm>
            <a:off x="7941734" y="2575552"/>
            <a:ext cx="1855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新增批次、日期、時間</a:t>
            </a:r>
            <a:endParaRPr lang="en-US" altLang="zh-TW" sz="2000" i="0" dirty="0">
              <a:ea typeface="標楷體" panose="03000509000000000000" pitchFamily="65" charset="-120"/>
            </a:endParaRPr>
          </a:p>
        </p:txBody>
      </p:sp>
      <p:sp>
        <p:nvSpPr>
          <p:cNvPr id="22" name="圖說文字: 雙折線不加上框線 21">
            <a:extLst>
              <a:ext uri="{FF2B5EF4-FFF2-40B4-BE49-F238E27FC236}">
                <a16:creationId xmlns:a16="http://schemas.microsoft.com/office/drawing/2014/main" id="{B661CC0D-3D99-F95C-098B-7292939B07EF}"/>
              </a:ext>
            </a:extLst>
          </p:cNvPr>
          <p:cNvSpPr/>
          <p:nvPr/>
        </p:nvSpPr>
        <p:spPr bwMode="auto">
          <a:xfrm>
            <a:off x="2518521" y="3508245"/>
            <a:ext cx="1117309" cy="150715"/>
          </a:xfrm>
          <a:prstGeom prst="callout3">
            <a:avLst>
              <a:gd name="adj1" fmla="val 47943"/>
              <a:gd name="adj2" fmla="val 98891"/>
              <a:gd name="adj3" fmla="val 20186"/>
              <a:gd name="adj4" fmla="val 111302"/>
              <a:gd name="adj5" fmla="val 22131"/>
              <a:gd name="adj6" fmla="val 128658"/>
              <a:gd name="adj7" fmla="val 24749"/>
              <a:gd name="adj8" fmla="val 168240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B469618-71E4-0BBB-36E5-0DF55901ED55}"/>
              </a:ext>
            </a:extLst>
          </p:cNvPr>
          <p:cNvSpPr txBox="1"/>
          <p:nvPr/>
        </p:nvSpPr>
        <p:spPr>
          <a:xfrm>
            <a:off x="4314246" y="3300891"/>
            <a:ext cx="413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計算</a:t>
            </a:r>
            <a:r>
              <a:rPr lang="zh-TW" altLang="en-US" sz="2000" dirty="0">
                <a:solidFill>
                  <a:schemeClr val="accent3"/>
                </a:solidFill>
                <a:ea typeface="標楷體" panose="03000509000000000000" pitchFamily="65" charset="-120"/>
              </a:rPr>
              <a:t>測量點</a:t>
            </a:r>
            <a:r>
              <a:rPr lang="zh-TW" altLang="en-US" sz="2000" i="0" dirty="0">
                <a:ea typeface="標楷體" panose="03000509000000000000" pitchFamily="65" charset="-120"/>
              </a:rPr>
              <a:t>相對於</a:t>
            </a:r>
            <a:r>
              <a:rPr lang="zh-TW" altLang="en-US" sz="2000" dirty="0">
                <a:solidFill>
                  <a:schemeClr val="accent3"/>
                </a:solidFill>
                <a:ea typeface="標楷體" panose="03000509000000000000" pitchFamily="65" charset="-120"/>
              </a:rPr>
              <a:t>工件長度</a:t>
            </a:r>
            <a:r>
              <a:rPr lang="zh-TW" altLang="en-US" sz="2000" i="0" dirty="0">
                <a:ea typeface="標楷體" panose="03000509000000000000" pitchFamily="65" charset="-120"/>
              </a:rPr>
              <a:t>的比例</a:t>
            </a:r>
          </a:p>
        </p:txBody>
      </p:sp>
      <p:sp>
        <p:nvSpPr>
          <p:cNvPr id="24" name="圖說文字: 雙折線不加上框線 23">
            <a:extLst>
              <a:ext uri="{FF2B5EF4-FFF2-40B4-BE49-F238E27FC236}">
                <a16:creationId xmlns:a16="http://schemas.microsoft.com/office/drawing/2014/main" id="{3B3E7FF8-4344-AB63-BF34-9D17296ED474}"/>
              </a:ext>
            </a:extLst>
          </p:cNvPr>
          <p:cNvSpPr/>
          <p:nvPr/>
        </p:nvSpPr>
        <p:spPr bwMode="auto">
          <a:xfrm>
            <a:off x="2108696" y="3670201"/>
            <a:ext cx="2442133" cy="150716"/>
          </a:xfrm>
          <a:prstGeom prst="callout3">
            <a:avLst>
              <a:gd name="adj1" fmla="val 104957"/>
              <a:gd name="adj2" fmla="val 63096"/>
              <a:gd name="adj3" fmla="val 186136"/>
              <a:gd name="adj4" fmla="val 76568"/>
              <a:gd name="adj5" fmla="val 186250"/>
              <a:gd name="adj6" fmla="val 83270"/>
              <a:gd name="adj7" fmla="val 185851"/>
              <a:gd name="adj8" fmla="val 102244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0F7519C-8B02-77DF-1BCB-1D23F8203856}"/>
              </a:ext>
            </a:extLst>
          </p:cNvPr>
          <p:cNvSpPr txBox="1"/>
          <p:nvPr/>
        </p:nvSpPr>
        <p:spPr>
          <a:xfrm>
            <a:off x="4534599" y="3674433"/>
            <a:ext cx="340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 dirty="0">
                <a:ea typeface="標楷體" panose="03000509000000000000" pitchFamily="65" charset="-120"/>
              </a:rPr>
              <a:t>提取</a:t>
            </a:r>
            <a:r>
              <a:rPr lang="en-US" altLang="zh-TW" sz="2000" i="0" dirty="0">
                <a:ea typeface="標楷體" panose="03000509000000000000" pitchFamily="65" charset="-120"/>
              </a:rPr>
              <a:t>dataset</a:t>
            </a:r>
            <a:r>
              <a:rPr lang="zh-TW" altLang="en-US" sz="2000" i="0" dirty="0">
                <a:ea typeface="標楷體" panose="03000509000000000000" pitchFamily="65" charset="-120"/>
              </a:rPr>
              <a:t>中該幾行數據</a:t>
            </a:r>
            <a:endParaRPr lang="en-US" altLang="zh-TW" sz="2000" i="0" dirty="0">
              <a:ea typeface="標楷體" panose="03000509000000000000" pitchFamily="65" charset="-120"/>
            </a:endParaRPr>
          </a:p>
        </p:txBody>
      </p:sp>
      <p:sp>
        <p:nvSpPr>
          <p:cNvPr id="27" name="圖說文字: 雙折線不加上框線 26">
            <a:extLst>
              <a:ext uri="{FF2B5EF4-FFF2-40B4-BE49-F238E27FC236}">
                <a16:creationId xmlns:a16="http://schemas.microsoft.com/office/drawing/2014/main" id="{CB9E361A-77E9-9774-A0E3-1CE86B2CB240}"/>
              </a:ext>
            </a:extLst>
          </p:cNvPr>
          <p:cNvSpPr/>
          <p:nvPr/>
        </p:nvSpPr>
        <p:spPr bwMode="auto">
          <a:xfrm>
            <a:off x="2342754" y="5767324"/>
            <a:ext cx="823958" cy="247264"/>
          </a:xfrm>
          <a:prstGeom prst="callout3">
            <a:avLst>
              <a:gd name="adj1" fmla="val 104957"/>
              <a:gd name="adj2" fmla="val 63096"/>
              <a:gd name="adj3" fmla="val 149784"/>
              <a:gd name="adj4" fmla="val 74542"/>
              <a:gd name="adj5" fmla="val 151724"/>
              <a:gd name="adj6" fmla="val 75641"/>
              <a:gd name="adj7" fmla="val 154341"/>
              <a:gd name="adj8" fmla="val 316838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0B9D5C-57ED-417D-DCA0-FD8CA370534C}"/>
              </a:ext>
            </a:extLst>
          </p:cNvPr>
          <p:cNvSpPr txBox="1"/>
          <p:nvPr/>
        </p:nvSpPr>
        <p:spPr>
          <a:xfrm>
            <a:off x="4952481" y="5373725"/>
            <a:ext cx="501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Time</a:t>
            </a:r>
            <a:r>
              <a:rPr lang="zh-TW" altLang="en-US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+</a:t>
            </a:r>
            <a:r>
              <a:rPr lang="zh-TW" altLang="en-US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9</a:t>
            </a:r>
            <a:r>
              <a:rPr lang="zh-TW" altLang="en-US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個量測訊號 </a:t>
            </a:r>
            <a:r>
              <a:rPr lang="en-US" altLang="zh-TW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+</a:t>
            </a:r>
            <a:r>
              <a:rPr lang="zh-TW" altLang="en-US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1800" i="0" dirty="0">
                <a:solidFill>
                  <a:srgbClr val="FF0000"/>
                </a:solidFill>
                <a:ea typeface="標楷體" panose="03000509000000000000" pitchFamily="65" charset="-120"/>
              </a:rPr>
              <a:t>label</a:t>
            </a:r>
          </a:p>
          <a:p>
            <a:r>
              <a:rPr lang="en-US" altLang="zh-TW" sz="1800" i="0" dirty="0">
                <a:ea typeface="標楷體" panose="03000509000000000000" pitchFamily="65" charset="-120"/>
              </a:rPr>
              <a:t>'</a:t>
            </a:r>
            <a:r>
              <a:rPr lang="en-US" altLang="zh-TW" sz="1800" i="0" dirty="0" err="1">
                <a:ea typeface="標楷體" panose="03000509000000000000" pitchFamily="65" charset="-120"/>
              </a:rPr>
              <a:t>spindle_front</a:t>
            </a:r>
            <a:r>
              <a:rPr lang="en-US" altLang="zh-TW" sz="1800" i="0" dirty="0">
                <a:ea typeface="標楷體" panose="03000509000000000000" pitchFamily="65" charset="-120"/>
              </a:rPr>
              <a:t>', 'turret',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spindle_rpm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motor_x_rpm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motor_z_rpm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spindle_current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motor_x_current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motor_z_current</a:t>
            </a:r>
            <a:r>
              <a:rPr lang="en-US" altLang="zh-TW" sz="1800" i="0" dirty="0">
                <a:ea typeface="標楷體" panose="03000509000000000000" pitchFamily="65" charset="-120"/>
              </a:rPr>
              <a:t>', '</a:t>
            </a:r>
            <a:r>
              <a:rPr lang="en-US" altLang="zh-TW" sz="1800" i="0" dirty="0" err="1">
                <a:ea typeface="標楷體" panose="03000509000000000000" pitchFamily="65" charset="-120"/>
              </a:rPr>
              <a:t>spindle_torque</a:t>
            </a:r>
            <a:r>
              <a:rPr lang="en-US" altLang="zh-TW" sz="1800" i="0" dirty="0">
                <a:ea typeface="標楷體" panose="03000509000000000000" pitchFamily="65" charset="-120"/>
              </a:rPr>
              <a:t>'</a:t>
            </a:r>
            <a:endParaRPr lang="zh-TW" altLang="en-US" sz="1800" i="0" dirty="0">
              <a:ea typeface="標楷體" panose="03000509000000000000" pitchFamily="65" charset="-120"/>
            </a:endParaRPr>
          </a:p>
        </p:txBody>
      </p:sp>
      <p:sp>
        <p:nvSpPr>
          <p:cNvPr id="35" name="標題 1">
            <a:extLst>
              <a:ext uri="{FF2B5EF4-FFF2-40B4-BE49-F238E27FC236}">
                <a16:creationId xmlns:a16="http://schemas.microsoft.com/office/drawing/2014/main" id="{F81D7CA3-77F2-662C-6045-5A189EEAA447}"/>
              </a:ext>
            </a:extLst>
          </p:cNvPr>
          <p:cNvSpPr txBox="1">
            <a:spLocks/>
          </p:cNvSpPr>
          <p:nvPr/>
        </p:nvSpPr>
        <p:spPr bwMode="auto">
          <a:xfrm>
            <a:off x="1640632" y="142685"/>
            <a:ext cx="7811343" cy="955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 baseline="0">
                <a:solidFill>
                  <a:srgbClr val="800000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800000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zh-TW" altLang="en-US" sz="2800" i="0" dirty="0"/>
              <a:t>合併數據集</a:t>
            </a:r>
            <a:r>
              <a:rPr lang="en-US" altLang="zh-TW" sz="2800" i="0" dirty="0"/>
              <a:t>+</a:t>
            </a:r>
            <a:r>
              <a:rPr lang="zh-TW" altLang="en-US" sz="2800" i="0" dirty="0"/>
              <a:t>標記</a:t>
            </a:r>
            <a:endParaRPr lang="en-US" altLang="zh-TW" sz="2800" i="0" dirty="0"/>
          </a:p>
        </p:txBody>
      </p:sp>
    </p:spTree>
    <p:extLst>
      <p:ext uri="{BB962C8B-B14F-4D97-AF65-F5344CB8AC3E}">
        <p14:creationId xmlns:p14="http://schemas.microsoft.com/office/powerpoint/2010/main" val="11776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1CE8-C469-598A-42B7-9AA624B3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>
                <a:latin typeface="Times New Roman" panose="02020603050405020304" pitchFamily="18" charset="0"/>
              </a:rPr>
              <a:t>DatasetSignal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7EC9D-B17F-89D3-1E71-E8EE187E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合併數據，依模型需求增加標題列以便後續分類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3E11F0-322F-2A8A-AE9E-10F014A51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/>
              <a:t>8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DDF818-C389-B787-0A44-F45D80D4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22"/>
            <a:ext cx="9906000" cy="32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339438BC-76F6-A055-BBDD-51CF5F2B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71" y="1414892"/>
            <a:ext cx="3336685" cy="51459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4ECACD-E300-6D5B-F1B5-3C6D5BCD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參數配置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710AC-D3C6-7BC6-C951-1E0DCB86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Pre-train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程序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1705A-0528-A829-5FF6-B8AEDE333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B1805-3B11-41A6-9C0D-3C2201D47B8E}" type="slidenum"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fld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圖說文字: 雙折線不加上框線 6">
            <a:extLst>
              <a:ext uri="{FF2B5EF4-FFF2-40B4-BE49-F238E27FC236}">
                <a16:creationId xmlns:a16="http://schemas.microsoft.com/office/drawing/2014/main" id="{01E7EB90-1049-4574-7350-EBE54745D908}"/>
              </a:ext>
            </a:extLst>
          </p:cNvPr>
          <p:cNvSpPr/>
          <p:nvPr/>
        </p:nvSpPr>
        <p:spPr bwMode="auto">
          <a:xfrm>
            <a:off x="3012440" y="1720460"/>
            <a:ext cx="1112520" cy="132749"/>
          </a:xfrm>
          <a:prstGeom prst="callout3">
            <a:avLst>
              <a:gd name="adj1" fmla="val 47943"/>
              <a:gd name="adj2" fmla="val 98891"/>
              <a:gd name="adj3" fmla="val 47293"/>
              <a:gd name="adj4" fmla="val 99315"/>
              <a:gd name="adj5" fmla="val 47644"/>
              <a:gd name="adj6" fmla="val 99549"/>
              <a:gd name="adj7" fmla="val 45478"/>
              <a:gd name="adj8" fmla="val 165006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C74BD8-EABD-F30B-49AA-399E365822DF}"/>
              </a:ext>
            </a:extLst>
          </p:cNvPr>
          <p:cNvSpPr txBox="1"/>
          <p:nvPr/>
        </p:nvSpPr>
        <p:spPr>
          <a:xfrm>
            <a:off x="4793403" y="1552050"/>
            <a:ext cx="5603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latin typeface="標楷體" panose="03000509000000000000" pitchFamily="65" charset="-120"/>
                <a:ea typeface="標楷體" panose="03000509000000000000" pitchFamily="65" charset="-120"/>
              </a:rPr>
              <a:t>預訓練</a:t>
            </a:r>
            <a:r>
              <a:rPr lang="zh-CN" altLang="en-US" sz="2000" i="0">
                <a:latin typeface="標楷體" panose="03000509000000000000" pitchFamily="65" charset="-120"/>
                <a:ea typeface="標楷體" panose="03000509000000000000" pitchFamily="65" charset="-120"/>
              </a:rPr>
              <a:t>路</a:t>
            </a:r>
            <a:r>
              <a:rPr lang="zh-TW" altLang="en-US" sz="2000" i="0">
                <a:latin typeface="標楷體" panose="03000509000000000000" pitchFamily="65" charset="-120"/>
                <a:ea typeface="標楷體" panose="03000509000000000000" pitchFamily="65" charset="-120"/>
              </a:rPr>
              <a:t>徑，為空</a:t>
            </a:r>
          </a:p>
        </p:txBody>
      </p:sp>
      <p:sp>
        <p:nvSpPr>
          <p:cNvPr id="11" name="圖說文字: 雙折線不加上框線 10">
            <a:extLst>
              <a:ext uri="{FF2B5EF4-FFF2-40B4-BE49-F238E27FC236}">
                <a16:creationId xmlns:a16="http://schemas.microsoft.com/office/drawing/2014/main" id="{66A0F107-F8D1-C9A7-6482-2A7B9014C4AD}"/>
              </a:ext>
            </a:extLst>
          </p:cNvPr>
          <p:cNvSpPr/>
          <p:nvPr/>
        </p:nvSpPr>
        <p:spPr bwMode="auto">
          <a:xfrm>
            <a:off x="3012440" y="2182168"/>
            <a:ext cx="746760" cy="132749"/>
          </a:xfrm>
          <a:prstGeom prst="callout3">
            <a:avLst>
              <a:gd name="adj1" fmla="val 47943"/>
              <a:gd name="adj2" fmla="val 98891"/>
              <a:gd name="adj3" fmla="val 20186"/>
              <a:gd name="adj4" fmla="val 111302"/>
              <a:gd name="adj5" fmla="val 22131"/>
              <a:gd name="adj6" fmla="val 128658"/>
              <a:gd name="adj7" fmla="val 17095"/>
              <a:gd name="adj8" fmla="val 253954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60192B-5CDD-3BA8-E52B-EB7A59EC3A19}"/>
              </a:ext>
            </a:extLst>
          </p:cNvPr>
          <p:cNvSpPr txBox="1"/>
          <p:nvPr/>
        </p:nvSpPr>
        <p:spPr>
          <a:xfrm>
            <a:off x="4847803" y="2015229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關閉</a:t>
            </a:r>
          </a:p>
        </p:txBody>
      </p:sp>
      <p:sp>
        <p:nvSpPr>
          <p:cNvPr id="13" name="圖說文字: 雙折線不加上框線 12">
            <a:extLst>
              <a:ext uri="{FF2B5EF4-FFF2-40B4-BE49-F238E27FC236}">
                <a16:creationId xmlns:a16="http://schemas.microsoft.com/office/drawing/2014/main" id="{FDC34833-4DFC-8184-ED3A-66192F920917}"/>
              </a:ext>
            </a:extLst>
          </p:cNvPr>
          <p:cNvSpPr/>
          <p:nvPr/>
        </p:nvSpPr>
        <p:spPr bwMode="auto">
          <a:xfrm flipV="1">
            <a:off x="3012440" y="2482424"/>
            <a:ext cx="1347812" cy="161452"/>
          </a:xfrm>
          <a:prstGeom prst="callout3">
            <a:avLst>
              <a:gd name="adj1" fmla="val 47943"/>
              <a:gd name="adj2" fmla="val 98891"/>
              <a:gd name="adj3" fmla="val -564"/>
              <a:gd name="adj4" fmla="val 115771"/>
              <a:gd name="adj5" fmla="val 19"/>
              <a:gd name="adj6" fmla="val 132036"/>
              <a:gd name="adj7" fmla="val 2637"/>
              <a:gd name="adj8" fmla="val 151098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B506C2-1A0B-9D1E-2371-D898C392F94B}"/>
              </a:ext>
            </a:extLst>
          </p:cNvPr>
          <p:cNvSpPr txBox="1"/>
          <p:nvPr/>
        </p:nvSpPr>
        <p:spPr>
          <a:xfrm>
            <a:off x="4982272" y="2415339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取樣頻率</a:t>
            </a:r>
          </a:p>
        </p:txBody>
      </p:sp>
      <p:sp>
        <p:nvSpPr>
          <p:cNvPr id="16" name="圖說文字: 雙折線不加上框線 15">
            <a:extLst>
              <a:ext uri="{FF2B5EF4-FFF2-40B4-BE49-F238E27FC236}">
                <a16:creationId xmlns:a16="http://schemas.microsoft.com/office/drawing/2014/main" id="{4F501CE5-F83B-0CF0-3A6F-251C344C35C0}"/>
              </a:ext>
            </a:extLst>
          </p:cNvPr>
          <p:cNvSpPr/>
          <p:nvPr/>
        </p:nvSpPr>
        <p:spPr bwMode="auto">
          <a:xfrm>
            <a:off x="2987040" y="2909689"/>
            <a:ext cx="3098800" cy="161452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11607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DED737-99FD-EC84-F274-81BBBEF5D68D}"/>
              </a:ext>
            </a:extLst>
          </p:cNvPr>
          <p:cNvSpPr txBox="1"/>
          <p:nvPr/>
        </p:nvSpPr>
        <p:spPr>
          <a:xfrm>
            <a:off x="6387739" y="2761506"/>
            <a:ext cx="347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原始</a:t>
            </a:r>
            <a:r>
              <a:rPr lang="en-US" altLang="zh-TW" sz="2000" i="0">
                <a:ea typeface="標楷體" panose="03000509000000000000" pitchFamily="65" charset="-120"/>
              </a:rPr>
              <a:t>data or </a:t>
            </a:r>
            <a:r>
              <a:rPr lang="zh-TW" altLang="en-US" sz="2000" i="0">
                <a:ea typeface="標楷體" panose="03000509000000000000" pitchFamily="65" charset="-120"/>
              </a:rPr>
              <a:t>訓練</a:t>
            </a:r>
            <a:r>
              <a:rPr lang="en-US" altLang="zh-TW" sz="2000" i="0">
                <a:ea typeface="標楷體" panose="03000509000000000000" pitchFamily="65" charset="-120"/>
              </a:rPr>
              <a:t>data</a:t>
            </a:r>
            <a:r>
              <a:rPr lang="zh-TW" altLang="en-US" sz="2000" i="0">
                <a:ea typeface="標楷體" panose="03000509000000000000" pitchFamily="65" charset="-120"/>
              </a:rPr>
              <a:t>路徑</a:t>
            </a:r>
            <a:endParaRPr lang="en-US" altLang="zh-TW" sz="2000" i="0">
              <a:ea typeface="標楷體" panose="03000509000000000000" pitchFamily="65" charset="-120"/>
            </a:endParaRPr>
          </a:p>
        </p:txBody>
      </p:sp>
      <p:sp>
        <p:nvSpPr>
          <p:cNvPr id="20" name="圖說文字: 雙折線不加上框線 19">
            <a:extLst>
              <a:ext uri="{FF2B5EF4-FFF2-40B4-BE49-F238E27FC236}">
                <a16:creationId xmlns:a16="http://schemas.microsoft.com/office/drawing/2014/main" id="{0D15CC67-CE5D-6A96-26A6-B613B96FEBB9}"/>
              </a:ext>
            </a:extLst>
          </p:cNvPr>
          <p:cNvSpPr/>
          <p:nvPr/>
        </p:nvSpPr>
        <p:spPr bwMode="auto">
          <a:xfrm>
            <a:off x="2987040" y="3844409"/>
            <a:ext cx="1373212" cy="161452"/>
          </a:xfrm>
          <a:prstGeom prst="callout3">
            <a:avLst>
              <a:gd name="adj1" fmla="val 47943"/>
              <a:gd name="adj2" fmla="val 98891"/>
              <a:gd name="adj3" fmla="val 49029"/>
              <a:gd name="adj4" fmla="val 99895"/>
              <a:gd name="adj5" fmla="val 49662"/>
              <a:gd name="adj6" fmla="val 110624"/>
              <a:gd name="adj7" fmla="val 48348"/>
              <a:gd name="adj8" fmla="val 129296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46FDB55-80B9-8F50-6B5D-79BC4D260365}"/>
              </a:ext>
            </a:extLst>
          </p:cNvPr>
          <p:cNvSpPr txBox="1"/>
          <p:nvPr/>
        </p:nvSpPr>
        <p:spPr>
          <a:xfrm>
            <a:off x="4725246" y="3676981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工件長度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B9841E1-29BD-F970-0D07-724060DAC01A}"/>
              </a:ext>
            </a:extLst>
          </p:cNvPr>
          <p:cNvSpPr txBox="1"/>
          <p:nvPr/>
        </p:nvSpPr>
        <p:spPr>
          <a:xfrm>
            <a:off x="6522720" y="5397516"/>
            <a:ext cx="180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測試</a:t>
            </a:r>
            <a:r>
              <a:rPr lang="en-US" altLang="zh-TW" sz="2000" i="0">
                <a:ea typeface="標楷體" panose="03000509000000000000" pitchFamily="65" charset="-120"/>
              </a:rPr>
              <a:t>data</a:t>
            </a:r>
            <a:r>
              <a:rPr lang="zh-TW" altLang="en-US" sz="2000" i="0">
                <a:ea typeface="標楷體" panose="03000509000000000000" pitchFamily="65" charset="-120"/>
              </a:rPr>
              <a:t>路徑</a:t>
            </a:r>
            <a:endParaRPr lang="en-US" altLang="zh-TW" sz="2000" i="0">
              <a:ea typeface="標楷體" panose="03000509000000000000" pitchFamily="65" charset="-120"/>
            </a:endParaRPr>
          </a:p>
        </p:txBody>
      </p:sp>
      <p:sp>
        <p:nvSpPr>
          <p:cNvPr id="26" name="圖說文字: 雙折線不加上框線 25">
            <a:extLst>
              <a:ext uri="{FF2B5EF4-FFF2-40B4-BE49-F238E27FC236}">
                <a16:creationId xmlns:a16="http://schemas.microsoft.com/office/drawing/2014/main" id="{4EE110BF-6DFC-E6BF-8175-9EB463A16C5D}"/>
              </a:ext>
            </a:extLst>
          </p:cNvPr>
          <p:cNvSpPr/>
          <p:nvPr/>
        </p:nvSpPr>
        <p:spPr bwMode="auto">
          <a:xfrm>
            <a:off x="2998744" y="4458601"/>
            <a:ext cx="994136" cy="305984"/>
          </a:xfrm>
          <a:prstGeom prst="callout3">
            <a:avLst>
              <a:gd name="adj1" fmla="val 47943"/>
              <a:gd name="adj2" fmla="val 98891"/>
              <a:gd name="adj3" fmla="val 20186"/>
              <a:gd name="adj4" fmla="val 111302"/>
              <a:gd name="adj5" fmla="val 22131"/>
              <a:gd name="adj6" fmla="val 128658"/>
              <a:gd name="adj7" fmla="val 24749"/>
              <a:gd name="adj8" fmla="val 128833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EB899A-F2EE-2F28-BC04-49628F50DEF5}"/>
              </a:ext>
            </a:extLst>
          </p:cNvPr>
          <p:cNvSpPr txBox="1"/>
          <p:nvPr/>
        </p:nvSpPr>
        <p:spPr>
          <a:xfrm>
            <a:off x="4226560" y="4335929"/>
            <a:ext cx="229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依訓練量去做調整</a:t>
            </a:r>
          </a:p>
        </p:txBody>
      </p:sp>
      <p:sp>
        <p:nvSpPr>
          <p:cNvPr id="29" name="圖說文字: 雙折線不加上框線 28">
            <a:extLst>
              <a:ext uri="{FF2B5EF4-FFF2-40B4-BE49-F238E27FC236}">
                <a16:creationId xmlns:a16="http://schemas.microsoft.com/office/drawing/2014/main" id="{4C2F89DE-6DF1-BF39-FED0-FC37AA7A14D4}"/>
              </a:ext>
            </a:extLst>
          </p:cNvPr>
          <p:cNvSpPr/>
          <p:nvPr/>
        </p:nvSpPr>
        <p:spPr bwMode="auto">
          <a:xfrm>
            <a:off x="2968768" y="5516845"/>
            <a:ext cx="3208088" cy="161452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45992"/>
              <a:gd name="adj6" fmla="val 100462"/>
              <a:gd name="adj7" fmla="val 46250"/>
              <a:gd name="adj8" fmla="val 111607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30" name="圖說文字: 雙折線不加上框線 29">
            <a:extLst>
              <a:ext uri="{FF2B5EF4-FFF2-40B4-BE49-F238E27FC236}">
                <a16:creationId xmlns:a16="http://schemas.microsoft.com/office/drawing/2014/main" id="{B9AE88D2-BB9A-8F86-7359-7E17F0E14AAE}"/>
              </a:ext>
            </a:extLst>
          </p:cNvPr>
          <p:cNvSpPr/>
          <p:nvPr/>
        </p:nvSpPr>
        <p:spPr bwMode="auto">
          <a:xfrm>
            <a:off x="2968768" y="5697957"/>
            <a:ext cx="994136" cy="274856"/>
          </a:xfrm>
          <a:prstGeom prst="callout3">
            <a:avLst>
              <a:gd name="adj1" fmla="val 47943"/>
              <a:gd name="adj2" fmla="val 98891"/>
              <a:gd name="adj3" fmla="val 71012"/>
              <a:gd name="adj4" fmla="val 112579"/>
              <a:gd name="adj5" fmla="val 71417"/>
              <a:gd name="adj6" fmla="val 113966"/>
              <a:gd name="adj7" fmla="val 73265"/>
              <a:gd name="adj8" fmla="val 132240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FB8D309-8099-2B24-D678-1AA0D1F521D3}"/>
              </a:ext>
            </a:extLst>
          </p:cNvPr>
          <p:cNvSpPr txBox="1"/>
          <p:nvPr/>
        </p:nvSpPr>
        <p:spPr>
          <a:xfrm>
            <a:off x="4226560" y="5635330"/>
            <a:ext cx="21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限制結果範圍</a:t>
            </a:r>
            <a:endParaRPr lang="en-US" altLang="zh-TW" sz="2000" i="0">
              <a:ea typeface="標楷體" panose="03000509000000000000" pitchFamily="65" charset="-120"/>
            </a:endParaRPr>
          </a:p>
        </p:txBody>
      </p:sp>
      <p:sp>
        <p:nvSpPr>
          <p:cNvPr id="32" name="圖說文字: 雙折線不加上框線 31">
            <a:extLst>
              <a:ext uri="{FF2B5EF4-FFF2-40B4-BE49-F238E27FC236}">
                <a16:creationId xmlns:a16="http://schemas.microsoft.com/office/drawing/2014/main" id="{9B151653-47E3-C244-16AF-1F0429C59207}"/>
              </a:ext>
            </a:extLst>
          </p:cNvPr>
          <p:cNvSpPr/>
          <p:nvPr/>
        </p:nvSpPr>
        <p:spPr bwMode="auto">
          <a:xfrm>
            <a:off x="2968768" y="5992473"/>
            <a:ext cx="994136" cy="146087"/>
          </a:xfrm>
          <a:prstGeom prst="callout3">
            <a:avLst>
              <a:gd name="adj1" fmla="val 47943"/>
              <a:gd name="adj2" fmla="val 98891"/>
              <a:gd name="adj3" fmla="val 112306"/>
              <a:gd name="adj4" fmla="val 112260"/>
              <a:gd name="adj5" fmla="val 112712"/>
              <a:gd name="adj6" fmla="val 118756"/>
              <a:gd name="adj7" fmla="val 118182"/>
              <a:gd name="adj8" fmla="val 340152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6841185-9BC0-9B31-AC63-4CB8BE7F749F}"/>
              </a:ext>
            </a:extLst>
          </p:cNvPr>
          <p:cNvSpPr txBox="1"/>
          <p:nvPr/>
        </p:nvSpPr>
        <p:spPr>
          <a:xfrm>
            <a:off x="6299498" y="5910352"/>
            <a:ext cx="219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量測點</a:t>
            </a:r>
            <a:endParaRPr lang="en-US" altLang="zh-TW" sz="2000" i="0">
              <a:ea typeface="標楷體" panose="03000509000000000000" pitchFamily="65" charset="-120"/>
            </a:endParaRPr>
          </a:p>
        </p:txBody>
      </p:sp>
      <p:sp>
        <p:nvSpPr>
          <p:cNvPr id="34" name="圖說文字: 雙折線不加上框線 33">
            <a:extLst>
              <a:ext uri="{FF2B5EF4-FFF2-40B4-BE49-F238E27FC236}">
                <a16:creationId xmlns:a16="http://schemas.microsoft.com/office/drawing/2014/main" id="{F71D9CE4-9EDB-90A9-7B5F-5AB03C5FDBF4}"/>
              </a:ext>
            </a:extLst>
          </p:cNvPr>
          <p:cNvSpPr/>
          <p:nvPr/>
        </p:nvSpPr>
        <p:spPr bwMode="auto">
          <a:xfrm>
            <a:off x="2840171" y="6263117"/>
            <a:ext cx="2925629" cy="188448"/>
          </a:xfrm>
          <a:prstGeom prst="callout3">
            <a:avLst>
              <a:gd name="adj1" fmla="val 46632"/>
              <a:gd name="adj2" fmla="val 99574"/>
              <a:gd name="adj3" fmla="val 46668"/>
              <a:gd name="adj4" fmla="val 100140"/>
              <a:gd name="adj5" fmla="val 99906"/>
              <a:gd name="adj6" fmla="val 103356"/>
              <a:gd name="adj7" fmla="val 100164"/>
              <a:gd name="adj8" fmla="val 111896"/>
            </a:avLst>
          </a:pr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TW" altLang="en-US" sz="2400" b="0" i="1" u="none" strike="noStrike" cap="none" normalizeH="0">
              <a:ln>
                <a:noFill/>
              </a:ln>
              <a:solidFill>
                <a:schemeClr val="tx1"/>
              </a:solidFill>
              <a:effectLst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E27814-ED6C-AC90-3EEB-C97073DC5E7B}"/>
              </a:ext>
            </a:extLst>
          </p:cNvPr>
          <p:cNvSpPr txBox="1"/>
          <p:nvPr/>
        </p:nvSpPr>
        <p:spPr>
          <a:xfrm>
            <a:off x="6035477" y="6241066"/>
            <a:ext cx="82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0">
                <a:ea typeface="標楷體" panose="03000509000000000000" pitchFamily="65" charset="-120"/>
              </a:rPr>
              <a:t>輸出</a:t>
            </a:r>
            <a:endParaRPr lang="en-US" altLang="zh-TW" sz="2000" i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106127"/>
      </p:ext>
    </p:extLst>
  </p:cSld>
  <p:clrMapOvr>
    <a:masterClrMapping/>
  </p:clrMapOvr>
</p:sld>
</file>

<file path=ppt/theme/theme1.xml><?xml version="1.0" encoding="utf-8"?>
<a:theme xmlns:a="http://schemas.openxmlformats.org/drawingml/2006/main" name="DALab template 中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Lab template 中文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charset="-120"/>
          </a:defRPr>
        </a:defPPr>
      </a:lstStyle>
    </a:lnDef>
  </a:objectDefaults>
  <a:extraClrSchemeLst>
    <a:extraClrScheme>
      <a:clrScheme name="DALab template 中文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ab template 中文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ab template 中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DALab template 中文</Template>
  <TotalTime>428</TotalTime>
  <Words>334</Words>
  <Application>Microsoft Office PowerPoint</Application>
  <PresentationFormat>A4 紙張 (210x297 公釐)</PresentationFormat>
  <Paragraphs>65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DALab template 中文</vt:lpstr>
      <vt:lpstr>操作流程圖</vt:lpstr>
      <vt:lpstr>訊號切割</vt:lpstr>
      <vt:lpstr>PowerPoint 簡報</vt:lpstr>
      <vt:lpstr>PowerPoint 簡報</vt:lpstr>
      <vt:lpstr>PowerPoint 簡報</vt:lpstr>
      <vt:lpstr>整理資料</vt:lpstr>
      <vt:lpstr>PowerPoint 簡報</vt:lpstr>
      <vt:lpstr>DatasetSignal</vt:lpstr>
      <vt:lpstr>參數配置</vt:lpstr>
      <vt:lpstr>參數配置</vt:lpstr>
      <vt:lpstr>選擇訓練及測試數據</vt:lpstr>
    </vt:vector>
  </TitlesOfParts>
  <Company>NTHU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UNISON</dc:creator>
  <cp:lastModifiedBy>陳瑀婕</cp:lastModifiedBy>
  <cp:revision>5</cp:revision>
  <cp:lastPrinted>2019-09-04T06:05:00Z</cp:lastPrinted>
  <dcterms:created xsi:type="dcterms:W3CDTF">2007-09-08T05:46:00Z</dcterms:created>
  <dcterms:modified xsi:type="dcterms:W3CDTF">2024-12-30T10:33:22Z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