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</p:sldIdLst>
  <p:sldSz cx="18288000" cy="10287000"/>
  <p:notesSz cx="6858000" cy="9144000"/>
  <p:embeddedFontLst>
    <p:embeddedFont>
      <p:font typeface="Abhaya Libre" panose="020B0604020202020204" charset="0"/>
      <p:regular r:id="rId92"/>
    </p:embeddedFont>
    <p:embeddedFont>
      <p:font typeface="Alatsi" panose="020B0604020202020204" charset="0"/>
      <p:regular r:id="rId93"/>
    </p:embeddedFont>
    <p:embeddedFont>
      <p:font typeface="Canva Sans" panose="020B0604020202020204" charset="0"/>
      <p:regular r:id="rId94"/>
    </p:embeddedFont>
    <p:embeddedFont>
      <p:font typeface="Canva Sans Bold" panose="020B0604020202020204" charset="0"/>
      <p:regular r:id="rId95"/>
    </p:embeddedFont>
    <p:embeddedFont>
      <p:font typeface="Open Sans" panose="020B0606030504020204" pitchFamily="34" charset="0"/>
      <p:regular r:id="rId96"/>
    </p:embeddedFont>
    <p:embeddedFont>
      <p:font typeface="Open Sans Bold" panose="020B0806030504020204" charset="0"/>
      <p:regular r:id="rId9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114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font" Target="fonts/font4.fntdata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font" Target="fonts/font3.fntdata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font" Target="fonts/font6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1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font" Target="fonts/font2.fntdata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2.sv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2.sv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2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1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35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13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13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1071" y="0"/>
            <a:ext cx="4239083" cy="10287000"/>
            <a:chOff x="0" y="0"/>
            <a:chExt cx="5652111" cy="13716000"/>
          </a:xfrm>
        </p:grpSpPr>
        <p:grpSp>
          <p:nvGrpSpPr>
            <p:cNvPr id="3" name="Group 3"/>
            <p:cNvGrpSpPr/>
            <p:nvPr/>
          </p:nvGrpSpPr>
          <p:grpSpPr>
            <a:xfrm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2" name="TextBox 12"/>
          <p:cNvSpPr txBox="1"/>
          <p:nvPr/>
        </p:nvSpPr>
        <p:spPr>
          <a:xfrm>
            <a:off x="6241693" y="2500459"/>
            <a:ext cx="9629377" cy="3800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50"/>
              </a:lnSpc>
            </a:pPr>
            <a:r>
              <a:rPr lang="en-US" sz="150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AYUDANTÍA PERT</a:t>
            </a:r>
          </a:p>
        </p:txBody>
      </p:sp>
      <p:sp>
        <p:nvSpPr>
          <p:cNvPr id="13" name="Freeform 13"/>
          <p:cNvSpPr/>
          <p:nvPr/>
        </p:nvSpPr>
        <p:spPr>
          <a:xfrm>
            <a:off x="12646898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4633952" y="6469533"/>
            <a:ext cx="12625348" cy="978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29"/>
              </a:lnSpc>
            </a:pPr>
            <a:r>
              <a:rPr lang="en-US" sz="573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Felipe Muñoz y Javier Pastene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067640" y="8725001"/>
            <a:ext cx="6882108" cy="533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76"/>
              </a:lnSpc>
            </a:pPr>
            <a:r>
              <a:rPr lang="en-US" sz="312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Gestión de Operaciones | 2025</a:t>
            </a:r>
          </a:p>
        </p:txBody>
      </p:sp>
      <p:sp>
        <p:nvSpPr>
          <p:cNvPr id="16" name="Freeform 16"/>
          <p:cNvSpPr/>
          <p:nvPr/>
        </p:nvSpPr>
        <p:spPr>
          <a:xfrm>
            <a:off x="11118095" y="925830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553980" y="30162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EJERICICIO 1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7" name="Group 7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2" name="Group 12"/>
          <p:cNvGrpSpPr/>
          <p:nvPr/>
        </p:nvGrpSpPr>
        <p:grpSpPr>
          <a:xfrm>
            <a:off x="598974" y="4427934"/>
            <a:ext cx="1431131" cy="1431131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1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4954806" y="9665152"/>
            <a:ext cx="8837674" cy="487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1"/>
              </a:lnSpc>
            </a:pPr>
            <a:r>
              <a:rPr lang="en-US" sz="29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Dibuje el diagrama PERT asociado al proyecto.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Gestión de Operaciones | 2025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3832519" y="6979883"/>
            <a:ext cx="1431131" cy="1431131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3832519" y="2047537"/>
            <a:ext cx="1431131" cy="1431131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3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2744912" y="4427934"/>
            <a:ext cx="1431131" cy="1431131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2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6844665" y="2047537"/>
            <a:ext cx="1431131" cy="1431131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5</a:t>
              </a:r>
            </a:p>
          </p:txBody>
        </p:sp>
      </p:grpSp>
      <p:sp>
        <p:nvSpPr>
          <p:cNvPr id="29" name="AutoShape 29"/>
          <p:cNvSpPr/>
          <p:nvPr/>
        </p:nvSpPr>
        <p:spPr>
          <a:xfrm>
            <a:off x="1874600" y="5588928"/>
            <a:ext cx="1957919" cy="2106521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30" name="AutoShape 30"/>
          <p:cNvSpPr/>
          <p:nvPr/>
        </p:nvSpPr>
        <p:spPr>
          <a:xfrm>
            <a:off x="2059781" y="5767388"/>
            <a:ext cx="1925138" cy="2080461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AutoShape 31"/>
          <p:cNvSpPr/>
          <p:nvPr/>
        </p:nvSpPr>
        <p:spPr>
          <a:xfrm>
            <a:off x="2059781" y="5767388"/>
            <a:ext cx="1925138" cy="2080461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32" name="AutoShape 32"/>
          <p:cNvSpPr/>
          <p:nvPr/>
        </p:nvSpPr>
        <p:spPr>
          <a:xfrm>
            <a:off x="2059781" y="5767388"/>
            <a:ext cx="1925138" cy="2080461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33" name="AutoShape 33"/>
          <p:cNvSpPr/>
          <p:nvPr/>
        </p:nvSpPr>
        <p:spPr>
          <a:xfrm>
            <a:off x="2059781" y="5767388"/>
            <a:ext cx="1925138" cy="2080461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34" name="AutoShape 34"/>
          <p:cNvSpPr/>
          <p:nvPr/>
        </p:nvSpPr>
        <p:spPr>
          <a:xfrm flipV="1">
            <a:off x="1926523" y="3176545"/>
            <a:ext cx="2037453" cy="1595929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AutoShape 35"/>
          <p:cNvSpPr/>
          <p:nvPr/>
        </p:nvSpPr>
        <p:spPr>
          <a:xfrm>
            <a:off x="4001177" y="5612216"/>
            <a:ext cx="705216" cy="1390702"/>
          </a:xfrm>
          <a:prstGeom prst="line">
            <a:avLst/>
          </a:prstGeom>
          <a:ln w="38100" cap="flat">
            <a:solidFill>
              <a:srgbClr val="9FC3D0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36" name="AutoShape 36"/>
          <p:cNvSpPr/>
          <p:nvPr/>
        </p:nvSpPr>
        <p:spPr>
          <a:xfrm flipV="1">
            <a:off x="3815852" y="3478668"/>
            <a:ext cx="757191" cy="1043610"/>
          </a:xfrm>
          <a:prstGeom prst="line">
            <a:avLst/>
          </a:prstGeom>
          <a:ln w="38100" cap="flat">
            <a:solidFill>
              <a:srgbClr val="9FC3D0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37" name="AutoShape 37"/>
          <p:cNvSpPr/>
          <p:nvPr/>
        </p:nvSpPr>
        <p:spPr>
          <a:xfrm>
            <a:off x="5263650" y="2763102"/>
            <a:ext cx="1535771" cy="113448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38" name="TextBox 38"/>
          <p:cNvSpPr txBox="1"/>
          <p:nvPr/>
        </p:nvSpPr>
        <p:spPr>
          <a:xfrm>
            <a:off x="2280732" y="3411993"/>
            <a:ext cx="273248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2172802" y="6591733"/>
            <a:ext cx="27241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5896757" y="1789063"/>
            <a:ext cx="31480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2309009" y="4613038"/>
            <a:ext cx="27979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</a:p>
        </p:txBody>
      </p:sp>
      <p:sp>
        <p:nvSpPr>
          <p:cNvPr id="42" name="AutoShape 42"/>
          <p:cNvSpPr/>
          <p:nvPr/>
        </p:nvSpPr>
        <p:spPr>
          <a:xfrm>
            <a:off x="2030105" y="5143500"/>
            <a:ext cx="714806" cy="0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43" name="Freeform 43"/>
          <p:cNvSpPr/>
          <p:nvPr/>
        </p:nvSpPr>
        <p:spPr>
          <a:xfrm>
            <a:off x="14442429" y="6658408"/>
            <a:ext cx="3379384" cy="2261160"/>
          </a:xfrm>
          <a:custGeom>
            <a:avLst/>
            <a:gdLst/>
            <a:ahLst/>
            <a:cxnLst/>
            <a:rect l="l" t="t" r="r" b="b"/>
            <a:pathLst>
              <a:path w="3379384" h="2261160">
                <a:moveTo>
                  <a:pt x="0" y="0"/>
                </a:moveTo>
                <a:lnTo>
                  <a:pt x="3379384" y="0"/>
                </a:lnTo>
                <a:lnTo>
                  <a:pt x="3379384" y="2261160"/>
                </a:lnTo>
                <a:lnTo>
                  <a:pt x="0" y="22611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553980" y="30162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EJERICICIO 1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7" name="Group 7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10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2" name="Group 12"/>
          <p:cNvGrpSpPr/>
          <p:nvPr/>
        </p:nvGrpSpPr>
        <p:grpSpPr>
          <a:xfrm>
            <a:off x="598974" y="4427934"/>
            <a:ext cx="1431131" cy="1431131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1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4954806" y="9665152"/>
            <a:ext cx="8837674" cy="487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1"/>
              </a:lnSpc>
            </a:pPr>
            <a:r>
              <a:rPr lang="en-US" sz="29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Dibuje el diagrama PERT asociado al proyecto.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Gestión de Operaciones | 2025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3832519" y="6979883"/>
            <a:ext cx="1431131" cy="1431131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3832519" y="2047537"/>
            <a:ext cx="1431131" cy="1431131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3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2744912" y="4427934"/>
            <a:ext cx="1431131" cy="1431131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2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6844665" y="2047537"/>
            <a:ext cx="1431131" cy="1431131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0205890" y="2047537"/>
            <a:ext cx="1431131" cy="1431131"/>
            <a:chOff x="0" y="0"/>
            <a:chExt cx="812800" cy="8128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6</a:t>
              </a:r>
            </a:p>
          </p:txBody>
        </p:sp>
      </p:grpSp>
      <p:sp>
        <p:nvSpPr>
          <p:cNvPr id="32" name="AutoShape 32"/>
          <p:cNvSpPr/>
          <p:nvPr/>
        </p:nvSpPr>
        <p:spPr>
          <a:xfrm>
            <a:off x="1874600" y="5588928"/>
            <a:ext cx="1957919" cy="2106521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33" name="AutoShape 33"/>
          <p:cNvSpPr/>
          <p:nvPr/>
        </p:nvSpPr>
        <p:spPr>
          <a:xfrm>
            <a:off x="2059781" y="5767388"/>
            <a:ext cx="1925138" cy="2080461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34" name="AutoShape 34"/>
          <p:cNvSpPr/>
          <p:nvPr/>
        </p:nvSpPr>
        <p:spPr>
          <a:xfrm>
            <a:off x="2059781" y="5767388"/>
            <a:ext cx="1925138" cy="2080461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AutoShape 35"/>
          <p:cNvSpPr/>
          <p:nvPr/>
        </p:nvSpPr>
        <p:spPr>
          <a:xfrm>
            <a:off x="2059781" y="5767388"/>
            <a:ext cx="1925138" cy="2080461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36" name="AutoShape 36"/>
          <p:cNvSpPr/>
          <p:nvPr/>
        </p:nvSpPr>
        <p:spPr>
          <a:xfrm>
            <a:off x="2059781" y="5767388"/>
            <a:ext cx="1925138" cy="2080461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37" name="AutoShape 37"/>
          <p:cNvSpPr/>
          <p:nvPr/>
        </p:nvSpPr>
        <p:spPr>
          <a:xfrm flipV="1">
            <a:off x="1926523" y="3176545"/>
            <a:ext cx="2037453" cy="1595929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38" name="AutoShape 38"/>
          <p:cNvSpPr/>
          <p:nvPr/>
        </p:nvSpPr>
        <p:spPr>
          <a:xfrm>
            <a:off x="4001177" y="5612216"/>
            <a:ext cx="705216" cy="1390702"/>
          </a:xfrm>
          <a:prstGeom prst="line">
            <a:avLst/>
          </a:prstGeom>
          <a:ln w="38100" cap="flat">
            <a:solidFill>
              <a:srgbClr val="9FC3D0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39" name="AutoShape 39"/>
          <p:cNvSpPr/>
          <p:nvPr/>
        </p:nvSpPr>
        <p:spPr>
          <a:xfrm flipV="1">
            <a:off x="3815852" y="3478668"/>
            <a:ext cx="757191" cy="1043610"/>
          </a:xfrm>
          <a:prstGeom prst="line">
            <a:avLst/>
          </a:prstGeom>
          <a:ln w="38100" cap="flat">
            <a:solidFill>
              <a:srgbClr val="9FC3D0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40" name="AutoShape 40"/>
          <p:cNvSpPr/>
          <p:nvPr/>
        </p:nvSpPr>
        <p:spPr>
          <a:xfrm>
            <a:off x="5263650" y="2763102"/>
            <a:ext cx="1535771" cy="113448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41" name="AutoShape 41"/>
          <p:cNvSpPr/>
          <p:nvPr/>
        </p:nvSpPr>
        <p:spPr>
          <a:xfrm flipV="1">
            <a:off x="8059238" y="2763102"/>
            <a:ext cx="1916857" cy="18998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42" name="TextBox 42"/>
          <p:cNvSpPr txBox="1"/>
          <p:nvPr/>
        </p:nvSpPr>
        <p:spPr>
          <a:xfrm>
            <a:off x="2280732" y="3411993"/>
            <a:ext cx="273248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9262201" y="2045920"/>
            <a:ext cx="22288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2172802" y="6591733"/>
            <a:ext cx="27241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6861215" y="5076825"/>
            <a:ext cx="240149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5896757" y="1789063"/>
            <a:ext cx="31480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2309009" y="4613038"/>
            <a:ext cx="27979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</a:p>
        </p:txBody>
      </p:sp>
      <p:sp>
        <p:nvSpPr>
          <p:cNvPr id="48" name="AutoShape 48"/>
          <p:cNvSpPr/>
          <p:nvPr/>
        </p:nvSpPr>
        <p:spPr>
          <a:xfrm flipV="1">
            <a:off x="5106488" y="3059785"/>
            <a:ext cx="5163613" cy="4665843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49" name="AutoShape 49"/>
          <p:cNvSpPr/>
          <p:nvPr/>
        </p:nvSpPr>
        <p:spPr>
          <a:xfrm>
            <a:off x="2030105" y="5143500"/>
            <a:ext cx="714806" cy="69665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50" name="Freeform 50"/>
          <p:cNvSpPr/>
          <p:nvPr/>
        </p:nvSpPr>
        <p:spPr>
          <a:xfrm>
            <a:off x="14442429" y="6658408"/>
            <a:ext cx="3379384" cy="2261160"/>
          </a:xfrm>
          <a:custGeom>
            <a:avLst/>
            <a:gdLst/>
            <a:ahLst/>
            <a:cxnLst/>
            <a:rect l="l" t="t" r="r" b="b"/>
            <a:pathLst>
              <a:path w="3379384" h="2261160">
                <a:moveTo>
                  <a:pt x="0" y="0"/>
                </a:moveTo>
                <a:lnTo>
                  <a:pt x="3379384" y="0"/>
                </a:lnTo>
                <a:lnTo>
                  <a:pt x="3379384" y="2261160"/>
                </a:lnTo>
                <a:lnTo>
                  <a:pt x="0" y="22611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553980" y="30162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EJERICICIO 1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7" name="Group 7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11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2" name="Group 12"/>
          <p:cNvGrpSpPr/>
          <p:nvPr/>
        </p:nvGrpSpPr>
        <p:grpSpPr>
          <a:xfrm>
            <a:off x="598974" y="4427934"/>
            <a:ext cx="1431131" cy="1431131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1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4954806" y="9665152"/>
            <a:ext cx="8837674" cy="487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1"/>
              </a:lnSpc>
            </a:pPr>
            <a:r>
              <a:rPr lang="en-US" sz="29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Dibuje el diagrama PERT asociado al proyecto.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Gestión de Operaciones | 2025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3832519" y="6979883"/>
            <a:ext cx="1431131" cy="1431131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3832519" y="2047537"/>
            <a:ext cx="1431131" cy="1431131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3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2744912" y="4427934"/>
            <a:ext cx="1431131" cy="1431131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2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6844665" y="2047537"/>
            <a:ext cx="1431131" cy="1431131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0205890" y="2047537"/>
            <a:ext cx="1431131" cy="1431131"/>
            <a:chOff x="0" y="0"/>
            <a:chExt cx="812800" cy="8128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6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13570596" y="2047537"/>
            <a:ext cx="1431131" cy="1431131"/>
            <a:chOff x="0" y="0"/>
            <a:chExt cx="812800" cy="8128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7</a:t>
              </a:r>
            </a:p>
          </p:txBody>
        </p:sp>
      </p:grpSp>
      <p:sp>
        <p:nvSpPr>
          <p:cNvPr id="35" name="AutoShape 35"/>
          <p:cNvSpPr/>
          <p:nvPr/>
        </p:nvSpPr>
        <p:spPr>
          <a:xfrm>
            <a:off x="1874600" y="5588928"/>
            <a:ext cx="1957919" cy="2106521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36" name="AutoShape 36"/>
          <p:cNvSpPr/>
          <p:nvPr/>
        </p:nvSpPr>
        <p:spPr>
          <a:xfrm>
            <a:off x="2059781" y="5767388"/>
            <a:ext cx="1925138" cy="2080461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37" name="AutoShape 37"/>
          <p:cNvSpPr/>
          <p:nvPr/>
        </p:nvSpPr>
        <p:spPr>
          <a:xfrm>
            <a:off x="2059781" y="5767388"/>
            <a:ext cx="1925138" cy="2080461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38" name="AutoShape 38"/>
          <p:cNvSpPr/>
          <p:nvPr/>
        </p:nvSpPr>
        <p:spPr>
          <a:xfrm>
            <a:off x="2059781" y="5767388"/>
            <a:ext cx="1925138" cy="2080461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39" name="AutoShape 39"/>
          <p:cNvSpPr/>
          <p:nvPr/>
        </p:nvSpPr>
        <p:spPr>
          <a:xfrm>
            <a:off x="2059781" y="5767388"/>
            <a:ext cx="1925138" cy="2080461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40" name="AutoShape 40"/>
          <p:cNvSpPr/>
          <p:nvPr/>
        </p:nvSpPr>
        <p:spPr>
          <a:xfrm flipV="1">
            <a:off x="1926523" y="3176545"/>
            <a:ext cx="2037453" cy="1595929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41" name="AutoShape 41"/>
          <p:cNvSpPr/>
          <p:nvPr/>
        </p:nvSpPr>
        <p:spPr>
          <a:xfrm>
            <a:off x="4001177" y="5612216"/>
            <a:ext cx="705216" cy="1390702"/>
          </a:xfrm>
          <a:prstGeom prst="line">
            <a:avLst/>
          </a:prstGeom>
          <a:ln w="38100" cap="flat">
            <a:solidFill>
              <a:srgbClr val="9FC3D0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42" name="AutoShape 42"/>
          <p:cNvSpPr/>
          <p:nvPr/>
        </p:nvSpPr>
        <p:spPr>
          <a:xfrm flipV="1">
            <a:off x="3815852" y="3478668"/>
            <a:ext cx="757191" cy="1043610"/>
          </a:xfrm>
          <a:prstGeom prst="line">
            <a:avLst/>
          </a:prstGeom>
          <a:ln w="38100" cap="flat">
            <a:solidFill>
              <a:srgbClr val="9FC3D0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43" name="AutoShape 43"/>
          <p:cNvSpPr/>
          <p:nvPr/>
        </p:nvSpPr>
        <p:spPr>
          <a:xfrm>
            <a:off x="5263650" y="2763102"/>
            <a:ext cx="1535771" cy="113448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44" name="AutoShape 44"/>
          <p:cNvSpPr/>
          <p:nvPr/>
        </p:nvSpPr>
        <p:spPr>
          <a:xfrm flipV="1">
            <a:off x="8059238" y="2763102"/>
            <a:ext cx="1916857" cy="18998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45" name="AutoShape 45"/>
          <p:cNvSpPr/>
          <p:nvPr/>
        </p:nvSpPr>
        <p:spPr>
          <a:xfrm flipV="1">
            <a:off x="11702550" y="2763102"/>
            <a:ext cx="1868046" cy="18998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46" name="TextBox 46"/>
          <p:cNvSpPr txBox="1"/>
          <p:nvPr/>
        </p:nvSpPr>
        <p:spPr>
          <a:xfrm>
            <a:off x="2280732" y="3411993"/>
            <a:ext cx="273248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12427832" y="2045920"/>
            <a:ext cx="314444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9262201" y="2045920"/>
            <a:ext cx="22288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2172802" y="6591733"/>
            <a:ext cx="27241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6861215" y="5076825"/>
            <a:ext cx="240149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5896757" y="1789063"/>
            <a:ext cx="31480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2309009" y="4613038"/>
            <a:ext cx="27979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</a:p>
        </p:txBody>
      </p:sp>
      <p:sp>
        <p:nvSpPr>
          <p:cNvPr id="53" name="AutoShape 53"/>
          <p:cNvSpPr/>
          <p:nvPr/>
        </p:nvSpPr>
        <p:spPr>
          <a:xfrm flipV="1">
            <a:off x="5106488" y="3059785"/>
            <a:ext cx="5163613" cy="4665843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54" name="AutoShape 54"/>
          <p:cNvSpPr/>
          <p:nvPr/>
        </p:nvSpPr>
        <p:spPr>
          <a:xfrm>
            <a:off x="2030105" y="5143500"/>
            <a:ext cx="714806" cy="22040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55" name="Freeform 55"/>
          <p:cNvSpPr/>
          <p:nvPr/>
        </p:nvSpPr>
        <p:spPr>
          <a:xfrm>
            <a:off x="14442429" y="6658408"/>
            <a:ext cx="3379384" cy="2261160"/>
          </a:xfrm>
          <a:custGeom>
            <a:avLst/>
            <a:gdLst/>
            <a:ahLst/>
            <a:cxnLst/>
            <a:rect l="l" t="t" r="r" b="b"/>
            <a:pathLst>
              <a:path w="3379384" h="2261160">
                <a:moveTo>
                  <a:pt x="0" y="0"/>
                </a:moveTo>
                <a:lnTo>
                  <a:pt x="3379384" y="0"/>
                </a:lnTo>
                <a:lnTo>
                  <a:pt x="3379384" y="2261160"/>
                </a:lnTo>
                <a:lnTo>
                  <a:pt x="0" y="22611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553980" y="30162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EJERICICIO 1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7" name="Group 7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12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4954806" y="9665152"/>
            <a:ext cx="8837674" cy="487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1"/>
              </a:lnSpc>
            </a:pPr>
            <a:r>
              <a:rPr lang="en-US" sz="29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Determine ES, LS, EF, LF y la holgura de cada actividad.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Gestión de Operaciones | 2025</a:t>
            </a:r>
          </a:p>
        </p:txBody>
      </p:sp>
      <p:sp>
        <p:nvSpPr>
          <p:cNvPr id="14" name="Freeform 14"/>
          <p:cNvSpPr/>
          <p:nvPr/>
        </p:nvSpPr>
        <p:spPr>
          <a:xfrm>
            <a:off x="1642026" y="2342234"/>
            <a:ext cx="8450256" cy="5654102"/>
          </a:xfrm>
          <a:custGeom>
            <a:avLst/>
            <a:gdLst/>
            <a:ahLst/>
            <a:cxnLst/>
            <a:rect l="l" t="t" r="r" b="b"/>
            <a:pathLst>
              <a:path w="8450256" h="5654102">
                <a:moveTo>
                  <a:pt x="0" y="0"/>
                </a:moveTo>
                <a:lnTo>
                  <a:pt x="8450257" y="0"/>
                </a:lnTo>
                <a:lnTo>
                  <a:pt x="8450257" y="5654102"/>
                </a:lnTo>
                <a:lnTo>
                  <a:pt x="0" y="56541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11802054" y="3834270"/>
            <a:ext cx="4435492" cy="2862118"/>
          </a:xfrm>
          <a:custGeom>
            <a:avLst/>
            <a:gdLst/>
            <a:ahLst/>
            <a:cxnLst/>
            <a:rect l="l" t="t" r="r" b="b"/>
            <a:pathLst>
              <a:path w="4435492" h="2862118">
                <a:moveTo>
                  <a:pt x="0" y="0"/>
                </a:moveTo>
                <a:lnTo>
                  <a:pt x="4435492" y="0"/>
                </a:lnTo>
                <a:lnTo>
                  <a:pt x="4435492" y="2862118"/>
                </a:lnTo>
                <a:lnTo>
                  <a:pt x="0" y="286211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553980" y="30162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EJERICICIO 1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7" name="Group 7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13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5702946" y="1502285"/>
            <a:ext cx="6689180" cy="7282431"/>
          </a:xfrm>
          <a:custGeom>
            <a:avLst/>
            <a:gdLst/>
            <a:ahLst/>
            <a:cxnLst/>
            <a:rect l="l" t="t" r="r" b="b"/>
            <a:pathLst>
              <a:path w="6689180" h="7282431">
                <a:moveTo>
                  <a:pt x="0" y="0"/>
                </a:moveTo>
                <a:lnTo>
                  <a:pt x="6689180" y="0"/>
                </a:lnTo>
                <a:lnTo>
                  <a:pt x="6689180" y="7282430"/>
                </a:lnTo>
                <a:lnTo>
                  <a:pt x="0" y="72824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65144" b="-2901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4954806" y="9665152"/>
            <a:ext cx="8837674" cy="487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1"/>
              </a:lnSpc>
            </a:pPr>
            <a:r>
              <a:rPr lang="en-US" sz="29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Determine ES, LS, EF, LF y la holgura de cada actividad.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Gestión de Operaciones | 2025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553980" y="30162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EJERICICIO 1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7" name="Group 7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3620597" y="1363692"/>
            <a:ext cx="11046807" cy="7493740"/>
          </a:xfrm>
          <a:custGeom>
            <a:avLst/>
            <a:gdLst/>
            <a:ahLst/>
            <a:cxnLst/>
            <a:rect l="l" t="t" r="r" b="b"/>
            <a:pathLst>
              <a:path w="11046807" h="7493740">
                <a:moveTo>
                  <a:pt x="0" y="0"/>
                </a:moveTo>
                <a:lnTo>
                  <a:pt x="11046806" y="0"/>
                </a:lnTo>
                <a:lnTo>
                  <a:pt x="11046806" y="7493740"/>
                </a:lnTo>
                <a:lnTo>
                  <a:pt x="0" y="74937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10505313" y="2945406"/>
            <a:ext cx="1849712" cy="906359"/>
          </a:xfrm>
          <a:custGeom>
            <a:avLst/>
            <a:gdLst/>
            <a:ahLst/>
            <a:cxnLst/>
            <a:rect l="l" t="t" r="r" b="b"/>
            <a:pathLst>
              <a:path w="1849712" h="906359">
                <a:moveTo>
                  <a:pt x="0" y="0"/>
                </a:moveTo>
                <a:lnTo>
                  <a:pt x="1849712" y="0"/>
                </a:lnTo>
                <a:lnTo>
                  <a:pt x="1849712" y="906358"/>
                </a:lnTo>
                <a:lnTo>
                  <a:pt x="0" y="90635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10569197" y="3770708"/>
            <a:ext cx="1849712" cy="906359"/>
          </a:xfrm>
          <a:custGeom>
            <a:avLst/>
            <a:gdLst/>
            <a:ahLst/>
            <a:cxnLst/>
            <a:rect l="l" t="t" r="r" b="b"/>
            <a:pathLst>
              <a:path w="1849712" h="906359">
                <a:moveTo>
                  <a:pt x="0" y="0"/>
                </a:moveTo>
                <a:lnTo>
                  <a:pt x="1849712" y="0"/>
                </a:lnTo>
                <a:lnTo>
                  <a:pt x="1849712" y="906359"/>
                </a:lnTo>
                <a:lnTo>
                  <a:pt x="0" y="90635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10569197" y="4562781"/>
            <a:ext cx="1849712" cy="906359"/>
          </a:xfrm>
          <a:custGeom>
            <a:avLst/>
            <a:gdLst/>
            <a:ahLst/>
            <a:cxnLst/>
            <a:rect l="l" t="t" r="r" b="b"/>
            <a:pathLst>
              <a:path w="1849712" h="906359">
                <a:moveTo>
                  <a:pt x="0" y="0"/>
                </a:moveTo>
                <a:lnTo>
                  <a:pt x="1849712" y="0"/>
                </a:lnTo>
                <a:lnTo>
                  <a:pt x="1849712" y="906359"/>
                </a:lnTo>
                <a:lnTo>
                  <a:pt x="0" y="90635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86771" y="4145460"/>
            <a:ext cx="3533826" cy="1741001"/>
          </a:xfrm>
          <a:custGeom>
            <a:avLst/>
            <a:gdLst/>
            <a:ahLst/>
            <a:cxnLst/>
            <a:rect l="l" t="t" r="r" b="b"/>
            <a:pathLst>
              <a:path w="3533826" h="1741001">
                <a:moveTo>
                  <a:pt x="0" y="0"/>
                </a:moveTo>
                <a:lnTo>
                  <a:pt x="3533826" y="0"/>
                </a:lnTo>
                <a:lnTo>
                  <a:pt x="3533826" y="1741001"/>
                </a:lnTo>
                <a:lnTo>
                  <a:pt x="0" y="174100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790" r="-79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TextBox 17"/>
          <p:cNvSpPr txBox="1"/>
          <p:nvPr/>
        </p:nvSpPr>
        <p:spPr>
          <a:xfrm>
            <a:off x="4954806" y="9665152"/>
            <a:ext cx="8837674" cy="487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1"/>
              </a:lnSpc>
            </a:pPr>
            <a:r>
              <a:rPr lang="en-US" sz="29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Determine ES, LS, EF, LF y la holgura de cada actividad.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Gestión de Operaciones | 2025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553980" y="30162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EJERICICIO 1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7" name="Group 7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15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3620597" y="1363692"/>
            <a:ext cx="11046807" cy="7493740"/>
          </a:xfrm>
          <a:custGeom>
            <a:avLst/>
            <a:gdLst/>
            <a:ahLst/>
            <a:cxnLst/>
            <a:rect l="l" t="t" r="r" b="b"/>
            <a:pathLst>
              <a:path w="11046807" h="7493740">
                <a:moveTo>
                  <a:pt x="0" y="0"/>
                </a:moveTo>
                <a:lnTo>
                  <a:pt x="11046806" y="0"/>
                </a:lnTo>
                <a:lnTo>
                  <a:pt x="11046806" y="7493740"/>
                </a:lnTo>
                <a:lnTo>
                  <a:pt x="0" y="74937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4954806" y="9665152"/>
            <a:ext cx="8837674" cy="487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1"/>
              </a:lnSpc>
            </a:pPr>
            <a:r>
              <a:rPr lang="en-US" sz="29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Determine ES, LS, EF, LF y la holgura de cada actividad.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Gestión de Operaciones | 2025</a:t>
            </a:r>
          </a:p>
        </p:txBody>
      </p:sp>
      <p:sp>
        <p:nvSpPr>
          <p:cNvPr id="15" name="Freeform 15"/>
          <p:cNvSpPr/>
          <p:nvPr/>
        </p:nvSpPr>
        <p:spPr>
          <a:xfrm>
            <a:off x="12585054" y="2933785"/>
            <a:ext cx="1849712" cy="906359"/>
          </a:xfrm>
          <a:custGeom>
            <a:avLst/>
            <a:gdLst/>
            <a:ahLst/>
            <a:cxnLst/>
            <a:rect l="l" t="t" r="r" b="b"/>
            <a:pathLst>
              <a:path w="1849712" h="906359">
                <a:moveTo>
                  <a:pt x="0" y="0"/>
                </a:moveTo>
                <a:lnTo>
                  <a:pt x="1849712" y="0"/>
                </a:lnTo>
                <a:lnTo>
                  <a:pt x="1849712" y="906359"/>
                </a:lnTo>
                <a:lnTo>
                  <a:pt x="0" y="90635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10505313" y="5296862"/>
            <a:ext cx="1849712" cy="906359"/>
          </a:xfrm>
          <a:custGeom>
            <a:avLst/>
            <a:gdLst/>
            <a:ahLst/>
            <a:cxnLst/>
            <a:rect l="l" t="t" r="r" b="b"/>
            <a:pathLst>
              <a:path w="1849712" h="906359">
                <a:moveTo>
                  <a:pt x="0" y="0"/>
                </a:moveTo>
                <a:lnTo>
                  <a:pt x="1849712" y="0"/>
                </a:lnTo>
                <a:lnTo>
                  <a:pt x="1849712" y="906359"/>
                </a:lnTo>
                <a:lnTo>
                  <a:pt x="0" y="90635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12585054" y="3721947"/>
            <a:ext cx="1849712" cy="906359"/>
          </a:xfrm>
          <a:custGeom>
            <a:avLst/>
            <a:gdLst/>
            <a:ahLst/>
            <a:cxnLst/>
            <a:rect l="l" t="t" r="r" b="b"/>
            <a:pathLst>
              <a:path w="1849712" h="906359">
                <a:moveTo>
                  <a:pt x="0" y="0"/>
                </a:moveTo>
                <a:lnTo>
                  <a:pt x="1849712" y="0"/>
                </a:lnTo>
                <a:lnTo>
                  <a:pt x="1849712" y="906359"/>
                </a:lnTo>
                <a:lnTo>
                  <a:pt x="0" y="90635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>
            <a:off x="10505313" y="6058601"/>
            <a:ext cx="1849712" cy="906359"/>
          </a:xfrm>
          <a:custGeom>
            <a:avLst/>
            <a:gdLst/>
            <a:ahLst/>
            <a:cxnLst/>
            <a:rect l="l" t="t" r="r" b="b"/>
            <a:pathLst>
              <a:path w="1849712" h="906359">
                <a:moveTo>
                  <a:pt x="0" y="0"/>
                </a:moveTo>
                <a:lnTo>
                  <a:pt x="1849712" y="0"/>
                </a:lnTo>
                <a:lnTo>
                  <a:pt x="1849712" y="906359"/>
                </a:lnTo>
                <a:lnTo>
                  <a:pt x="0" y="90635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86771" y="4145460"/>
            <a:ext cx="3533826" cy="1741001"/>
          </a:xfrm>
          <a:custGeom>
            <a:avLst/>
            <a:gdLst/>
            <a:ahLst/>
            <a:cxnLst/>
            <a:rect l="l" t="t" r="r" b="b"/>
            <a:pathLst>
              <a:path w="3533826" h="1741001">
                <a:moveTo>
                  <a:pt x="0" y="0"/>
                </a:moveTo>
                <a:lnTo>
                  <a:pt x="3533826" y="0"/>
                </a:lnTo>
                <a:lnTo>
                  <a:pt x="3533826" y="1741001"/>
                </a:lnTo>
                <a:lnTo>
                  <a:pt x="0" y="174100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790" r="-790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553980" y="30162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EJERICICIO 1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7" name="Group 7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5179646" y="1363692"/>
            <a:ext cx="11046807" cy="7493740"/>
          </a:xfrm>
          <a:custGeom>
            <a:avLst/>
            <a:gdLst/>
            <a:ahLst/>
            <a:cxnLst/>
            <a:rect l="l" t="t" r="r" b="b"/>
            <a:pathLst>
              <a:path w="11046807" h="7493740">
                <a:moveTo>
                  <a:pt x="0" y="0"/>
                </a:moveTo>
                <a:lnTo>
                  <a:pt x="11046806" y="0"/>
                </a:lnTo>
                <a:lnTo>
                  <a:pt x="11046806" y="7493740"/>
                </a:lnTo>
                <a:lnTo>
                  <a:pt x="0" y="74937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4954806" y="9665152"/>
            <a:ext cx="8837674" cy="487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1"/>
              </a:lnSpc>
            </a:pPr>
            <a:r>
              <a:rPr lang="en-US" sz="29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Determine ES, LS, EF, LF y la holgura de cada actividad.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Gestión de Operaciones | 2025</a:t>
            </a:r>
          </a:p>
        </p:txBody>
      </p:sp>
      <p:sp>
        <p:nvSpPr>
          <p:cNvPr id="15" name="Freeform 15"/>
          <p:cNvSpPr/>
          <p:nvPr/>
        </p:nvSpPr>
        <p:spPr>
          <a:xfrm>
            <a:off x="14376741" y="5933231"/>
            <a:ext cx="1849712" cy="906359"/>
          </a:xfrm>
          <a:custGeom>
            <a:avLst/>
            <a:gdLst/>
            <a:ahLst/>
            <a:cxnLst/>
            <a:rect l="l" t="t" r="r" b="b"/>
            <a:pathLst>
              <a:path w="1849712" h="906359">
                <a:moveTo>
                  <a:pt x="0" y="0"/>
                </a:moveTo>
                <a:lnTo>
                  <a:pt x="1849711" y="0"/>
                </a:lnTo>
                <a:lnTo>
                  <a:pt x="1849711" y="906359"/>
                </a:lnTo>
                <a:lnTo>
                  <a:pt x="0" y="90635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14376741" y="6839590"/>
            <a:ext cx="1849712" cy="906359"/>
          </a:xfrm>
          <a:custGeom>
            <a:avLst/>
            <a:gdLst/>
            <a:ahLst/>
            <a:cxnLst/>
            <a:rect l="l" t="t" r="r" b="b"/>
            <a:pathLst>
              <a:path w="1849712" h="906359">
                <a:moveTo>
                  <a:pt x="0" y="0"/>
                </a:moveTo>
                <a:lnTo>
                  <a:pt x="1849711" y="0"/>
                </a:lnTo>
                <a:lnTo>
                  <a:pt x="1849711" y="906359"/>
                </a:lnTo>
                <a:lnTo>
                  <a:pt x="0" y="90635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12058005" y="7504656"/>
            <a:ext cx="1849712" cy="906359"/>
          </a:xfrm>
          <a:custGeom>
            <a:avLst/>
            <a:gdLst/>
            <a:ahLst/>
            <a:cxnLst/>
            <a:rect l="l" t="t" r="r" b="b"/>
            <a:pathLst>
              <a:path w="1849712" h="906359">
                <a:moveTo>
                  <a:pt x="0" y="0"/>
                </a:moveTo>
                <a:lnTo>
                  <a:pt x="1849712" y="0"/>
                </a:lnTo>
                <a:lnTo>
                  <a:pt x="1849712" y="906358"/>
                </a:lnTo>
                <a:lnTo>
                  <a:pt x="0" y="90635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TextBox 18"/>
          <p:cNvSpPr txBox="1"/>
          <p:nvPr/>
        </p:nvSpPr>
        <p:spPr>
          <a:xfrm>
            <a:off x="-83295" y="3248030"/>
            <a:ext cx="5274550" cy="35915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40"/>
              </a:lnSpc>
            </a:pPr>
            <a:r>
              <a:rPr lang="en-US" sz="41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Cuando una actividad tiene multiples predecesores, se toma el EF mayor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553980" y="30162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EJERICICIO 1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7" name="Group 7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17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3694105" y="1755111"/>
            <a:ext cx="14066354" cy="7020436"/>
          </a:xfrm>
          <a:custGeom>
            <a:avLst/>
            <a:gdLst/>
            <a:ahLst/>
            <a:cxnLst/>
            <a:rect l="l" t="t" r="r" b="b"/>
            <a:pathLst>
              <a:path w="14066354" h="7020436">
                <a:moveTo>
                  <a:pt x="0" y="0"/>
                </a:moveTo>
                <a:lnTo>
                  <a:pt x="14066354" y="0"/>
                </a:lnTo>
                <a:lnTo>
                  <a:pt x="14066354" y="7020436"/>
                </a:lnTo>
                <a:lnTo>
                  <a:pt x="0" y="702043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2026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4954806" y="9665152"/>
            <a:ext cx="8837674" cy="487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1"/>
              </a:lnSpc>
            </a:pPr>
            <a:r>
              <a:rPr lang="en-US" sz="29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Determine ES, LS, EF, LF y la holgura de cada actividad.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Gestión de Operaciones | 2025</a:t>
            </a:r>
          </a:p>
        </p:txBody>
      </p:sp>
      <p:sp>
        <p:nvSpPr>
          <p:cNvPr id="15" name="Freeform 15"/>
          <p:cNvSpPr/>
          <p:nvPr/>
        </p:nvSpPr>
        <p:spPr>
          <a:xfrm>
            <a:off x="0" y="1755111"/>
            <a:ext cx="3694105" cy="1819965"/>
          </a:xfrm>
          <a:custGeom>
            <a:avLst/>
            <a:gdLst/>
            <a:ahLst/>
            <a:cxnLst/>
            <a:rect l="l" t="t" r="r" b="b"/>
            <a:pathLst>
              <a:path w="3694105" h="1819965">
                <a:moveTo>
                  <a:pt x="0" y="0"/>
                </a:moveTo>
                <a:lnTo>
                  <a:pt x="3694105" y="0"/>
                </a:lnTo>
                <a:lnTo>
                  <a:pt x="3694105" y="1819965"/>
                </a:lnTo>
                <a:lnTo>
                  <a:pt x="0" y="181996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790" r="-79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174919" y="3498876"/>
            <a:ext cx="3377349" cy="50393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40"/>
              </a:lnSpc>
            </a:pPr>
            <a:r>
              <a:rPr lang="en-US" sz="41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Cuando una actividad tiene multiples sucesores, se toma el LS menor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553980" y="30162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EJERICICIO 1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7" name="Group 7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18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781892" y="1673225"/>
            <a:ext cx="16916713" cy="7020436"/>
          </a:xfrm>
          <a:custGeom>
            <a:avLst/>
            <a:gdLst/>
            <a:ahLst/>
            <a:cxnLst/>
            <a:rect l="l" t="t" r="r" b="b"/>
            <a:pathLst>
              <a:path w="16916713" h="7020436">
                <a:moveTo>
                  <a:pt x="0" y="0"/>
                </a:moveTo>
                <a:lnTo>
                  <a:pt x="16916713" y="0"/>
                </a:lnTo>
                <a:lnTo>
                  <a:pt x="16916713" y="7020436"/>
                </a:lnTo>
                <a:lnTo>
                  <a:pt x="0" y="702043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4954806" y="9665152"/>
            <a:ext cx="8837674" cy="487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1"/>
              </a:lnSpc>
            </a:pPr>
            <a:r>
              <a:rPr lang="en-US" sz="29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Determine ES, LS, EF, LF y la holgura de cada actividad.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Gestión de Operaciones |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Gestión de Operaciones | 2025</a:t>
            </a:r>
          </a:p>
        </p:txBody>
      </p:sp>
      <p:sp>
        <p:nvSpPr>
          <p:cNvPr id="3" name="AutoShape 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3764167" y="620819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2553980" y="866775"/>
            <a:ext cx="13180039" cy="2955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TIEMPO ESPERADO Y DESVIACIÓN ESTÁNDAR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8" name="Group 8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TextBox 10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</a:t>
              </a:r>
            </a:p>
          </p:txBody>
        </p:sp>
      </p:grpSp>
      <p:sp>
        <p:nvSpPr>
          <p:cNvPr id="12" name="Freeform 12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6220414" y="4100406"/>
            <a:ext cx="5847171" cy="3773041"/>
          </a:xfrm>
          <a:custGeom>
            <a:avLst/>
            <a:gdLst/>
            <a:ahLst/>
            <a:cxnLst/>
            <a:rect l="l" t="t" r="r" b="b"/>
            <a:pathLst>
              <a:path w="5847171" h="3773041">
                <a:moveTo>
                  <a:pt x="0" y="0"/>
                </a:moveTo>
                <a:lnTo>
                  <a:pt x="5847172" y="0"/>
                </a:lnTo>
                <a:lnTo>
                  <a:pt x="5847172" y="3773041"/>
                </a:lnTo>
                <a:lnTo>
                  <a:pt x="0" y="377304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553980" y="30162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EJERICICIO 1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7" name="Group 7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19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781892" y="1673225"/>
            <a:ext cx="16916713" cy="7020436"/>
          </a:xfrm>
          <a:custGeom>
            <a:avLst/>
            <a:gdLst/>
            <a:ahLst/>
            <a:cxnLst/>
            <a:rect l="l" t="t" r="r" b="b"/>
            <a:pathLst>
              <a:path w="16916713" h="7020436">
                <a:moveTo>
                  <a:pt x="0" y="0"/>
                </a:moveTo>
                <a:lnTo>
                  <a:pt x="16916713" y="0"/>
                </a:lnTo>
                <a:lnTo>
                  <a:pt x="16916713" y="7020436"/>
                </a:lnTo>
                <a:lnTo>
                  <a:pt x="0" y="702043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4954806" y="9665152"/>
            <a:ext cx="8837674" cy="487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1"/>
              </a:lnSpc>
            </a:pPr>
            <a:r>
              <a:rPr lang="en-US" sz="29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Determine ES, LS, EF, LF y la holgura de cada actividad.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Gestión de Operaciones | 2025</a:t>
            </a:r>
          </a:p>
        </p:txBody>
      </p:sp>
      <p:sp>
        <p:nvSpPr>
          <p:cNvPr id="15" name="Freeform 15"/>
          <p:cNvSpPr/>
          <p:nvPr/>
        </p:nvSpPr>
        <p:spPr>
          <a:xfrm>
            <a:off x="15287509" y="3104553"/>
            <a:ext cx="1849712" cy="906359"/>
          </a:xfrm>
          <a:custGeom>
            <a:avLst/>
            <a:gdLst/>
            <a:ahLst/>
            <a:cxnLst/>
            <a:rect l="l" t="t" r="r" b="b"/>
            <a:pathLst>
              <a:path w="1849712" h="906359">
                <a:moveTo>
                  <a:pt x="0" y="0"/>
                </a:moveTo>
                <a:lnTo>
                  <a:pt x="1849712" y="0"/>
                </a:lnTo>
                <a:lnTo>
                  <a:pt x="1849712" y="906359"/>
                </a:lnTo>
                <a:lnTo>
                  <a:pt x="0" y="90635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15287509" y="5183443"/>
            <a:ext cx="1849712" cy="906359"/>
          </a:xfrm>
          <a:custGeom>
            <a:avLst/>
            <a:gdLst/>
            <a:ahLst/>
            <a:cxnLst/>
            <a:rect l="l" t="t" r="r" b="b"/>
            <a:pathLst>
              <a:path w="1849712" h="906359">
                <a:moveTo>
                  <a:pt x="0" y="0"/>
                </a:moveTo>
                <a:lnTo>
                  <a:pt x="1849712" y="0"/>
                </a:lnTo>
                <a:lnTo>
                  <a:pt x="1849712" y="906359"/>
                </a:lnTo>
                <a:lnTo>
                  <a:pt x="0" y="90635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15287509" y="6570568"/>
            <a:ext cx="1849712" cy="906359"/>
          </a:xfrm>
          <a:custGeom>
            <a:avLst/>
            <a:gdLst/>
            <a:ahLst/>
            <a:cxnLst/>
            <a:rect l="l" t="t" r="r" b="b"/>
            <a:pathLst>
              <a:path w="1849712" h="906359">
                <a:moveTo>
                  <a:pt x="0" y="0"/>
                </a:moveTo>
                <a:lnTo>
                  <a:pt x="1849712" y="0"/>
                </a:lnTo>
                <a:lnTo>
                  <a:pt x="1849712" y="906359"/>
                </a:lnTo>
                <a:lnTo>
                  <a:pt x="0" y="90635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>
            <a:off x="15287509" y="7345482"/>
            <a:ext cx="1849712" cy="906359"/>
          </a:xfrm>
          <a:custGeom>
            <a:avLst/>
            <a:gdLst/>
            <a:ahLst/>
            <a:cxnLst/>
            <a:rect l="l" t="t" r="r" b="b"/>
            <a:pathLst>
              <a:path w="1849712" h="906359">
                <a:moveTo>
                  <a:pt x="0" y="0"/>
                </a:moveTo>
                <a:lnTo>
                  <a:pt x="1849712" y="0"/>
                </a:lnTo>
                <a:lnTo>
                  <a:pt x="1849712" y="906358"/>
                </a:lnTo>
                <a:lnTo>
                  <a:pt x="0" y="90635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553980" y="30162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EJERICICIO 1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7" name="Group 7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20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781892" y="1673225"/>
            <a:ext cx="16916713" cy="7020436"/>
          </a:xfrm>
          <a:custGeom>
            <a:avLst/>
            <a:gdLst/>
            <a:ahLst/>
            <a:cxnLst/>
            <a:rect l="l" t="t" r="r" b="b"/>
            <a:pathLst>
              <a:path w="16916713" h="7020436">
                <a:moveTo>
                  <a:pt x="0" y="0"/>
                </a:moveTo>
                <a:lnTo>
                  <a:pt x="16916713" y="0"/>
                </a:lnTo>
                <a:lnTo>
                  <a:pt x="16916713" y="7020436"/>
                </a:lnTo>
                <a:lnTo>
                  <a:pt x="0" y="702043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373394" y="9531802"/>
            <a:ext cx="15541212" cy="487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1"/>
              </a:lnSpc>
            </a:pPr>
            <a:r>
              <a:rPr lang="en-US" sz="29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Determine la ruta crítica, el tiempo esperado de duración de la ruta crítica y su varianza.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Gestión de Operaciones | 2025</a:t>
            </a:r>
          </a:p>
        </p:txBody>
      </p:sp>
      <p:sp>
        <p:nvSpPr>
          <p:cNvPr id="15" name="Freeform 15"/>
          <p:cNvSpPr/>
          <p:nvPr/>
        </p:nvSpPr>
        <p:spPr>
          <a:xfrm>
            <a:off x="15287509" y="3104553"/>
            <a:ext cx="1849712" cy="906359"/>
          </a:xfrm>
          <a:custGeom>
            <a:avLst/>
            <a:gdLst/>
            <a:ahLst/>
            <a:cxnLst/>
            <a:rect l="l" t="t" r="r" b="b"/>
            <a:pathLst>
              <a:path w="1849712" h="906359">
                <a:moveTo>
                  <a:pt x="0" y="0"/>
                </a:moveTo>
                <a:lnTo>
                  <a:pt x="1849712" y="0"/>
                </a:lnTo>
                <a:lnTo>
                  <a:pt x="1849712" y="906359"/>
                </a:lnTo>
                <a:lnTo>
                  <a:pt x="0" y="90635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15287509" y="5183443"/>
            <a:ext cx="1849712" cy="906359"/>
          </a:xfrm>
          <a:custGeom>
            <a:avLst/>
            <a:gdLst/>
            <a:ahLst/>
            <a:cxnLst/>
            <a:rect l="l" t="t" r="r" b="b"/>
            <a:pathLst>
              <a:path w="1849712" h="906359">
                <a:moveTo>
                  <a:pt x="0" y="0"/>
                </a:moveTo>
                <a:lnTo>
                  <a:pt x="1849712" y="0"/>
                </a:lnTo>
                <a:lnTo>
                  <a:pt x="1849712" y="906359"/>
                </a:lnTo>
                <a:lnTo>
                  <a:pt x="0" y="90635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15287509" y="6570568"/>
            <a:ext cx="1849712" cy="906359"/>
          </a:xfrm>
          <a:custGeom>
            <a:avLst/>
            <a:gdLst/>
            <a:ahLst/>
            <a:cxnLst/>
            <a:rect l="l" t="t" r="r" b="b"/>
            <a:pathLst>
              <a:path w="1849712" h="906359">
                <a:moveTo>
                  <a:pt x="0" y="0"/>
                </a:moveTo>
                <a:lnTo>
                  <a:pt x="1849712" y="0"/>
                </a:lnTo>
                <a:lnTo>
                  <a:pt x="1849712" y="906359"/>
                </a:lnTo>
                <a:lnTo>
                  <a:pt x="0" y="90635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>
            <a:off x="15287509" y="7345482"/>
            <a:ext cx="1849712" cy="906359"/>
          </a:xfrm>
          <a:custGeom>
            <a:avLst/>
            <a:gdLst/>
            <a:ahLst/>
            <a:cxnLst/>
            <a:rect l="l" t="t" r="r" b="b"/>
            <a:pathLst>
              <a:path w="1849712" h="906359">
                <a:moveTo>
                  <a:pt x="0" y="0"/>
                </a:moveTo>
                <a:lnTo>
                  <a:pt x="1849712" y="0"/>
                </a:lnTo>
                <a:lnTo>
                  <a:pt x="1849712" y="906358"/>
                </a:lnTo>
                <a:lnTo>
                  <a:pt x="0" y="90635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448538" y="7381435"/>
            <a:ext cx="1849712" cy="906359"/>
          </a:xfrm>
          <a:custGeom>
            <a:avLst/>
            <a:gdLst/>
            <a:ahLst/>
            <a:cxnLst/>
            <a:rect l="l" t="t" r="r" b="b"/>
            <a:pathLst>
              <a:path w="1849712" h="906359">
                <a:moveTo>
                  <a:pt x="0" y="0"/>
                </a:moveTo>
                <a:lnTo>
                  <a:pt x="1849712" y="0"/>
                </a:lnTo>
                <a:lnTo>
                  <a:pt x="1849712" y="906359"/>
                </a:lnTo>
                <a:lnTo>
                  <a:pt x="0" y="90635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>
            <a:off x="448538" y="6570568"/>
            <a:ext cx="1849712" cy="906359"/>
          </a:xfrm>
          <a:custGeom>
            <a:avLst/>
            <a:gdLst/>
            <a:ahLst/>
            <a:cxnLst/>
            <a:rect l="l" t="t" r="r" b="b"/>
            <a:pathLst>
              <a:path w="1849712" h="906359">
                <a:moveTo>
                  <a:pt x="0" y="0"/>
                </a:moveTo>
                <a:lnTo>
                  <a:pt x="1849712" y="0"/>
                </a:lnTo>
                <a:lnTo>
                  <a:pt x="1849712" y="906359"/>
                </a:lnTo>
                <a:lnTo>
                  <a:pt x="0" y="90635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Freeform 21"/>
          <p:cNvSpPr/>
          <p:nvPr/>
        </p:nvSpPr>
        <p:spPr>
          <a:xfrm>
            <a:off x="448538" y="5183443"/>
            <a:ext cx="1849712" cy="906359"/>
          </a:xfrm>
          <a:custGeom>
            <a:avLst/>
            <a:gdLst/>
            <a:ahLst/>
            <a:cxnLst/>
            <a:rect l="l" t="t" r="r" b="b"/>
            <a:pathLst>
              <a:path w="1849712" h="906359">
                <a:moveTo>
                  <a:pt x="0" y="0"/>
                </a:moveTo>
                <a:lnTo>
                  <a:pt x="1849712" y="0"/>
                </a:lnTo>
                <a:lnTo>
                  <a:pt x="1849712" y="906359"/>
                </a:lnTo>
                <a:lnTo>
                  <a:pt x="0" y="90635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2" name="Freeform 22"/>
          <p:cNvSpPr/>
          <p:nvPr/>
        </p:nvSpPr>
        <p:spPr>
          <a:xfrm>
            <a:off x="448538" y="3104553"/>
            <a:ext cx="1849712" cy="906359"/>
          </a:xfrm>
          <a:custGeom>
            <a:avLst/>
            <a:gdLst/>
            <a:ahLst/>
            <a:cxnLst/>
            <a:rect l="l" t="t" r="r" b="b"/>
            <a:pathLst>
              <a:path w="1849712" h="906359">
                <a:moveTo>
                  <a:pt x="0" y="0"/>
                </a:moveTo>
                <a:lnTo>
                  <a:pt x="1849712" y="0"/>
                </a:lnTo>
                <a:lnTo>
                  <a:pt x="1849712" y="906359"/>
                </a:lnTo>
                <a:lnTo>
                  <a:pt x="0" y="90635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553980" y="30162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EJERICICIO 1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7" name="Group 7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21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1373394" y="9531802"/>
            <a:ext cx="15541212" cy="487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1"/>
              </a:lnSpc>
            </a:pPr>
            <a:r>
              <a:rPr lang="en-US" sz="29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Determine la ruta crítica, el tiempo esperado de duración de la ruta crítica y su varianza.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Gestión de Operaciones | 2025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107406" y="4249647"/>
            <a:ext cx="14073188" cy="19551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Como las actividades críticas son A, D, F y G, estas componen la ruta crítica</a:t>
            </a:r>
          </a:p>
          <a:p>
            <a:pPr algn="ctr">
              <a:lnSpc>
                <a:spcPts val="4760"/>
              </a:lnSpc>
            </a:pPr>
            <a:endParaRPr lang="en-US" sz="3900" b="1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553980" y="30162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EJERICICIO 1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7" name="Group 7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22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1877473" y="2716530"/>
            <a:ext cx="14533055" cy="47777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42016" lvl="1" indent="-421008" algn="ctr">
              <a:lnSpc>
                <a:spcPts val="5460"/>
              </a:lnSpc>
              <a:buFont typeface="Arial"/>
              <a:buChar char="•"/>
            </a:pPr>
            <a:r>
              <a:rPr lang="en-US" sz="39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Tiempo duración proyecto (T): es el tiempo de término (EF o LF) de la última actividad - 18.33 semanas</a:t>
            </a:r>
          </a:p>
          <a:p>
            <a:pPr algn="ctr">
              <a:lnSpc>
                <a:spcPts val="5460"/>
              </a:lnSpc>
            </a:pPr>
            <a:endParaRPr lang="en-US" sz="3900" b="1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algn="ctr">
              <a:lnSpc>
                <a:spcPts val="5460"/>
              </a:lnSpc>
            </a:pPr>
            <a:endParaRPr lang="en-US" sz="3900" b="1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marL="842016" lvl="1" indent="-421008" algn="ctr">
              <a:lnSpc>
                <a:spcPts val="5460"/>
              </a:lnSpc>
              <a:buFont typeface="Arial"/>
              <a:buChar char="•"/>
            </a:pPr>
            <a:r>
              <a:rPr lang="en-US" sz="39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Para la varianza, se toma la suma de las varianzas de A, D, F y G:</a:t>
            </a:r>
          </a:p>
          <a:p>
            <a:pPr marL="842016" lvl="1" indent="-421008" algn="ctr">
              <a:lnSpc>
                <a:spcPts val="5460"/>
              </a:lnSpc>
              <a:buFont typeface="Arial"/>
              <a:buChar char="•"/>
            </a:pPr>
            <a:r>
              <a:rPr lang="en-US" sz="39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σ ^2 = 1,00^2 + 1,00^2 + 0,33^2 + 1,00^2 = 3,11 Semanas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73394" y="9531802"/>
            <a:ext cx="15541212" cy="487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1"/>
              </a:lnSpc>
            </a:pPr>
            <a:r>
              <a:rPr lang="en-US" sz="29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Determine la ruta crítica, el tiempo esperado de duración de la ruta crítica y su varianza.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Gestión de Operaciones | 2025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553980" y="30162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EJERICICIO 1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7" name="Group 7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23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949120" y="4107232"/>
            <a:ext cx="16389761" cy="1215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31"/>
              </a:lnSpc>
            </a:pPr>
            <a:r>
              <a:rPr lang="en-US" sz="35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Calcule la duración del proyecto que tiene como mínimo un 80 % de probabilidad de no ser superada.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Gestión de Operaciones | 2025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553980" y="30162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EJERICICIO 1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7" name="Group 7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24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9053463" y="5160122"/>
            <a:ext cx="5978530" cy="2356921"/>
          </a:xfrm>
          <a:custGeom>
            <a:avLst/>
            <a:gdLst/>
            <a:ahLst/>
            <a:cxnLst/>
            <a:rect l="l" t="t" r="r" b="b"/>
            <a:pathLst>
              <a:path w="5978530" h="2356921">
                <a:moveTo>
                  <a:pt x="0" y="0"/>
                </a:moveTo>
                <a:lnTo>
                  <a:pt x="5978530" y="0"/>
                </a:lnTo>
                <a:lnTo>
                  <a:pt x="5978530" y="2356920"/>
                </a:lnTo>
                <a:lnTo>
                  <a:pt x="0" y="23569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877473" y="2716530"/>
            <a:ext cx="14533055" cy="2034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Buscamos T tal que P(X ≤ T) = 0,80. Si revisamos la tabla de la distribución normal, notamos que Z0,80 = 0,85.</a:t>
            </a:r>
          </a:p>
          <a:p>
            <a:pPr algn="ctr">
              <a:lnSpc>
                <a:spcPts val="5460"/>
              </a:lnSpc>
            </a:pPr>
            <a:endParaRPr lang="en-US" sz="3900" b="1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373394" y="9531802"/>
            <a:ext cx="16389761" cy="487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1"/>
              </a:lnSpc>
            </a:pPr>
            <a:r>
              <a:rPr lang="en-US" sz="29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Calcule la duracion del proyecto que tiene como mínimo un 80 % de probabilidad de no ser superada.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Gestión de Operaciones | 2025</a:t>
            </a:r>
          </a:p>
        </p:txBody>
      </p:sp>
      <p:sp>
        <p:nvSpPr>
          <p:cNvPr id="16" name="Freeform 16"/>
          <p:cNvSpPr/>
          <p:nvPr/>
        </p:nvSpPr>
        <p:spPr>
          <a:xfrm>
            <a:off x="1877473" y="5160122"/>
            <a:ext cx="3484815" cy="2189911"/>
          </a:xfrm>
          <a:custGeom>
            <a:avLst/>
            <a:gdLst/>
            <a:ahLst/>
            <a:cxnLst/>
            <a:rect l="l" t="t" r="r" b="b"/>
            <a:pathLst>
              <a:path w="3484815" h="2189911">
                <a:moveTo>
                  <a:pt x="0" y="0"/>
                </a:moveTo>
                <a:lnTo>
                  <a:pt x="3484815" y="0"/>
                </a:lnTo>
                <a:lnTo>
                  <a:pt x="3484815" y="2189911"/>
                </a:lnTo>
                <a:lnTo>
                  <a:pt x="0" y="218991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553980" y="30162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EJERICICIO 1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7" name="Group 7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25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1201159" y="5129225"/>
            <a:ext cx="15885682" cy="1588568"/>
          </a:xfrm>
          <a:custGeom>
            <a:avLst/>
            <a:gdLst/>
            <a:ahLst/>
            <a:cxnLst/>
            <a:rect l="l" t="t" r="r" b="b"/>
            <a:pathLst>
              <a:path w="15885682" h="1588568">
                <a:moveTo>
                  <a:pt x="0" y="0"/>
                </a:moveTo>
                <a:lnTo>
                  <a:pt x="15885682" y="0"/>
                </a:lnTo>
                <a:lnTo>
                  <a:pt x="15885682" y="1588569"/>
                </a:lnTo>
                <a:lnTo>
                  <a:pt x="0" y="15885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877473" y="2716530"/>
            <a:ext cx="14533055" cy="13487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si reemplazamos con los valores de Te y √ (σ ^2) que ya conocemos obtenemos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73394" y="9531802"/>
            <a:ext cx="16389761" cy="487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1"/>
              </a:lnSpc>
            </a:pPr>
            <a:r>
              <a:rPr lang="en-US" sz="29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Calcule la duracion del proyecto que tiene como mínimo un 80 % de probabilidad de no ser superada.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Gestión de Operaciones | 2025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553980" y="560388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EJERICICIO 2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7" name="Group 7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26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2271891" y="2098254"/>
            <a:ext cx="14713853" cy="6090491"/>
          </a:xfrm>
          <a:custGeom>
            <a:avLst/>
            <a:gdLst/>
            <a:ahLst/>
            <a:cxnLst/>
            <a:rect l="l" t="t" r="r" b="b"/>
            <a:pathLst>
              <a:path w="14713853" h="6090491">
                <a:moveTo>
                  <a:pt x="0" y="0"/>
                </a:moveTo>
                <a:lnTo>
                  <a:pt x="14713853" y="0"/>
                </a:lnTo>
                <a:lnTo>
                  <a:pt x="14713853" y="6090492"/>
                </a:lnTo>
                <a:lnTo>
                  <a:pt x="0" y="60904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Gestión de Operaciones | 2025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553980" y="30162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EJERICICIO 2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7" name="Group 7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27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2" name="Group 12"/>
          <p:cNvGrpSpPr/>
          <p:nvPr/>
        </p:nvGrpSpPr>
        <p:grpSpPr>
          <a:xfrm>
            <a:off x="922824" y="4557798"/>
            <a:ext cx="1431131" cy="1431131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1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4954806" y="9665152"/>
            <a:ext cx="8837674" cy="487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1"/>
              </a:lnSpc>
            </a:pPr>
            <a:r>
              <a:rPr lang="en-US" sz="29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Dibuje el diagrama PERT asociado al proyecto.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Gestión de Operaciones | 2025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3353246" y="2756174"/>
            <a:ext cx="1431131" cy="1431131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3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3238472" y="6072706"/>
            <a:ext cx="1431131" cy="1431131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2</a:t>
              </a:r>
            </a:p>
          </p:txBody>
        </p:sp>
      </p:grpSp>
      <p:sp>
        <p:nvSpPr>
          <p:cNvPr id="23" name="AutoShape 23"/>
          <p:cNvSpPr/>
          <p:nvPr/>
        </p:nvSpPr>
        <p:spPr>
          <a:xfrm flipV="1">
            <a:off x="2250373" y="3885182"/>
            <a:ext cx="1234331" cy="1017155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24" name="TextBox 24"/>
          <p:cNvSpPr txBox="1"/>
          <p:nvPr/>
        </p:nvSpPr>
        <p:spPr>
          <a:xfrm>
            <a:off x="2604582" y="3541857"/>
            <a:ext cx="273248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2461409" y="5843516"/>
            <a:ext cx="27979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</a:p>
        </p:txBody>
      </p:sp>
      <p:sp>
        <p:nvSpPr>
          <p:cNvPr id="26" name="AutoShape 26"/>
          <p:cNvSpPr/>
          <p:nvPr/>
        </p:nvSpPr>
        <p:spPr>
          <a:xfrm>
            <a:off x="2353955" y="5273364"/>
            <a:ext cx="884516" cy="1514908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553980" y="30162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EJERICICIO 2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7" name="Group 7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28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2" name="Group 12"/>
          <p:cNvGrpSpPr/>
          <p:nvPr/>
        </p:nvGrpSpPr>
        <p:grpSpPr>
          <a:xfrm>
            <a:off x="922824" y="4557798"/>
            <a:ext cx="1431131" cy="1431131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1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4954806" y="9665152"/>
            <a:ext cx="8837674" cy="487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1"/>
              </a:lnSpc>
            </a:pPr>
            <a:r>
              <a:rPr lang="en-US" sz="29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Dibuje el diagrama PERT asociado al proyecto.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Gestión de Operaciones | 2025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3353246" y="2756174"/>
            <a:ext cx="1431131" cy="1431131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3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3238472" y="6072706"/>
            <a:ext cx="1431131" cy="1431131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2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5587500" y="4355947"/>
            <a:ext cx="1431131" cy="1431131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4</a:t>
              </a:r>
            </a:p>
          </p:txBody>
        </p:sp>
      </p:grpSp>
      <p:sp>
        <p:nvSpPr>
          <p:cNvPr id="26" name="AutoShape 26"/>
          <p:cNvSpPr/>
          <p:nvPr/>
        </p:nvSpPr>
        <p:spPr>
          <a:xfrm flipV="1">
            <a:off x="2250373" y="3885182"/>
            <a:ext cx="1234331" cy="1017155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27" name="AutoShape 27"/>
          <p:cNvSpPr/>
          <p:nvPr/>
        </p:nvSpPr>
        <p:spPr>
          <a:xfrm flipV="1">
            <a:off x="4494736" y="5429406"/>
            <a:ext cx="1188557" cy="1827581"/>
          </a:xfrm>
          <a:prstGeom prst="line">
            <a:avLst/>
          </a:prstGeom>
          <a:ln w="38100" cap="flat">
            <a:solidFill>
              <a:srgbClr val="9FC3D0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28" name="AutoShape 28"/>
          <p:cNvSpPr/>
          <p:nvPr/>
        </p:nvSpPr>
        <p:spPr>
          <a:xfrm>
            <a:off x="4784378" y="3608532"/>
            <a:ext cx="847552" cy="1214207"/>
          </a:xfrm>
          <a:prstGeom prst="line">
            <a:avLst/>
          </a:prstGeom>
          <a:ln w="38100" cap="flat">
            <a:solidFill>
              <a:srgbClr val="9FC3D0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29" name="TextBox 29"/>
          <p:cNvSpPr txBox="1"/>
          <p:nvPr/>
        </p:nvSpPr>
        <p:spPr>
          <a:xfrm>
            <a:off x="2604582" y="3541857"/>
            <a:ext cx="273248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2461409" y="5843516"/>
            <a:ext cx="27979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</a:p>
        </p:txBody>
      </p:sp>
      <p:sp>
        <p:nvSpPr>
          <p:cNvPr id="31" name="AutoShape 31"/>
          <p:cNvSpPr/>
          <p:nvPr/>
        </p:nvSpPr>
        <p:spPr>
          <a:xfrm>
            <a:off x="2353955" y="5273364"/>
            <a:ext cx="884516" cy="1514908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Gestión de Operaciones | 2025</a:t>
            </a:r>
          </a:p>
        </p:txBody>
      </p:sp>
      <p:sp>
        <p:nvSpPr>
          <p:cNvPr id="3" name="AutoShape 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3764167" y="620819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2553980" y="866775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TIEMPOS DE INICIO Y FIN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8" name="Group 8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TextBox 10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2</a:t>
              </a:r>
            </a:p>
          </p:txBody>
        </p:sp>
      </p:grpSp>
      <p:sp>
        <p:nvSpPr>
          <p:cNvPr id="12" name="Freeform 12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0" y="2877145"/>
            <a:ext cx="7810500" cy="4780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69" lvl="1" indent="-367035" algn="ctr">
              <a:lnSpc>
                <a:spcPts val="4760"/>
              </a:lnSpc>
              <a:buFont typeface="Arial"/>
              <a:buChar char="•"/>
            </a:pPr>
            <a:r>
              <a:rPr lang="en-US" sz="34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ES: </a:t>
            </a:r>
            <a:r>
              <a:rPr lang="en-US" sz="3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Tiempo de inicio más temprano, en actividades iniciales es 0 y en el resto es el </a:t>
            </a:r>
            <a:r>
              <a:rPr lang="en-US" sz="34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EF máximo</a:t>
            </a:r>
            <a:r>
              <a:rPr lang="en-US" sz="3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de los </a:t>
            </a:r>
            <a:r>
              <a:rPr lang="en-US" sz="34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predecesores </a:t>
            </a:r>
          </a:p>
          <a:p>
            <a:pPr algn="ctr">
              <a:lnSpc>
                <a:spcPts val="4760"/>
              </a:lnSpc>
            </a:pPr>
            <a:endParaRPr lang="en-US" sz="3400" b="1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marL="734069" lvl="1" indent="-367035" algn="ctr">
              <a:lnSpc>
                <a:spcPts val="4760"/>
              </a:lnSpc>
              <a:buFont typeface="Arial"/>
              <a:buChar char="•"/>
            </a:pPr>
            <a:r>
              <a:rPr lang="en-US" sz="34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EF: </a:t>
            </a:r>
            <a:r>
              <a:rPr lang="en-US" sz="3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Tiempo de término más temprano,</a:t>
            </a:r>
          </a:p>
          <a:p>
            <a:pPr algn="ctr">
              <a:lnSpc>
                <a:spcPts val="4760"/>
              </a:lnSpc>
            </a:pPr>
            <a:r>
              <a:rPr lang="en-US" sz="34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EF = ES + Te</a:t>
            </a:r>
            <a:r>
              <a:rPr lang="en-US" sz="3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611267" y="3141572"/>
            <a:ext cx="7810500" cy="41808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69" lvl="1" indent="-367035" algn="ctr">
              <a:lnSpc>
                <a:spcPts val="4760"/>
              </a:lnSpc>
              <a:buFont typeface="Arial"/>
              <a:buChar char="•"/>
            </a:pPr>
            <a:r>
              <a:rPr lang="en-US" sz="34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LS: </a:t>
            </a:r>
            <a:r>
              <a:rPr lang="en-US" sz="3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Tiempo de inicio más tardío,</a:t>
            </a:r>
          </a:p>
          <a:p>
            <a:pPr algn="ctr">
              <a:lnSpc>
                <a:spcPts val="4760"/>
              </a:lnSpc>
            </a:pPr>
            <a:r>
              <a:rPr lang="en-US" sz="34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LS = LF - Te</a:t>
            </a:r>
          </a:p>
          <a:p>
            <a:pPr algn="ctr">
              <a:lnSpc>
                <a:spcPts val="4760"/>
              </a:lnSpc>
            </a:pPr>
            <a:endParaRPr lang="en-US" sz="3400" b="1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marL="734069" lvl="1" indent="-367035" algn="ctr">
              <a:lnSpc>
                <a:spcPts val="4760"/>
              </a:lnSpc>
              <a:buFont typeface="Arial"/>
              <a:buChar char="•"/>
            </a:pPr>
            <a:r>
              <a:rPr lang="en-US" sz="34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LF: </a:t>
            </a:r>
            <a:r>
              <a:rPr lang="en-US" sz="3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Tiempo de término más tardío, en la actividad final es el T total y en el resto es el </a:t>
            </a:r>
            <a:r>
              <a:rPr lang="en-US" sz="34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LS mínimo</a:t>
            </a:r>
            <a:r>
              <a:rPr lang="en-US" sz="3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de los </a:t>
            </a:r>
            <a:r>
              <a:rPr lang="en-US" sz="34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sucesores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553980" y="30162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EJERICICIO 2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7" name="Group 7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29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2" name="Group 12"/>
          <p:cNvGrpSpPr/>
          <p:nvPr/>
        </p:nvGrpSpPr>
        <p:grpSpPr>
          <a:xfrm>
            <a:off x="922824" y="4557798"/>
            <a:ext cx="1431131" cy="1431131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1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4954806" y="9665152"/>
            <a:ext cx="8837674" cy="487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1"/>
              </a:lnSpc>
            </a:pPr>
            <a:r>
              <a:rPr lang="en-US" sz="29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Dibuje el diagrama PERT asociado al proyecto.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Gestión de Operaciones | 2025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3353246" y="2756174"/>
            <a:ext cx="1431131" cy="1431131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3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3238472" y="6072706"/>
            <a:ext cx="1431131" cy="1431131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2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5587500" y="4355947"/>
            <a:ext cx="1431131" cy="1431131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4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8447253" y="4355947"/>
            <a:ext cx="1431131" cy="1431131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5</a:t>
              </a:r>
            </a:p>
          </p:txBody>
        </p:sp>
      </p:grpSp>
      <p:sp>
        <p:nvSpPr>
          <p:cNvPr id="29" name="AutoShape 29"/>
          <p:cNvSpPr/>
          <p:nvPr/>
        </p:nvSpPr>
        <p:spPr>
          <a:xfrm flipV="1">
            <a:off x="2250373" y="3885182"/>
            <a:ext cx="1234331" cy="1017155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30" name="AutoShape 30"/>
          <p:cNvSpPr/>
          <p:nvPr/>
        </p:nvSpPr>
        <p:spPr>
          <a:xfrm flipV="1">
            <a:off x="4494736" y="5429406"/>
            <a:ext cx="1188557" cy="1827581"/>
          </a:xfrm>
          <a:prstGeom prst="line">
            <a:avLst/>
          </a:prstGeom>
          <a:ln w="38100" cap="flat">
            <a:solidFill>
              <a:srgbClr val="9FC3D0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AutoShape 31"/>
          <p:cNvSpPr/>
          <p:nvPr/>
        </p:nvSpPr>
        <p:spPr>
          <a:xfrm>
            <a:off x="4784378" y="3608532"/>
            <a:ext cx="847552" cy="1214207"/>
          </a:xfrm>
          <a:prstGeom prst="line">
            <a:avLst/>
          </a:prstGeom>
          <a:ln w="38100" cap="flat">
            <a:solidFill>
              <a:srgbClr val="9FC3D0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32" name="AutoShape 32"/>
          <p:cNvSpPr/>
          <p:nvPr/>
        </p:nvSpPr>
        <p:spPr>
          <a:xfrm>
            <a:off x="7018631" y="5071513"/>
            <a:ext cx="1428622" cy="0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33" name="TextBox 33"/>
          <p:cNvSpPr txBox="1"/>
          <p:nvPr/>
        </p:nvSpPr>
        <p:spPr>
          <a:xfrm>
            <a:off x="2604582" y="3541857"/>
            <a:ext cx="273248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7425214" y="4289272"/>
            <a:ext cx="27241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2461409" y="5843516"/>
            <a:ext cx="27979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</a:p>
        </p:txBody>
      </p:sp>
      <p:sp>
        <p:nvSpPr>
          <p:cNvPr id="36" name="AutoShape 36"/>
          <p:cNvSpPr/>
          <p:nvPr/>
        </p:nvSpPr>
        <p:spPr>
          <a:xfrm>
            <a:off x="2353955" y="5273364"/>
            <a:ext cx="884516" cy="1514908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553980" y="30162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EJERICICIO 2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7" name="Group 7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30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2" name="Group 12"/>
          <p:cNvGrpSpPr/>
          <p:nvPr/>
        </p:nvGrpSpPr>
        <p:grpSpPr>
          <a:xfrm>
            <a:off x="922824" y="4557798"/>
            <a:ext cx="1431131" cy="1431131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1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4954806" y="9665152"/>
            <a:ext cx="8837674" cy="487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1"/>
              </a:lnSpc>
            </a:pPr>
            <a:r>
              <a:rPr lang="en-US" sz="29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Dibuje el diagrama PERT asociado al proyecto.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Gestión de Operaciones | 2025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3353246" y="2756174"/>
            <a:ext cx="1431131" cy="1431131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3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3238472" y="6072706"/>
            <a:ext cx="1431131" cy="1431131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2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5587500" y="4355947"/>
            <a:ext cx="1431131" cy="1431131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4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8447253" y="4355947"/>
            <a:ext cx="1431131" cy="1431131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0614498" y="2756174"/>
            <a:ext cx="1431131" cy="1431131"/>
            <a:chOff x="0" y="0"/>
            <a:chExt cx="812800" cy="8128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6</a:t>
              </a:r>
            </a:p>
          </p:txBody>
        </p:sp>
      </p:grpSp>
      <p:sp>
        <p:nvSpPr>
          <p:cNvPr id="32" name="AutoShape 32"/>
          <p:cNvSpPr/>
          <p:nvPr/>
        </p:nvSpPr>
        <p:spPr>
          <a:xfrm flipV="1">
            <a:off x="2250373" y="3885182"/>
            <a:ext cx="1234331" cy="1017155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33" name="AutoShape 33"/>
          <p:cNvSpPr/>
          <p:nvPr/>
        </p:nvSpPr>
        <p:spPr>
          <a:xfrm flipV="1">
            <a:off x="4494736" y="5429406"/>
            <a:ext cx="1188557" cy="1827581"/>
          </a:xfrm>
          <a:prstGeom prst="line">
            <a:avLst/>
          </a:prstGeom>
          <a:ln w="38100" cap="flat">
            <a:solidFill>
              <a:srgbClr val="9FC3D0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34" name="AutoShape 34"/>
          <p:cNvSpPr/>
          <p:nvPr/>
        </p:nvSpPr>
        <p:spPr>
          <a:xfrm>
            <a:off x="4784378" y="3608532"/>
            <a:ext cx="847552" cy="1214207"/>
          </a:xfrm>
          <a:prstGeom prst="line">
            <a:avLst/>
          </a:prstGeom>
          <a:ln w="38100" cap="flat">
            <a:solidFill>
              <a:srgbClr val="9FC3D0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AutoShape 35"/>
          <p:cNvSpPr/>
          <p:nvPr/>
        </p:nvSpPr>
        <p:spPr>
          <a:xfrm>
            <a:off x="7018631" y="5071513"/>
            <a:ext cx="1428622" cy="0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36" name="AutoShape 36"/>
          <p:cNvSpPr/>
          <p:nvPr/>
        </p:nvSpPr>
        <p:spPr>
          <a:xfrm flipV="1">
            <a:off x="9878385" y="3471739"/>
            <a:ext cx="736113" cy="1599774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37" name="TextBox 37"/>
          <p:cNvSpPr txBox="1"/>
          <p:nvPr/>
        </p:nvSpPr>
        <p:spPr>
          <a:xfrm>
            <a:off x="2604582" y="3541857"/>
            <a:ext cx="273248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7425214" y="4289272"/>
            <a:ext cx="27241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9720984" y="3405064"/>
            <a:ext cx="31480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2461409" y="5843516"/>
            <a:ext cx="27979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</a:p>
        </p:txBody>
      </p:sp>
      <p:sp>
        <p:nvSpPr>
          <p:cNvPr id="41" name="AutoShape 41"/>
          <p:cNvSpPr/>
          <p:nvPr/>
        </p:nvSpPr>
        <p:spPr>
          <a:xfrm>
            <a:off x="9878385" y="5071513"/>
            <a:ext cx="736113" cy="1469908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42" name="AutoShape 42"/>
          <p:cNvSpPr/>
          <p:nvPr/>
        </p:nvSpPr>
        <p:spPr>
          <a:xfrm>
            <a:off x="2353955" y="5273364"/>
            <a:ext cx="884516" cy="1514908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43" name="Group 43"/>
          <p:cNvGrpSpPr/>
          <p:nvPr/>
        </p:nvGrpSpPr>
        <p:grpSpPr>
          <a:xfrm>
            <a:off x="10614498" y="5825856"/>
            <a:ext cx="1431131" cy="1431131"/>
            <a:chOff x="0" y="0"/>
            <a:chExt cx="812800" cy="812800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TextBox 4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7</a:t>
              </a:r>
            </a:p>
          </p:txBody>
        </p:sp>
      </p:grpSp>
      <p:sp>
        <p:nvSpPr>
          <p:cNvPr id="46" name="TextBox 46"/>
          <p:cNvSpPr txBox="1"/>
          <p:nvPr/>
        </p:nvSpPr>
        <p:spPr>
          <a:xfrm>
            <a:off x="9878385" y="5843516"/>
            <a:ext cx="240149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553980" y="30162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EJERICICIO 2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7" name="Group 7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31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2" name="Group 12"/>
          <p:cNvGrpSpPr/>
          <p:nvPr/>
        </p:nvGrpSpPr>
        <p:grpSpPr>
          <a:xfrm>
            <a:off x="922824" y="4557798"/>
            <a:ext cx="1431131" cy="1431131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1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4954806" y="9665152"/>
            <a:ext cx="8837674" cy="487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1"/>
              </a:lnSpc>
            </a:pPr>
            <a:r>
              <a:rPr lang="en-US" sz="29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Dibuje el diagrama PERT asociado al proyecto.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Gestión de Operaciones | 2025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3353246" y="2756174"/>
            <a:ext cx="1431131" cy="1431131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3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3238472" y="6072706"/>
            <a:ext cx="1431131" cy="1431131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2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5587500" y="4355947"/>
            <a:ext cx="1431131" cy="1431131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4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8447253" y="4355947"/>
            <a:ext cx="1431131" cy="1431131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0614498" y="2756174"/>
            <a:ext cx="1431131" cy="1431131"/>
            <a:chOff x="0" y="0"/>
            <a:chExt cx="812800" cy="8128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6</a:t>
              </a:r>
            </a:p>
          </p:txBody>
        </p:sp>
      </p:grpSp>
      <p:sp>
        <p:nvSpPr>
          <p:cNvPr id="32" name="AutoShape 32"/>
          <p:cNvSpPr/>
          <p:nvPr/>
        </p:nvSpPr>
        <p:spPr>
          <a:xfrm flipV="1">
            <a:off x="2250373" y="3885182"/>
            <a:ext cx="1234331" cy="1017155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33" name="AutoShape 33"/>
          <p:cNvSpPr/>
          <p:nvPr/>
        </p:nvSpPr>
        <p:spPr>
          <a:xfrm flipV="1">
            <a:off x="4494736" y="5429406"/>
            <a:ext cx="1188557" cy="1827581"/>
          </a:xfrm>
          <a:prstGeom prst="line">
            <a:avLst/>
          </a:prstGeom>
          <a:ln w="38100" cap="flat">
            <a:solidFill>
              <a:srgbClr val="9FC3D0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34" name="AutoShape 34"/>
          <p:cNvSpPr/>
          <p:nvPr/>
        </p:nvSpPr>
        <p:spPr>
          <a:xfrm>
            <a:off x="4784378" y="3608532"/>
            <a:ext cx="847552" cy="1214207"/>
          </a:xfrm>
          <a:prstGeom prst="line">
            <a:avLst/>
          </a:prstGeom>
          <a:ln w="38100" cap="flat">
            <a:solidFill>
              <a:srgbClr val="9FC3D0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AutoShape 35"/>
          <p:cNvSpPr/>
          <p:nvPr/>
        </p:nvSpPr>
        <p:spPr>
          <a:xfrm>
            <a:off x="7018631" y="5071513"/>
            <a:ext cx="1428622" cy="0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36" name="AutoShape 36"/>
          <p:cNvSpPr/>
          <p:nvPr/>
        </p:nvSpPr>
        <p:spPr>
          <a:xfrm flipV="1">
            <a:off x="9878385" y="3471739"/>
            <a:ext cx="736113" cy="1599774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37" name="TextBox 37"/>
          <p:cNvSpPr txBox="1"/>
          <p:nvPr/>
        </p:nvSpPr>
        <p:spPr>
          <a:xfrm>
            <a:off x="2604582" y="3541857"/>
            <a:ext cx="273248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7425214" y="4289272"/>
            <a:ext cx="27241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9720984" y="3405064"/>
            <a:ext cx="31480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2461409" y="5843516"/>
            <a:ext cx="27979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</a:p>
        </p:txBody>
      </p:sp>
      <p:sp>
        <p:nvSpPr>
          <p:cNvPr id="41" name="AutoShape 41"/>
          <p:cNvSpPr/>
          <p:nvPr/>
        </p:nvSpPr>
        <p:spPr>
          <a:xfrm>
            <a:off x="9878385" y="5071513"/>
            <a:ext cx="736113" cy="1469908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42" name="AutoShape 42"/>
          <p:cNvSpPr/>
          <p:nvPr/>
        </p:nvSpPr>
        <p:spPr>
          <a:xfrm>
            <a:off x="2353955" y="5273364"/>
            <a:ext cx="884516" cy="1514908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43" name="Group 43"/>
          <p:cNvGrpSpPr/>
          <p:nvPr/>
        </p:nvGrpSpPr>
        <p:grpSpPr>
          <a:xfrm>
            <a:off x="10614498" y="5825856"/>
            <a:ext cx="1431131" cy="1431131"/>
            <a:chOff x="0" y="0"/>
            <a:chExt cx="812800" cy="812800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TextBox 4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7</a:t>
              </a:r>
            </a:p>
          </p:txBody>
        </p:sp>
      </p:grpSp>
      <p:grpSp>
        <p:nvGrpSpPr>
          <p:cNvPr id="46" name="Group 46"/>
          <p:cNvGrpSpPr/>
          <p:nvPr/>
        </p:nvGrpSpPr>
        <p:grpSpPr>
          <a:xfrm>
            <a:off x="12862752" y="4173435"/>
            <a:ext cx="1431131" cy="1431131"/>
            <a:chOff x="0" y="0"/>
            <a:chExt cx="812800" cy="812800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TextBox 4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8</a:t>
              </a:r>
            </a:p>
          </p:txBody>
        </p:sp>
      </p:grpSp>
      <p:sp>
        <p:nvSpPr>
          <p:cNvPr id="49" name="AutoShape 49"/>
          <p:cNvSpPr/>
          <p:nvPr/>
        </p:nvSpPr>
        <p:spPr>
          <a:xfrm flipV="1">
            <a:off x="12045629" y="5246894"/>
            <a:ext cx="912917" cy="1294527"/>
          </a:xfrm>
          <a:prstGeom prst="line">
            <a:avLst/>
          </a:prstGeom>
          <a:ln w="38100" cap="flat">
            <a:solidFill>
              <a:srgbClr val="9FC3D0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50" name="AutoShape 50"/>
          <p:cNvSpPr/>
          <p:nvPr/>
        </p:nvSpPr>
        <p:spPr>
          <a:xfrm>
            <a:off x="12059630" y="3426019"/>
            <a:ext cx="847552" cy="1214207"/>
          </a:xfrm>
          <a:prstGeom prst="line">
            <a:avLst/>
          </a:prstGeom>
          <a:ln w="38100" cap="flat">
            <a:solidFill>
              <a:srgbClr val="9FC3D0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51" name="TextBox 51"/>
          <p:cNvSpPr txBox="1"/>
          <p:nvPr/>
        </p:nvSpPr>
        <p:spPr>
          <a:xfrm>
            <a:off x="9878385" y="5843516"/>
            <a:ext cx="240149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553980" y="30162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EJERICICIO 2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7" name="Group 7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32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2" name="Group 12"/>
          <p:cNvGrpSpPr/>
          <p:nvPr/>
        </p:nvGrpSpPr>
        <p:grpSpPr>
          <a:xfrm>
            <a:off x="922824" y="4557798"/>
            <a:ext cx="1431131" cy="1431131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1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4954806" y="9665152"/>
            <a:ext cx="8837674" cy="487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1"/>
              </a:lnSpc>
            </a:pPr>
            <a:r>
              <a:rPr lang="en-US" sz="29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Dibuje el diagrama PERT asociado al proyecto.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Gestión de Operaciones | 2025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3353246" y="2756174"/>
            <a:ext cx="1431131" cy="1431131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3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3238472" y="6072706"/>
            <a:ext cx="1431131" cy="1431131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2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5587500" y="4355947"/>
            <a:ext cx="1431131" cy="1431131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4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8447253" y="4355947"/>
            <a:ext cx="1431131" cy="1431131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0614498" y="2756174"/>
            <a:ext cx="1431131" cy="1431131"/>
            <a:chOff x="0" y="0"/>
            <a:chExt cx="812800" cy="8128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6</a:t>
              </a:r>
            </a:p>
          </p:txBody>
        </p:sp>
      </p:grpSp>
      <p:sp>
        <p:nvSpPr>
          <p:cNvPr id="32" name="AutoShape 32"/>
          <p:cNvSpPr/>
          <p:nvPr/>
        </p:nvSpPr>
        <p:spPr>
          <a:xfrm flipV="1">
            <a:off x="2250373" y="3885182"/>
            <a:ext cx="1234331" cy="1017155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33" name="AutoShape 33"/>
          <p:cNvSpPr/>
          <p:nvPr/>
        </p:nvSpPr>
        <p:spPr>
          <a:xfrm flipV="1">
            <a:off x="4494736" y="5429406"/>
            <a:ext cx="1188557" cy="1827581"/>
          </a:xfrm>
          <a:prstGeom prst="line">
            <a:avLst/>
          </a:prstGeom>
          <a:ln w="38100" cap="flat">
            <a:solidFill>
              <a:srgbClr val="9FC3D0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34" name="AutoShape 34"/>
          <p:cNvSpPr/>
          <p:nvPr/>
        </p:nvSpPr>
        <p:spPr>
          <a:xfrm>
            <a:off x="4784378" y="3608532"/>
            <a:ext cx="847552" cy="1214207"/>
          </a:xfrm>
          <a:prstGeom prst="line">
            <a:avLst/>
          </a:prstGeom>
          <a:ln w="38100" cap="flat">
            <a:solidFill>
              <a:srgbClr val="9FC3D0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AutoShape 35"/>
          <p:cNvSpPr/>
          <p:nvPr/>
        </p:nvSpPr>
        <p:spPr>
          <a:xfrm>
            <a:off x="7018631" y="5071513"/>
            <a:ext cx="1428622" cy="0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36" name="AutoShape 36"/>
          <p:cNvSpPr/>
          <p:nvPr/>
        </p:nvSpPr>
        <p:spPr>
          <a:xfrm flipV="1">
            <a:off x="9878385" y="3471739"/>
            <a:ext cx="736113" cy="1599774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37" name="TextBox 37"/>
          <p:cNvSpPr txBox="1"/>
          <p:nvPr/>
        </p:nvSpPr>
        <p:spPr>
          <a:xfrm>
            <a:off x="2604582" y="3541857"/>
            <a:ext cx="273248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7425214" y="4289272"/>
            <a:ext cx="27241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9720984" y="3405064"/>
            <a:ext cx="31480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2461409" y="5843516"/>
            <a:ext cx="27979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</a:p>
        </p:txBody>
      </p:sp>
      <p:sp>
        <p:nvSpPr>
          <p:cNvPr id="41" name="AutoShape 41"/>
          <p:cNvSpPr/>
          <p:nvPr/>
        </p:nvSpPr>
        <p:spPr>
          <a:xfrm>
            <a:off x="9878385" y="5071513"/>
            <a:ext cx="736113" cy="1469908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42" name="AutoShape 42"/>
          <p:cNvSpPr/>
          <p:nvPr/>
        </p:nvSpPr>
        <p:spPr>
          <a:xfrm>
            <a:off x="2353955" y="5273364"/>
            <a:ext cx="884516" cy="1514908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43" name="Group 43"/>
          <p:cNvGrpSpPr/>
          <p:nvPr/>
        </p:nvGrpSpPr>
        <p:grpSpPr>
          <a:xfrm>
            <a:off x="10614498" y="5825856"/>
            <a:ext cx="1431131" cy="1431131"/>
            <a:chOff x="0" y="0"/>
            <a:chExt cx="812800" cy="812800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TextBox 4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7</a:t>
              </a:r>
            </a:p>
          </p:txBody>
        </p:sp>
      </p:grpSp>
      <p:grpSp>
        <p:nvGrpSpPr>
          <p:cNvPr id="46" name="Group 46"/>
          <p:cNvGrpSpPr/>
          <p:nvPr/>
        </p:nvGrpSpPr>
        <p:grpSpPr>
          <a:xfrm>
            <a:off x="12862752" y="4173435"/>
            <a:ext cx="1431131" cy="1431131"/>
            <a:chOff x="0" y="0"/>
            <a:chExt cx="812800" cy="812800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TextBox 4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8</a:t>
              </a:r>
            </a:p>
          </p:txBody>
        </p:sp>
      </p:grpSp>
      <p:grpSp>
        <p:nvGrpSpPr>
          <p:cNvPr id="49" name="Group 49"/>
          <p:cNvGrpSpPr/>
          <p:nvPr/>
        </p:nvGrpSpPr>
        <p:grpSpPr>
          <a:xfrm>
            <a:off x="15722505" y="4173435"/>
            <a:ext cx="1431131" cy="1431131"/>
            <a:chOff x="0" y="0"/>
            <a:chExt cx="812800" cy="812800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TextBox 5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9</a:t>
              </a:r>
            </a:p>
          </p:txBody>
        </p:sp>
      </p:grpSp>
      <p:sp>
        <p:nvSpPr>
          <p:cNvPr id="52" name="AutoShape 52"/>
          <p:cNvSpPr/>
          <p:nvPr/>
        </p:nvSpPr>
        <p:spPr>
          <a:xfrm flipV="1">
            <a:off x="12045629" y="5246894"/>
            <a:ext cx="912917" cy="1294527"/>
          </a:xfrm>
          <a:prstGeom prst="line">
            <a:avLst/>
          </a:prstGeom>
          <a:ln w="38100" cap="flat">
            <a:solidFill>
              <a:srgbClr val="9FC3D0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53" name="AutoShape 53"/>
          <p:cNvSpPr/>
          <p:nvPr/>
        </p:nvSpPr>
        <p:spPr>
          <a:xfrm>
            <a:off x="12059630" y="3426019"/>
            <a:ext cx="847552" cy="1214207"/>
          </a:xfrm>
          <a:prstGeom prst="line">
            <a:avLst/>
          </a:prstGeom>
          <a:ln w="38100" cap="flat">
            <a:solidFill>
              <a:srgbClr val="9FC3D0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54" name="AutoShape 54"/>
          <p:cNvSpPr/>
          <p:nvPr/>
        </p:nvSpPr>
        <p:spPr>
          <a:xfrm>
            <a:off x="14293883" y="4889001"/>
            <a:ext cx="1428622" cy="0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55" name="TextBox 55"/>
          <p:cNvSpPr txBox="1"/>
          <p:nvPr/>
        </p:nvSpPr>
        <p:spPr>
          <a:xfrm>
            <a:off x="14725231" y="4106760"/>
            <a:ext cx="22288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9878385" y="5843516"/>
            <a:ext cx="240149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553980" y="30162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EJERICICIO 2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7" name="Group 7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33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aphicFrame>
        <p:nvGraphicFramePr>
          <p:cNvPr id="12" name="Table 12"/>
          <p:cNvGraphicFramePr>
            <a:graphicFrameLocks noGrp="1"/>
          </p:cNvGraphicFramePr>
          <p:nvPr/>
        </p:nvGraphicFramePr>
        <p:xfrm>
          <a:off x="899399" y="1807205"/>
          <a:ext cx="16206078" cy="6662540"/>
        </p:xfrm>
        <a:graphic>
          <a:graphicData uri="http://schemas.openxmlformats.org/drawingml/2006/table">
            <a:tbl>
              <a:tblPr/>
              <a:tblGrid>
                <a:gridCol w="2315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5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5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51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151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151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151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71760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Actividad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Antecesores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ES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EF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LS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LF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Holgura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5130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5130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B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5130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A, B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5130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65130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65130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F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D, 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TextBox 13"/>
          <p:cNvSpPr txBox="1"/>
          <p:nvPr/>
        </p:nvSpPr>
        <p:spPr>
          <a:xfrm>
            <a:off x="4954806" y="9665152"/>
            <a:ext cx="8837674" cy="487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1"/>
              </a:lnSpc>
            </a:pPr>
            <a:r>
              <a:rPr lang="en-US" sz="29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Tabla ES, EF, LS, LF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Gestión de Operaciones | 2025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553980" y="30162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EJERICICIO 2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7" name="Group 7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34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aphicFrame>
        <p:nvGraphicFramePr>
          <p:cNvPr id="12" name="Table 12"/>
          <p:cNvGraphicFramePr>
            <a:graphicFrameLocks noGrp="1"/>
          </p:cNvGraphicFramePr>
          <p:nvPr/>
        </p:nvGraphicFramePr>
        <p:xfrm>
          <a:off x="899399" y="1807205"/>
          <a:ext cx="16206078" cy="6662540"/>
        </p:xfrm>
        <a:graphic>
          <a:graphicData uri="http://schemas.openxmlformats.org/drawingml/2006/table">
            <a:tbl>
              <a:tblPr/>
              <a:tblGrid>
                <a:gridCol w="2315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5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5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51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151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151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151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71760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Actividad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Antecesores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ES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EF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LS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LF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Holgura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5130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5130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B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5130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A, B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5130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65130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65130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F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D, 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TextBox 13"/>
          <p:cNvSpPr txBox="1"/>
          <p:nvPr/>
        </p:nvSpPr>
        <p:spPr>
          <a:xfrm>
            <a:off x="4954806" y="9665152"/>
            <a:ext cx="8837674" cy="487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1"/>
              </a:lnSpc>
            </a:pPr>
            <a:r>
              <a:rPr lang="en-US" sz="29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Tabla ES, EF, LS, LF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Gestión de Operaciones | 2025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553980" y="30162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EJERICICIO 2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7" name="Group 7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35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aphicFrame>
        <p:nvGraphicFramePr>
          <p:cNvPr id="12" name="Table 12"/>
          <p:cNvGraphicFramePr>
            <a:graphicFrameLocks noGrp="1"/>
          </p:cNvGraphicFramePr>
          <p:nvPr/>
        </p:nvGraphicFramePr>
        <p:xfrm>
          <a:off x="899399" y="1807205"/>
          <a:ext cx="16206078" cy="6662540"/>
        </p:xfrm>
        <a:graphic>
          <a:graphicData uri="http://schemas.openxmlformats.org/drawingml/2006/table">
            <a:tbl>
              <a:tblPr/>
              <a:tblGrid>
                <a:gridCol w="2315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5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5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51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151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151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151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71760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Actividad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Antecesores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ES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EF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LS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LF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Holgura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5130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5130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B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5130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A, B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Máx(5,3) = 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5130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65130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65130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F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D, 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TextBox 13"/>
          <p:cNvSpPr txBox="1"/>
          <p:nvPr/>
        </p:nvSpPr>
        <p:spPr>
          <a:xfrm>
            <a:off x="4954806" y="9665152"/>
            <a:ext cx="8837674" cy="487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1"/>
              </a:lnSpc>
            </a:pPr>
            <a:r>
              <a:rPr lang="en-US" sz="29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Tabla ES, EF, LS, LF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Gestión de Operaciones | 2025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553980" y="30162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EJERICICIO 2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7" name="Group 7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36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aphicFrame>
        <p:nvGraphicFramePr>
          <p:cNvPr id="12" name="Table 12"/>
          <p:cNvGraphicFramePr>
            <a:graphicFrameLocks noGrp="1"/>
          </p:cNvGraphicFramePr>
          <p:nvPr/>
        </p:nvGraphicFramePr>
        <p:xfrm>
          <a:off x="899399" y="1807205"/>
          <a:ext cx="16206078" cy="6662540"/>
        </p:xfrm>
        <a:graphic>
          <a:graphicData uri="http://schemas.openxmlformats.org/drawingml/2006/table">
            <a:tbl>
              <a:tblPr/>
              <a:tblGrid>
                <a:gridCol w="2315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5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5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51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151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151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151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71760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Actividad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Antecesores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ES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EF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LS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LF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Holgura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5130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5130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B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5130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A, B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5130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65130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65130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F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D, 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TextBox 13"/>
          <p:cNvSpPr txBox="1"/>
          <p:nvPr/>
        </p:nvSpPr>
        <p:spPr>
          <a:xfrm>
            <a:off x="4954806" y="9665152"/>
            <a:ext cx="8837674" cy="487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1"/>
              </a:lnSpc>
            </a:pPr>
            <a:r>
              <a:rPr lang="en-US" sz="29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Tabla ES, EF, LS, LF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Gestión de Operaciones | 2025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553980" y="30162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EJERICICIO 2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7" name="Group 7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37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aphicFrame>
        <p:nvGraphicFramePr>
          <p:cNvPr id="12" name="Table 12"/>
          <p:cNvGraphicFramePr>
            <a:graphicFrameLocks noGrp="1"/>
          </p:cNvGraphicFramePr>
          <p:nvPr/>
        </p:nvGraphicFramePr>
        <p:xfrm>
          <a:off x="899399" y="1807205"/>
          <a:ext cx="16206078" cy="6969752"/>
        </p:xfrm>
        <a:graphic>
          <a:graphicData uri="http://schemas.openxmlformats.org/drawingml/2006/table">
            <a:tbl>
              <a:tblPr/>
              <a:tblGrid>
                <a:gridCol w="2315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5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5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51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151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151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151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71539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Actividad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Antecesores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ES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EF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LS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LF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Holgura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4885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4885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B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4885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A, B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4885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64885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3788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F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D, 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Máx(12,14) = 14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18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TextBox 13"/>
          <p:cNvSpPr txBox="1"/>
          <p:nvPr/>
        </p:nvSpPr>
        <p:spPr>
          <a:xfrm>
            <a:off x="4954806" y="9665152"/>
            <a:ext cx="8837674" cy="487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1"/>
              </a:lnSpc>
            </a:pPr>
            <a:r>
              <a:rPr lang="en-US" sz="29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Tabla ES, EF, LS, LF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Gestión de Operaciones | 2025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553980" y="30162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EJERICICIO 2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7" name="Group 7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38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aphicFrame>
        <p:nvGraphicFramePr>
          <p:cNvPr id="12" name="Table 12"/>
          <p:cNvGraphicFramePr>
            <a:graphicFrameLocks noGrp="1"/>
          </p:cNvGraphicFramePr>
          <p:nvPr/>
        </p:nvGraphicFramePr>
        <p:xfrm>
          <a:off x="899399" y="1807205"/>
          <a:ext cx="16206078" cy="6662540"/>
        </p:xfrm>
        <a:graphic>
          <a:graphicData uri="http://schemas.openxmlformats.org/drawingml/2006/table">
            <a:tbl>
              <a:tblPr/>
              <a:tblGrid>
                <a:gridCol w="2315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5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5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51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151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151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151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71760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Actividad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Antecesores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ES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EF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LS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LF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Holgura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5130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5130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B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5130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A, B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5130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65130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65130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F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D, 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18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18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TextBox 13"/>
          <p:cNvSpPr txBox="1"/>
          <p:nvPr/>
        </p:nvSpPr>
        <p:spPr>
          <a:xfrm>
            <a:off x="4954806" y="9665152"/>
            <a:ext cx="8837674" cy="487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1"/>
              </a:lnSpc>
            </a:pPr>
            <a:r>
              <a:rPr lang="en-US" sz="29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Tabla ES, EF, LS, LF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Gestión de Operaciones | 2025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Gestión de Operaciones | 2025</a:t>
            </a:r>
          </a:p>
        </p:txBody>
      </p:sp>
      <p:sp>
        <p:nvSpPr>
          <p:cNvPr id="3" name="AutoShape 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3764167" y="620819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2553980" y="866775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HOLGURA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8" name="Group 8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TextBox 10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3</a:t>
              </a:r>
            </a:p>
          </p:txBody>
        </p:sp>
      </p:grpSp>
      <p:sp>
        <p:nvSpPr>
          <p:cNvPr id="12" name="Freeform 12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2107406" y="2998697"/>
            <a:ext cx="14073188" cy="41808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 holgura es el </a:t>
            </a:r>
            <a:r>
              <a:rPr lang="en-US" sz="34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margen</a:t>
            </a:r>
            <a:r>
              <a:rPr lang="en-US" sz="3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de retraso que se puede </a:t>
            </a:r>
            <a:r>
              <a:rPr lang="en-US" sz="34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permitir </a:t>
            </a:r>
            <a:r>
              <a:rPr lang="en-US" sz="3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 una actividad </a:t>
            </a:r>
            <a:r>
              <a:rPr lang="en-US" sz="34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sin afectar la fecha</a:t>
            </a:r>
            <a:r>
              <a:rPr lang="en-US" sz="3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de fin del proyecto</a:t>
            </a:r>
          </a:p>
          <a:p>
            <a:pPr algn="ctr">
              <a:lnSpc>
                <a:spcPts val="4760"/>
              </a:lnSpc>
            </a:pPr>
            <a:endParaRPr lang="en-US" sz="3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Para calcularla se debe calcular la </a:t>
            </a:r>
            <a:r>
              <a:rPr lang="en-US" sz="34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diferencia </a:t>
            </a:r>
            <a:r>
              <a:rPr lang="en-US" sz="3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entre los tiempos tempranos y tardíos</a:t>
            </a:r>
          </a:p>
          <a:p>
            <a:pPr algn="ctr">
              <a:lnSpc>
                <a:spcPts val="4760"/>
              </a:lnSpc>
            </a:pPr>
            <a:endParaRPr lang="en-US" sz="3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lnSpc>
                <a:spcPts val="4760"/>
              </a:lnSpc>
            </a:pPr>
            <a:r>
              <a:rPr lang="en-US" sz="34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Holgura = LS - ES = LF - EF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553980" y="30162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EJERICICIO 2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7" name="Group 7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39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aphicFrame>
        <p:nvGraphicFramePr>
          <p:cNvPr id="12" name="Table 12"/>
          <p:cNvGraphicFramePr>
            <a:graphicFrameLocks noGrp="1"/>
          </p:cNvGraphicFramePr>
          <p:nvPr/>
        </p:nvGraphicFramePr>
        <p:xfrm>
          <a:off x="899399" y="1807205"/>
          <a:ext cx="16206078" cy="6662540"/>
        </p:xfrm>
        <a:graphic>
          <a:graphicData uri="http://schemas.openxmlformats.org/drawingml/2006/table">
            <a:tbl>
              <a:tblPr/>
              <a:tblGrid>
                <a:gridCol w="2315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5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5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51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151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151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151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71760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Actividad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Antecesores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ES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EF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LS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LF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Holgura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5130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5130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B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5130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A, B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5130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65130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65130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F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D, 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18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18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TextBox 13"/>
          <p:cNvSpPr txBox="1"/>
          <p:nvPr/>
        </p:nvSpPr>
        <p:spPr>
          <a:xfrm>
            <a:off x="4954806" y="9665152"/>
            <a:ext cx="8837674" cy="487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1"/>
              </a:lnSpc>
            </a:pPr>
            <a:r>
              <a:rPr lang="en-US" sz="29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Tabla ES, EF, LS, LF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Gestión de Operaciones | 2025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553980" y="30162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EJERICICIO 2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7" name="Group 7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40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aphicFrame>
        <p:nvGraphicFramePr>
          <p:cNvPr id="12" name="Table 12"/>
          <p:cNvGraphicFramePr>
            <a:graphicFrameLocks noGrp="1"/>
          </p:cNvGraphicFramePr>
          <p:nvPr/>
        </p:nvGraphicFramePr>
        <p:xfrm>
          <a:off x="899399" y="1807205"/>
          <a:ext cx="16206078" cy="6662540"/>
        </p:xfrm>
        <a:graphic>
          <a:graphicData uri="http://schemas.openxmlformats.org/drawingml/2006/table">
            <a:tbl>
              <a:tblPr/>
              <a:tblGrid>
                <a:gridCol w="2315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5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5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51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151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151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151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71760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Actividad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Antecesores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ES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EF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LS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LF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Holgura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5130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5130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B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5130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A, B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5130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65130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65130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F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D, 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18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18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TextBox 13"/>
          <p:cNvSpPr txBox="1"/>
          <p:nvPr/>
        </p:nvSpPr>
        <p:spPr>
          <a:xfrm>
            <a:off x="4954806" y="9665152"/>
            <a:ext cx="8837674" cy="487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1"/>
              </a:lnSpc>
            </a:pPr>
            <a:r>
              <a:rPr lang="en-US" sz="29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Tabla ES, EF, LS, LF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Gestión de Operaciones | 2025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553980" y="30162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EJERICICIO 2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7" name="Group 7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41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aphicFrame>
        <p:nvGraphicFramePr>
          <p:cNvPr id="12" name="Table 12"/>
          <p:cNvGraphicFramePr>
            <a:graphicFrameLocks noGrp="1"/>
          </p:cNvGraphicFramePr>
          <p:nvPr/>
        </p:nvGraphicFramePr>
        <p:xfrm>
          <a:off x="899399" y="1807205"/>
          <a:ext cx="16206078" cy="6662540"/>
        </p:xfrm>
        <a:graphic>
          <a:graphicData uri="http://schemas.openxmlformats.org/drawingml/2006/table">
            <a:tbl>
              <a:tblPr/>
              <a:tblGrid>
                <a:gridCol w="2315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5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5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51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151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151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151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71760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Actividad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Antecesores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ES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EF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LS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LF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Holgura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5130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5130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B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5130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A, B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Min(9,11)=9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5130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65130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65130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F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D, 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18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18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TextBox 13"/>
          <p:cNvSpPr txBox="1"/>
          <p:nvPr/>
        </p:nvSpPr>
        <p:spPr>
          <a:xfrm>
            <a:off x="4954806" y="9665152"/>
            <a:ext cx="8837674" cy="487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1"/>
              </a:lnSpc>
            </a:pPr>
            <a:r>
              <a:rPr lang="en-US" sz="29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Tabla ES, EF, LS, LF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Gestión de Operaciones | 2025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553980" y="30162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EJERICICIO 2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7" name="Group 7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42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aphicFrame>
        <p:nvGraphicFramePr>
          <p:cNvPr id="12" name="Table 12"/>
          <p:cNvGraphicFramePr>
            <a:graphicFrameLocks noGrp="1"/>
          </p:cNvGraphicFramePr>
          <p:nvPr/>
        </p:nvGraphicFramePr>
        <p:xfrm>
          <a:off x="899399" y="1807205"/>
          <a:ext cx="16206078" cy="6662540"/>
        </p:xfrm>
        <a:graphic>
          <a:graphicData uri="http://schemas.openxmlformats.org/drawingml/2006/table">
            <a:tbl>
              <a:tblPr/>
              <a:tblGrid>
                <a:gridCol w="2315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5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5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51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151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151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151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71760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Actividad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Antecesores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ES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EF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LS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LF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Holgura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5130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5130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B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5130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A, B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5130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65130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65130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F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D, 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18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18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TextBox 13"/>
          <p:cNvSpPr txBox="1"/>
          <p:nvPr/>
        </p:nvSpPr>
        <p:spPr>
          <a:xfrm>
            <a:off x="4954806" y="9665152"/>
            <a:ext cx="8837674" cy="487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1"/>
              </a:lnSpc>
            </a:pPr>
            <a:r>
              <a:rPr lang="en-US" sz="29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Tabla ES, EF, LS, LF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Gestión de Operaciones | 2025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553980" y="30162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EJERICICIO 2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7" name="Group 7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43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aphicFrame>
        <p:nvGraphicFramePr>
          <p:cNvPr id="12" name="Table 12"/>
          <p:cNvGraphicFramePr>
            <a:graphicFrameLocks noGrp="1"/>
          </p:cNvGraphicFramePr>
          <p:nvPr/>
        </p:nvGraphicFramePr>
        <p:xfrm>
          <a:off x="899399" y="1807205"/>
          <a:ext cx="16206078" cy="6662540"/>
        </p:xfrm>
        <a:graphic>
          <a:graphicData uri="http://schemas.openxmlformats.org/drawingml/2006/table">
            <a:tbl>
              <a:tblPr/>
              <a:tblGrid>
                <a:gridCol w="2315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5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5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51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151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151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151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71760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Actividad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Antecesores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ES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EF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LS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LF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Holgura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5130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5130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B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5130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A, B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5130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65130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65130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F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D, 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18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18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TextBox 13"/>
          <p:cNvSpPr txBox="1"/>
          <p:nvPr/>
        </p:nvSpPr>
        <p:spPr>
          <a:xfrm>
            <a:off x="4954806" y="9665152"/>
            <a:ext cx="8837674" cy="487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1"/>
              </a:lnSpc>
            </a:pPr>
            <a:r>
              <a:rPr lang="en-US" sz="29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Tabla ES, EF, LS, LF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Gestión de Operaciones | 2025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553980" y="30162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EJERICICIO 2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7" name="Group 7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44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1373394" y="9531802"/>
            <a:ext cx="15541212" cy="487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1"/>
              </a:lnSpc>
            </a:pPr>
            <a:r>
              <a:rPr lang="en-US" sz="29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Determine la ruta crítica, el tiempo esperado de duración de la ruta crítica y su varianza.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Gestión de Operaciones | 2025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107406" y="4249647"/>
            <a:ext cx="14073188" cy="19551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Como las actividades críticas son A, C, E y F, estas componen la ruta crítica</a:t>
            </a:r>
          </a:p>
          <a:p>
            <a:pPr algn="ctr">
              <a:lnSpc>
                <a:spcPts val="4760"/>
              </a:lnSpc>
            </a:pPr>
            <a:endParaRPr lang="en-US" sz="3900" b="1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553980" y="30162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EJERICICIO 2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7" name="Group 7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45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1877473" y="2716530"/>
            <a:ext cx="14533055" cy="47777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42016" lvl="1" indent="-421008" algn="ctr">
              <a:lnSpc>
                <a:spcPts val="5460"/>
              </a:lnSpc>
              <a:buFont typeface="Arial"/>
              <a:buChar char="•"/>
            </a:pPr>
            <a:r>
              <a:rPr lang="en-US" sz="39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Tiempo duración proyecto (T): es el tiempo de término (EF o LF) de la última actividad - 18 semanas</a:t>
            </a:r>
          </a:p>
          <a:p>
            <a:pPr algn="ctr">
              <a:lnSpc>
                <a:spcPts val="5460"/>
              </a:lnSpc>
            </a:pPr>
            <a:endParaRPr lang="en-US" sz="3900" b="1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algn="ctr">
              <a:lnSpc>
                <a:spcPts val="5460"/>
              </a:lnSpc>
            </a:pPr>
            <a:endParaRPr lang="en-US" sz="3900" b="1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marL="842016" lvl="1" indent="-421008" algn="ctr">
              <a:lnSpc>
                <a:spcPts val="5460"/>
              </a:lnSpc>
              <a:buFont typeface="Arial"/>
              <a:buChar char="•"/>
            </a:pPr>
            <a:r>
              <a:rPr lang="en-US" sz="39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Para la desviación estándar, se toma la suma de las varianzas de la ruta crítica</a:t>
            </a:r>
          </a:p>
          <a:p>
            <a:pPr algn="ctr">
              <a:lnSpc>
                <a:spcPts val="5460"/>
              </a:lnSpc>
            </a:pPr>
            <a:r>
              <a:rPr lang="en-US" sz="39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σ = √(0.9^2 + 1^2 + 1.1^2 + 0.8^2 )= 1.95 Semanas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73394" y="9531802"/>
            <a:ext cx="15541212" cy="487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1"/>
              </a:lnSpc>
            </a:pPr>
            <a:r>
              <a:rPr lang="en-US" sz="29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Determine la ruta crítica, el tiempo esperado de duración de la ruta crítica y su varianza.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Gestión de Operaciones | 2025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553980" y="30162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EJERICICIO 2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7" name="Group 7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46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1099249" y="4573355"/>
            <a:ext cx="15757974" cy="1002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1"/>
              </a:lnSpc>
            </a:pPr>
            <a:r>
              <a:rPr lang="en-US" sz="29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Calcule la duración del proyecto de tal manera que sea el doble de probable de que este se exceda</a:t>
            </a:r>
          </a:p>
          <a:p>
            <a:pPr algn="ctr">
              <a:lnSpc>
                <a:spcPts val="4091"/>
              </a:lnSpc>
            </a:pPr>
            <a:r>
              <a:rPr lang="en-US" sz="29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del plazo a que este no se exceda.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Gestión de Operaciones | 2025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553980" y="30162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EJERICICIO 2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7" name="Group 7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47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1755544" y="2212767"/>
            <a:ext cx="14533055" cy="27203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42016" lvl="1" indent="-421008" algn="ctr">
              <a:lnSpc>
                <a:spcPts val="5460"/>
              </a:lnSpc>
              <a:buFont typeface="Arial"/>
              <a:buChar char="•"/>
            </a:pPr>
            <a:r>
              <a:rPr lang="en-US" sz="39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Buscamos el valor de T0 tal que P(T &gt; T0) = 2 P(T ≤ T0)</a:t>
            </a:r>
          </a:p>
          <a:p>
            <a:pPr algn="ctr">
              <a:lnSpc>
                <a:spcPts val="5460"/>
              </a:lnSpc>
            </a:pPr>
            <a:endParaRPr lang="en-US" sz="3900" b="1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marL="842016" lvl="1" indent="-421008" algn="ctr">
              <a:lnSpc>
                <a:spcPts val="5460"/>
              </a:lnSpc>
              <a:buFont typeface="Arial"/>
              <a:buChar char="•"/>
            </a:pPr>
            <a:r>
              <a:rPr lang="en-US" sz="39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Como P(T &gt; T0) y P(T ≤ T0) deben sumar 1 por ser complementarios, sabemos que P(T ≤ T0) debe ser 1/3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73394" y="9531802"/>
            <a:ext cx="15541212" cy="487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1"/>
              </a:lnSpc>
            </a:pPr>
            <a:r>
              <a:rPr lang="en-US" sz="29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Probabilidad de excederse sea el doble de retrasarse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Gestión de Operaciones | 2025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425502" y="5410874"/>
            <a:ext cx="3193137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P(T &gt; T0) = 2 P(T ≤ T0)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221965" y="5935086"/>
            <a:ext cx="3600212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1 - P(T ≤ T0) = 2 P(T ≤ T0)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990871" y="6555277"/>
            <a:ext cx="2062401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1  = 3 P(T ≤ T0)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961760" y="7173977"/>
            <a:ext cx="2120622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1/3  = P(T ≤ T0)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553980" y="30162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EJERICICIO 2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7" name="Group 7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48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1877473" y="2716530"/>
            <a:ext cx="14533055" cy="5463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42016" lvl="1" indent="-421008" algn="ctr">
              <a:lnSpc>
                <a:spcPts val="5460"/>
              </a:lnSpc>
              <a:buFont typeface="Arial"/>
              <a:buChar char="•"/>
            </a:pPr>
            <a:r>
              <a:rPr lang="en-US" sz="39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Buscando en la tabla de distribución normal, obtenemos que Z=-0.44, con eso y los valores anteriormente obtenidos obtenemos que:</a:t>
            </a:r>
          </a:p>
          <a:p>
            <a:pPr algn="ctr">
              <a:lnSpc>
                <a:spcPts val="5460"/>
              </a:lnSpc>
            </a:pPr>
            <a:endParaRPr lang="en-US" sz="3900" b="1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algn="ctr">
              <a:lnSpc>
                <a:spcPts val="5460"/>
              </a:lnSpc>
            </a:pPr>
            <a:endParaRPr lang="en-US" sz="3900" b="1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marL="842016" lvl="1" indent="-421008" algn="ctr">
              <a:lnSpc>
                <a:spcPts val="5460"/>
              </a:lnSpc>
              <a:buFont typeface="Arial"/>
              <a:buChar char="•"/>
            </a:pPr>
            <a:r>
              <a:rPr lang="en-US" sz="39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T0 − 18 *1,95 = −0,44 </a:t>
            </a:r>
          </a:p>
          <a:p>
            <a:pPr algn="ctr">
              <a:lnSpc>
                <a:spcPts val="5460"/>
              </a:lnSpc>
            </a:pPr>
            <a:endParaRPr lang="en-US" sz="3900" b="1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marL="842016" lvl="1" indent="-421008" algn="ctr">
              <a:lnSpc>
                <a:spcPts val="5460"/>
              </a:lnSpc>
              <a:buFont typeface="Arial"/>
              <a:buChar char="•"/>
            </a:pPr>
            <a:r>
              <a:rPr lang="en-US" sz="39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T0 = 18 + (−0,44) · 1,95 ≈ 17,14 semanas.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73394" y="9531802"/>
            <a:ext cx="15541212" cy="487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1"/>
              </a:lnSpc>
            </a:pPr>
            <a:r>
              <a:rPr lang="en-US" sz="29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Probabilidad de excederse sea el doble de retrasarse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Gestión de Operaciones | 2025</a:t>
            </a:r>
          </a:p>
        </p:txBody>
      </p:sp>
      <p:sp>
        <p:nvSpPr>
          <p:cNvPr id="15" name="Freeform 15"/>
          <p:cNvSpPr/>
          <p:nvPr/>
        </p:nvSpPr>
        <p:spPr>
          <a:xfrm>
            <a:off x="15086451" y="5143500"/>
            <a:ext cx="2431806" cy="1528184"/>
          </a:xfrm>
          <a:custGeom>
            <a:avLst/>
            <a:gdLst/>
            <a:ahLst/>
            <a:cxnLst/>
            <a:rect l="l" t="t" r="r" b="b"/>
            <a:pathLst>
              <a:path w="2431806" h="1528184">
                <a:moveTo>
                  <a:pt x="0" y="0"/>
                </a:moveTo>
                <a:lnTo>
                  <a:pt x="2431806" y="0"/>
                </a:lnTo>
                <a:lnTo>
                  <a:pt x="2431806" y="1528184"/>
                </a:lnTo>
                <a:lnTo>
                  <a:pt x="0" y="15281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Gestión de Operaciones | 2025</a:t>
            </a:r>
          </a:p>
        </p:txBody>
      </p:sp>
      <p:sp>
        <p:nvSpPr>
          <p:cNvPr id="3" name="AutoShape 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3764167" y="620819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2553980" y="866775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RUTA CRÍTICA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8" name="Group 8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TextBox 10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sp>
        <p:nvSpPr>
          <p:cNvPr id="12" name="Freeform 12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2107406" y="3477220"/>
            <a:ext cx="14073188" cy="35807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 ruta crítica es un camino ininterrumpido desde el nodo inicial al final, compuesto exclusivamente de actividades críticas</a:t>
            </a:r>
          </a:p>
          <a:p>
            <a:pPr algn="ctr">
              <a:lnSpc>
                <a:spcPts val="4760"/>
              </a:lnSpc>
            </a:pPr>
            <a:endParaRPr lang="en-US" sz="3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 denominan actividades críticas aquellas con Holgura  0. Cualquier retraso en ellas retrasa el proyecto en la misma cantidad</a:t>
            </a:r>
          </a:p>
          <a:p>
            <a:pPr algn="ctr">
              <a:lnSpc>
                <a:spcPts val="4760"/>
              </a:lnSpc>
            </a:pPr>
            <a:endParaRPr lang="en-US" sz="3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553980" y="30162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EJERICICIO 2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7" name="Group 7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49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1877473" y="2716530"/>
            <a:ext cx="14533055" cy="47777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460"/>
              </a:lnSpc>
            </a:pPr>
            <a:r>
              <a:rPr lang="en-US" sz="39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Si le ofrecen un contrato con un bono de $200 por</a:t>
            </a:r>
          </a:p>
          <a:p>
            <a:pPr algn="just">
              <a:lnSpc>
                <a:spcPts val="5460"/>
              </a:lnSpc>
            </a:pPr>
            <a:r>
              <a:rPr lang="en-US" sz="39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terminar en o antes de 15 semanas y una penalización de $80 por terminar en o después de 20 semanas. </a:t>
            </a:r>
          </a:p>
          <a:p>
            <a:pPr algn="just">
              <a:lnSpc>
                <a:spcPts val="5460"/>
              </a:lnSpc>
            </a:pPr>
            <a:endParaRPr lang="en-US" sz="3900" b="1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algn="just">
              <a:lnSpc>
                <a:spcPts val="5460"/>
              </a:lnSpc>
            </a:pPr>
            <a:r>
              <a:rPr lang="en-US" sz="39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¿Aceptaría o rechazaría el contrato? </a:t>
            </a:r>
          </a:p>
          <a:p>
            <a:pPr algn="just">
              <a:lnSpc>
                <a:spcPts val="5460"/>
              </a:lnSpc>
            </a:pPr>
            <a:r>
              <a:rPr lang="en-US" sz="39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¿Cuál es la cantidad de semanas máxima que debe ofrecer el bono para que quiera aceptar el contrato?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73394" y="9531802"/>
            <a:ext cx="15541212" cy="487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1"/>
              </a:lnSpc>
            </a:pPr>
            <a:r>
              <a:rPr lang="en-US" sz="29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Bono y Penalización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Gestión de Operaciones | 2025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553980" y="30162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EJERICICIO 2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7" name="Group 7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50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4476530" y="5143500"/>
            <a:ext cx="9334940" cy="1730982"/>
          </a:xfrm>
          <a:custGeom>
            <a:avLst/>
            <a:gdLst/>
            <a:ahLst/>
            <a:cxnLst/>
            <a:rect l="l" t="t" r="r" b="b"/>
            <a:pathLst>
              <a:path w="9334940" h="1730982">
                <a:moveTo>
                  <a:pt x="0" y="0"/>
                </a:moveTo>
                <a:lnTo>
                  <a:pt x="9334940" y="0"/>
                </a:lnTo>
                <a:lnTo>
                  <a:pt x="9334940" y="1730982"/>
                </a:lnTo>
                <a:lnTo>
                  <a:pt x="0" y="17309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877473" y="2716530"/>
            <a:ext cx="14533055" cy="2034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Para la probabilidad del bono, como da un Z negativo, buscamos el Z positivo en la tabla y la probabilidad es 1-P.</a:t>
            </a:r>
          </a:p>
          <a:p>
            <a:pPr algn="ctr">
              <a:lnSpc>
                <a:spcPts val="5460"/>
              </a:lnSpc>
            </a:pPr>
            <a:endParaRPr lang="en-US" sz="3900" b="1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373394" y="9531802"/>
            <a:ext cx="15541212" cy="487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1"/>
              </a:lnSpc>
            </a:pPr>
            <a:r>
              <a:rPr lang="en-US" sz="29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Bono y Penalización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Gestión de Operaciones | 2025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553980" y="30162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EJERICICIO 2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7" name="Group 7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51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4536297" y="5793208"/>
            <a:ext cx="9215406" cy="2022085"/>
          </a:xfrm>
          <a:custGeom>
            <a:avLst/>
            <a:gdLst/>
            <a:ahLst/>
            <a:cxnLst/>
            <a:rect l="l" t="t" r="r" b="b"/>
            <a:pathLst>
              <a:path w="9215406" h="2022085">
                <a:moveTo>
                  <a:pt x="0" y="0"/>
                </a:moveTo>
                <a:lnTo>
                  <a:pt x="9215406" y="0"/>
                </a:lnTo>
                <a:lnTo>
                  <a:pt x="9215406" y="2022086"/>
                </a:lnTo>
                <a:lnTo>
                  <a:pt x="0" y="20220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877473" y="2716530"/>
            <a:ext cx="14533055" cy="2034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Para la penalización, como es P(T ≥ 20), se puede calcular el Z como si fuera P(T ≤ 20) y luego tomar la probabilidad como 1-P.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73394" y="9531802"/>
            <a:ext cx="15541212" cy="487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1"/>
              </a:lnSpc>
            </a:pPr>
            <a:r>
              <a:rPr lang="en-US" sz="29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Bono y Penalización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Gestión de Operaciones | 2025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553980" y="30162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EJERICICIO 2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7" name="Group 7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52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1877473" y="2716530"/>
            <a:ext cx="14533055" cy="5463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42016" lvl="1" indent="-421008" algn="ctr">
              <a:lnSpc>
                <a:spcPts val="5460"/>
              </a:lnSpc>
              <a:buFont typeface="Arial"/>
              <a:buChar char="•"/>
            </a:pPr>
            <a:r>
              <a:rPr lang="en-US" sz="39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Finalmente, se toman las probabilidades recién obtenidas para conocer el valor esperado del contrato</a:t>
            </a:r>
          </a:p>
          <a:p>
            <a:pPr algn="ctr">
              <a:lnSpc>
                <a:spcPts val="5460"/>
              </a:lnSpc>
            </a:pPr>
            <a:endParaRPr lang="en-US" sz="3900" b="1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algn="ctr">
              <a:lnSpc>
                <a:spcPts val="5460"/>
              </a:lnSpc>
            </a:pPr>
            <a:endParaRPr lang="en-US" sz="3900" b="1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algn="ctr">
              <a:lnSpc>
                <a:spcPts val="5460"/>
              </a:lnSpc>
            </a:pPr>
            <a:endParaRPr lang="en-US" sz="3900" b="1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algn="ctr">
              <a:lnSpc>
                <a:spcPts val="5460"/>
              </a:lnSpc>
            </a:pPr>
            <a:endParaRPr lang="en-US" sz="3900" b="1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algn="ctr">
              <a:lnSpc>
                <a:spcPts val="5460"/>
              </a:lnSpc>
            </a:pPr>
            <a:endParaRPr lang="en-US" sz="3900" b="1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marL="842016" lvl="1" indent="-421008" algn="ctr">
              <a:lnSpc>
                <a:spcPts val="5460"/>
              </a:lnSpc>
              <a:buFont typeface="Arial"/>
              <a:buChar char="•"/>
            </a:pPr>
            <a:r>
              <a:rPr lang="en-US" sz="39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Como es positivo, se acepta el contrato</a:t>
            </a:r>
          </a:p>
        </p:txBody>
      </p:sp>
      <p:sp>
        <p:nvSpPr>
          <p:cNvPr id="13" name="Freeform 13"/>
          <p:cNvSpPr/>
          <p:nvPr/>
        </p:nvSpPr>
        <p:spPr>
          <a:xfrm>
            <a:off x="2700829" y="5143500"/>
            <a:ext cx="12886343" cy="1206490"/>
          </a:xfrm>
          <a:custGeom>
            <a:avLst/>
            <a:gdLst/>
            <a:ahLst/>
            <a:cxnLst/>
            <a:rect l="l" t="t" r="r" b="b"/>
            <a:pathLst>
              <a:path w="12886343" h="1206490">
                <a:moveTo>
                  <a:pt x="0" y="0"/>
                </a:moveTo>
                <a:lnTo>
                  <a:pt x="12886342" y="0"/>
                </a:lnTo>
                <a:lnTo>
                  <a:pt x="12886342" y="1206490"/>
                </a:lnTo>
                <a:lnTo>
                  <a:pt x="0" y="12064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Gestión de Operaciones | 2025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73394" y="9531802"/>
            <a:ext cx="15541212" cy="487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1"/>
              </a:lnSpc>
            </a:pPr>
            <a:r>
              <a:rPr lang="en-US" sz="29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Bono y Penalización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53980" y="30162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EJERICICIO 2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4" name="Group 4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" name="TextBox 6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53</a:t>
              </a:r>
            </a:p>
          </p:txBody>
        </p:sp>
      </p:grpSp>
      <p:sp>
        <p:nvSpPr>
          <p:cNvPr id="8" name="Freeform 8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AutoShape 10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3479709" y="5427108"/>
            <a:ext cx="12139232" cy="1745015"/>
          </a:xfrm>
          <a:custGeom>
            <a:avLst/>
            <a:gdLst/>
            <a:ahLst/>
            <a:cxnLst/>
            <a:rect l="l" t="t" r="r" b="b"/>
            <a:pathLst>
              <a:path w="12139232" h="1745015">
                <a:moveTo>
                  <a:pt x="0" y="0"/>
                </a:moveTo>
                <a:lnTo>
                  <a:pt x="12139232" y="0"/>
                </a:lnTo>
                <a:lnTo>
                  <a:pt x="12139232" y="1745015"/>
                </a:lnTo>
                <a:lnTo>
                  <a:pt x="0" y="17450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1877473" y="2586005"/>
            <a:ext cx="14533055" cy="2034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42016" lvl="1" indent="-421008" algn="ctr">
              <a:lnSpc>
                <a:spcPts val="5460"/>
              </a:lnSpc>
              <a:buFont typeface="Arial"/>
              <a:buChar char="•"/>
            </a:pPr>
            <a:r>
              <a:rPr lang="en-US" sz="39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Para obtener el X donde hay indiferencia, se busca el X donde el valor esperado del bono y penalización se igualan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Gestión de Operaciones | 2025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73394" y="9531802"/>
            <a:ext cx="15541212" cy="487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1"/>
              </a:lnSpc>
            </a:pPr>
            <a:r>
              <a:rPr lang="en-US" sz="29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Bono y Penalización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553980" y="560388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EJERICICIO 2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7" name="Group 7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54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1787073" y="2098254"/>
            <a:ext cx="14713853" cy="6090491"/>
          </a:xfrm>
          <a:custGeom>
            <a:avLst/>
            <a:gdLst/>
            <a:ahLst/>
            <a:cxnLst/>
            <a:rect l="l" t="t" r="r" b="b"/>
            <a:pathLst>
              <a:path w="14713853" h="6090491">
                <a:moveTo>
                  <a:pt x="0" y="0"/>
                </a:moveTo>
                <a:lnTo>
                  <a:pt x="14713854" y="0"/>
                </a:lnTo>
                <a:lnTo>
                  <a:pt x="14713854" y="6090492"/>
                </a:lnTo>
                <a:lnTo>
                  <a:pt x="0" y="60904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Gestión de Operaciones | 2025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73394" y="9531802"/>
            <a:ext cx="15541212" cy="487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1"/>
              </a:lnSpc>
            </a:pPr>
            <a:r>
              <a:rPr lang="en-US" sz="29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Reducción de tiempo a costo mínimo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553980" y="560388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EJERICICIO 2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7" name="Group 7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55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1028700" y="2726197"/>
            <a:ext cx="12807942" cy="5416401"/>
          </a:xfrm>
          <a:custGeom>
            <a:avLst/>
            <a:gdLst/>
            <a:ahLst/>
            <a:cxnLst/>
            <a:rect l="l" t="t" r="r" b="b"/>
            <a:pathLst>
              <a:path w="12807942" h="5416401">
                <a:moveTo>
                  <a:pt x="0" y="0"/>
                </a:moveTo>
                <a:lnTo>
                  <a:pt x="12807942" y="0"/>
                </a:lnTo>
                <a:lnTo>
                  <a:pt x="12807942" y="5416401"/>
                </a:lnTo>
                <a:lnTo>
                  <a:pt x="0" y="541640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216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Gestión de Operaciones | 2025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4483506" y="3997751"/>
            <a:ext cx="2775794" cy="38042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5/</a:t>
            </a:r>
            <a:r>
              <a:rPr lang="en-US" sz="35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semana</a:t>
            </a:r>
            <a:endParaRPr lang="en-US" sz="3599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lnSpc>
                <a:spcPts val="5039"/>
              </a:lnSpc>
            </a:pPr>
            <a:r>
              <a:rPr lang="en-US" sz="35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4/</a:t>
            </a:r>
            <a:r>
              <a:rPr lang="en-US" sz="35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semana</a:t>
            </a:r>
            <a:endParaRPr lang="en-US" sz="3599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lnSpc>
                <a:spcPts val="5039"/>
              </a:lnSpc>
            </a:pPr>
            <a:r>
              <a:rPr lang="en-US" sz="35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3.5/</a:t>
            </a:r>
            <a:r>
              <a:rPr lang="en-US" sz="35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semana</a:t>
            </a:r>
            <a:endParaRPr lang="en-US" sz="3599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lnSpc>
                <a:spcPts val="5039"/>
              </a:lnSpc>
            </a:pPr>
            <a:r>
              <a:rPr lang="en-US" sz="35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2/</a:t>
            </a:r>
            <a:r>
              <a:rPr lang="en-US" sz="35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semana</a:t>
            </a:r>
            <a:endParaRPr lang="en-US" sz="3599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lnSpc>
                <a:spcPts val="5039"/>
              </a:lnSpc>
            </a:pPr>
            <a:r>
              <a:rPr lang="en-US" sz="35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3/</a:t>
            </a:r>
            <a:r>
              <a:rPr lang="en-US" sz="35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semana</a:t>
            </a:r>
            <a:endParaRPr lang="en-US" sz="3599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lnSpc>
                <a:spcPts val="5039"/>
              </a:lnSpc>
            </a:pPr>
            <a:r>
              <a:rPr lang="en-US" sz="35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2.5/</a:t>
            </a:r>
            <a:r>
              <a:rPr lang="en-US" sz="35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semana</a:t>
            </a:r>
            <a:endParaRPr lang="en-US" sz="3599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373394" y="9531802"/>
            <a:ext cx="15541212" cy="487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1"/>
              </a:lnSpc>
            </a:pPr>
            <a:r>
              <a:rPr lang="en-US" sz="29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Reducción de tiempo a costo mínimo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812440" y="2953790"/>
            <a:ext cx="4093431" cy="1002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1"/>
              </a:lnSpc>
            </a:pPr>
            <a:r>
              <a:rPr lang="en-US" sz="29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Costo Extra / semanas reducidas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553980" y="560388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EJERICICIO 2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7" name="Group 7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56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174919" y="2772344"/>
            <a:ext cx="12807942" cy="5416401"/>
          </a:xfrm>
          <a:custGeom>
            <a:avLst/>
            <a:gdLst/>
            <a:ahLst/>
            <a:cxnLst/>
            <a:rect l="l" t="t" r="r" b="b"/>
            <a:pathLst>
              <a:path w="12807942" h="5416401">
                <a:moveTo>
                  <a:pt x="0" y="0"/>
                </a:moveTo>
                <a:lnTo>
                  <a:pt x="12807942" y="0"/>
                </a:lnTo>
                <a:lnTo>
                  <a:pt x="12807942" y="5416402"/>
                </a:lnTo>
                <a:lnTo>
                  <a:pt x="0" y="54164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216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Gestión de Operaciones | 2025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149650" y="3849161"/>
            <a:ext cx="2709505" cy="4091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9"/>
              </a:lnSpc>
            </a:pPr>
            <a:r>
              <a:rPr lang="en-US" sz="3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5/semana</a:t>
            </a:r>
          </a:p>
          <a:p>
            <a:pPr algn="ctr">
              <a:lnSpc>
                <a:spcPts val="5459"/>
              </a:lnSpc>
            </a:pPr>
            <a:r>
              <a:rPr lang="en-US" sz="3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N/A</a:t>
            </a:r>
          </a:p>
          <a:p>
            <a:pPr algn="ctr">
              <a:lnSpc>
                <a:spcPts val="5459"/>
              </a:lnSpc>
            </a:pPr>
            <a:r>
              <a:rPr lang="en-US" sz="3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3.5/semana</a:t>
            </a:r>
          </a:p>
          <a:p>
            <a:pPr algn="ctr">
              <a:lnSpc>
                <a:spcPts val="5459"/>
              </a:lnSpc>
            </a:pPr>
            <a:r>
              <a:rPr lang="en-US" sz="3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N/A</a:t>
            </a:r>
          </a:p>
          <a:p>
            <a:pPr algn="ctr">
              <a:lnSpc>
                <a:spcPts val="5459"/>
              </a:lnSpc>
            </a:pPr>
            <a:r>
              <a:rPr lang="en-US" sz="3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3/semana</a:t>
            </a:r>
          </a:p>
          <a:p>
            <a:pPr algn="ctr">
              <a:lnSpc>
                <a:spcPts val="5459"/>
              </a:lnSpc>
            </a:pPr>
            <a:r>
              <a:rPr lang="en-US" sz="3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2.5/semana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73394" y="9531802"/>
            <a:ext cx="15541212" cy="487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1"/>
              </a:lnSpc>
            </a:pPr>
            <a:r>
              <a:rPr lang="en-US" sz="29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Reducción de tiempo a costo mínimo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553980" y="560388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EJERICICIO 2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7" name="Group 7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57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174919" y="2772344"/>
            <a:ext cx="12807942" cy="5416401"/>
          </a:xfrm>
          <a:custGeom>
            <a:avLst/>
            <a:gdLst/>
            <a:ahLst/>
            <a:cxnLst/>
            <a:rect l="l" t="t" r="r" b="b"/>
            <a:pathLst>
              <a:path w="12807942" h="5416401">
                <a:moveTo>
                  <a:pt x="0" y="0"/>
                </a:moveTo>
                <a:lnTo>
                  <a:pt x="12807942" y="0"/>
                </a:lnTo>
                <a:lnTo>
                  <a:pt x="12807942" y="5416402"/>
                </a:lnTo>
                <a:lnTo>
                  <a:pt x="0" y="54164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216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Gestión de Operaciones | 2025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074462" y="3849161"/>
            <a:ext cx="2859881" cy="4091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9"/>
              </a:lnSpc>
            </a:pPr>
            <a:r>
              <a:rPr lang="en-US" sz="3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5/semana</a:t>
            </a:r>
          </a:p>
          <a:p>
            <a:pPr algn="ctr">
              <a:lnSpc>
                <a:spcPts val="5459"/>
              </a:lnSpc>
            </a:pPr>
            <a:r>
              <a:rPr lang="en-US" sz="3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N/A</a:t>
            </a:r>
          </a:p>
          <a:p>
            <a:pPr algn="ctr">
              <a:lnSpc>
                <a:spcPts val="5459"/>
              </a:lnSpc>
            </a:pPr>
            <a:r>
              <a:rPr lang="en-US" sz="3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3.5/semana</a:t>
            </a:r>
          </a:p>
          <a:p>
            <a:pPr algn="ctr">
              <a:lnSpc>
                <a:spcPts val="5459"/>
              </a:lnSpc>
            </a:pPr>
            <a:r>
              <a:rPr lang="en-US" sz="3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N/A</a:t>
            </a:r>
          </a:p>
          <a:p>
            <a:pPr algn="ctr">
              <a:lnSpc>
                <a:spcPts val="5459"/>
              </a:lnSpc>
            </a:pPr>
            <a:r>
              <a:rPr lang="en-US" sz="3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3/semana</a:t>
            </a:r>
          </a:p>
          <a:p>
            <a:pPr algn="ctr">
              <a:lnSpc>
                <a:spcPts val="5459"/>
              </a:lnSpc>
            </a:pPr>
            <a:r>
              <a:rPr lang="en-US" sz="38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2.5/semana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73394" y="9531802"/>
            <a:ext cx="15541212" cy="487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1"/>
              </a:lnSpc>
            </a:pPr>
            <a:r>
              <a:rPr lang="en-US" sz="29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Reducción de tiempo a costo mínimo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553980" y="560388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EJERICICIO 2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7" name="Group 7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58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174919" y="2772344"/>
            <a:ext cx="12807942" cy="5416401"/>
          </a:xfrm>
          <a:custGeom>
            <a:avLst/>
            <a:gdLst/>
            <a:ahLst/>
            <a:cxnLst/>
            <a:rect l="l" t="t" r="r" b="b"/>
            <a:pathLst>
              <a:path w="12807942" h="5416401">
                <a:moveTo>
                  <a:pt x="0" y="0"/>
                </a:moveTo>
                <a:lnTo>
                  <a:pt x="12807942" y="0"/>
                </a:lnTo>
                <a:lnTo>
                  <a:pt x="12807942" y="5416402"/>
                </a:lnTo>
                <a:lnTo>
                  <a:pt x="0" y="54164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216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Gestión de Operaciones | 2025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042136" y="3849161"/>
            <a:ext cx="2924532" cy="4091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9"/>
              </a:lnSpc>
            </a:pPr>
            <a:r>
              <a:rPr lang="en-US" sz="3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5/semana</a:t>
            </a:r>
          </a:p>
          <a:p>
            <a:pPr algn="ctr">
              <a:lnSpc>
                <a:spcPts val="5459"/>
              </a:lnSpc>
            </a:pPr>
            <a:r>
              <a:rPr lang="en-US" sz="3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N/A</a:t>
            </a:r>
          </a:p>
          <a:p>
            <a:pPr algn="ctr">
              <a:lnSpc>
                <a:spcPts val="5459"/>
              </a:lnSpc>
            </a:pPr>
            <a:r>
              <a:rPr lang="en-US" sz="38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3.5/semana</a:t>
            </a:r>
          </a:p>
          <a:p>
            <a:pPr algn="ctr">
              <a:lnSpc>
                <a:spcPts val="5459"/>
              </a:lnSpc>
            </a:pPr>
            <a:r>
              <a:rPr lang="en-US" sz="3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N/A</a:t>
            </a:r>
          </a:p>
          <a:p>
            <a:pPr algn="ctr">
              <a:lnSpc>
                <a:spcPts val="5459"/>
              </a:lnSpc>
            </a:pPr>
            <a:r>
              <a:rPr lang="en-US" sz="3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3/semana</a:t>
            </a:r>
          </a:p>
          <a:p>
            <a:pPr algn="ctr">
              <a:lnSpc>
                <a:spcPts val="5459"/>
              </a:lnSpc>
            </a:pPr>
            <a:r>
              <a:rPr lang="en-US" sz="3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Ya mejorado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73394" y="9531802"/>
            <a:ext cx="15541212" cy="487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1"/>
              </a:lnSpc>
            </a:pPr>
            <a:r>
              <a:rPr lang="en-US" sz="29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Reducción de tiempo a costo mínimo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Gestión de Operaciones | 2025</a:t>
            </a:r>
          </a:p>
        </p:txBody>
      </p:sp>
      <p:sp>
        <p:nvSpPr>
          <p:cNvPr id="3" name="AutoShape 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3764167" y="620819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2553980" y="866775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DURACIÓN Y DESVIACIÓN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8" name="Group 8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TextBox 10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sp>
        <p:nvSpPr>
          <p:cNvPr id="12" name="Freeform 12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2107406" y="3477220"/>
            <a:ext cx="14073188" cy="35807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 duración total T del proyecto es la suma de las duraciones esperadas de las actividades en la ruta crítica</a:t>
            </a:r>
          </a:p>
          <a:p>
            <a:pPr algn="ctr">
              <a:lnSpc>
                <a:spcPts val="4760"/>
              </a:lnSpc>
            </a:pPr>
            <a:endParaRPr lang="en-US" sz="3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 varianza total (sigma) del proyecto es la suma de las varianzas de las actividades de la ruta crítica</a:t>
            </a:r>
          </a:p>
          <a:p>
            <a:pPr algn="ctr">
              <a:lnSpc>
                <a:spcPts val="4760"/>
              </a:lnSpc>
            </a:pPr>
            <a:endParaRPr lang="en-US" sz="3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553980" y="30162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EJERICICIO 2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7" name="Group 7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59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4602680" y="5153758"/>
            <a:ext cx="9082639" cy="2018364"/>
          </a:xfrm>
          <a:custGeom>
            <a:avLst/>
            <a:gdLst/>
            <a:ahLst/>
            <a:cxnLst/>
            <a:rect l="l" t="t" r="r" b="b"/>
            <a:pathLst>
              <a:path w="9082639" h="2018364">
                <a:moveTo>
                  <a:pt x="0" y="0"/>
                </a:moveTo>
                <a:lnTo>
                  <a:pt x="9082640" y="0"/>
                </a:lnTo>
                <a:lnTo>
                  <a:pt x="9082640" y="2018365"/>
                </a:lnTo>
                <a:lnTo>
                  <a:pt x="0" y="20183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877473" y="2716530"/>
            <a:ext cx="14533055" cy="13487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Entonces se opta por acortar F (2 semanas, 2.5/semana = $5) y C (1 semana = $3.5)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73394" y="9531802"/>
            <a:ext cx="15541212" cy="487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1"/>
              </a:lnSpc>
            </a:pPr>
            <a:r>
              <a:rPr lang="en-US" sz="29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Reducción de tiempo a costo mínimo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Gestión de Operaciones | 2025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553980" y="30162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EJERICICIO 3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7" name="Group 7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61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4745583" y="1481138"/>
            <a:ext cx="8796835" cy="2523212"/>
          </a:xfrm>
          <a:custGeom>
            <a:avLst/>
            <a:gdLst/>
            <a:ahLst/>
            <a:cxnLst/>
            <a:rect l="l" t="t" r="r" b="b"/>
            <a:pathLst>
              <a:path w="8796835" h="2523212">
                <a:moveTo>
                  <a:pt x="0" y="0"/>
                </a:moveTo>
                <a:lnTo>
                  <a:pt x="8796834" y="0"/>
                </a:lnTo>
                <a:lnTo>
                  <a:pt x="8796834" y="2523212"/>
                </a:lnTo>
                <a:lnTo>
                  <a:pt x="0" y="25232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089" b="-108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262575" y="4186755"/>
            <a:ext cx="17762851" cy="43563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43" lvl="1" indent="-291471" algn="just">
              <a:lnSpc>
                <a:spcPts val="3888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Dibuje el diagrama PERT, ES, LS, EF, LF y la holgura de cada actividad.</a:t>
            </a:r>
          </a:p>
          <a:p>
            <a:pPr algn="just">
              <a:lnSpc>
                <a:spcPts val="3888"/>
              </a:lnSpc>
            </a:pPr>
            <a:endParaRPr lang="en-US" sz="27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582943" lvl="1" indent="-291471" algn="just">
              <a:lnSpc>
                <a:spcPts val="3888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Determine la ruta crítica, el tiempo esperado de duración de la ruta crítica y su varianza.</a:t>
            </a:r>
          </a:p>
          <a:p>
            <a:pPr algn="just">
              <a:lnSpc>
                <a:spcPts val="3888"/>
              </a:lnSpc>
            </a:pPr>
            <a:endParaRPr lang="en-US" sz="27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582943" lvl="1" indent="-291471" algn="just">
              <a:lnSpc>
                <a:spcPts val="3888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Usando la aproximación normal, calcule la probabilidad de terminar el proyecto en o antes de 20 semanas. ¿Cuál es la probabilidad de terminar después de 22 semanas?</a:t>
            </a:r>
          </a:p>
          <a:p>
            <a:pPr algn="just">
              <a:lnSpc>
                <a:spcPts val="3888"/>
              </a:lnSpc>
            </a:pPr>
            <a:endParaRPr lang="en-US" sz="27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582943" lvl="1" indent="-291471" algn="just">
              <a:lnSpc>
                <a:spcPts val="3888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Determinar Tiempo (T0,75) tal que hay un 75 % de probabilidad de finalizar en o antes de T0,75 semanas. Determine el tiempo T0,95 (percentil 95) usando la tabla de la distribución normal estándar.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73394" y="9531802"/>
            <a:ext cx="15541212" cy="487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1"/>
              </a:lnSpc>
            </a:pPr>
            <a:r>
              <a:rPr lang="en-US" sz="29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Reducción de tiempo a costo mínimo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Gestión de Operaciones | 2025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553980" y="30162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EJERICICIO 3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7" name="Group 7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62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15264306" y="1904722"/>
            <a:ext cx="2567237" cy="2523212"/>
          </a:xfrm>
          <a:custGeom>
            <a:avLst/>
            <a:gdLst/>
            <a:ahLst/>
            <a:cxnLst/>
            <a:rect l="l" t="t" r="r" b="b"/>
            <a:pathLst>
              <a:path w="2567237" h="2523212">
                <a:moveTo>
                  <a:pt x="0" y="0"/>
                </a:moveTo>
                <a:lnTo>
                  <a:pt x="2567237" y="0"/>
                </a:lnTo>
                <a:lnTo>
                  <a:pt x="2567237" y="2523212"/>
                </a:lnTo>
                <a:lnTo>
                  <a:pt x="0" y="25232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089" r="-242657" b="-108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Gestión de Operaciones | 2025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598974" y="4427934"/>
            <a:ext cx="1431131" cy="1431131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1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3832519" y="6979883"/>
            <a:ext cx="1431131" cy="1431131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3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3832519" y="2047537"/>
            <a:ext cx="1431131" cy="1431131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2</a:t>
              </a:r>
            </a:p>
          </p:txBody>
        </p:sp>
      </p:grpSp>
      <p:sp>
        <p:nvSpPr>
          <p:cNvPr id="23" name="AutoShape 23"/>
          <p:cNvSpPr/>
          <p:nvPr/>
        </p:nvSpPr>
        <p:spPr>
          <a:xfrm>
            <a:off x="1874600" y="5588928"/>
            <a:ext cx="1957919" cy="2106521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24" name="AutoShape 24"/>
          <p:cNvSpPr/>
          <p:nvPr/>
        </p:nvSpPr>
        <p:spPr>
          <a:xfrm>
            <a:off x="2059781" y="5767388"/>
            <a:ext cx="1925138" cy="2080461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25" name="AutoShape 25"/>
          <p:cNvSpPr/>
          <p:nvPr/>
        </p:nvSpPr>
        <p:spPr>
          <a:xfrm>
            <a:off x="2059781" y="5767388"/>
            <a:ext cx="1925138" cy="2080461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26" name="AutoShape 26"/>
          <p:cNvSpPr/>
          <p:nvPr/>
        </p:nvSpPr>
        <p:spPr>
          <a:xfrm>
            <a:off x="2059781" y="5767388"/>
            <a:ext cx="1925138" cy="2080461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27" name="AutoShape 27"/>
          <p:cNvSpPr/>
          <p:nvPr/>
        </p:nvSpPr>
        <p:spPr>
          <a:xfrm>
            <a:off x="2059781" y="5767388"/>
            <a:ext cx="1925138" cy="2080461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28" name="AutoShape 28"/>
          <p:cNvSpPr/>
          <p:nvPr/>
        </p:nvSpPr>
        <p:spPr>
          <a:xfrm flipV="1">
            <a:off x="1926523" y="3176545"/>
            <a:ext cx="2037453" cy="1595929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29" name="TextBox 29"/>
          <p:cNvSpPr txBox="1"/>
          <p:nvPr/>
        </p:nvSpPr>
        <p:spPr>
          <a:xfrm>
            <a:off x="2280732" y="3411993"/>
            <a:ext cx="273248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2140833" y="6399493"/>
            <a:ext cx="27979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4954806" y="9665152"/>
            <a:ext cx="8837674" cy="487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1"/>
              </a:lnSpc>
            </a:pPr>
            <a:r>
              <a:rPr lang="en-US" sz="29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Dibuje el diagrama PERT asociado al proyecto. 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553980" y="30162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EJERICICIO 3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7" name="Group 7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63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15264306" y="1904722"/>
            <a:ext cx="2567237" cy="2523212"/>
          </a:xfrm>
          <a:custGeom>
            <a:avLst/>
            <a:gdLst/>
            <a:ahLst/>
            <a:cxnLst/>
            <a:rect l="l" t="t" r="r" b="b"/>
            <a:pathLst>
              <a:path w="2567237" h="2523212">
                <a:moveTo>
                  <a:pt x="0" y="0"/>
                </a:moveTo>
                <a:lnTo>
                  <a:pt x="2567237" y="0"/>
                </a:lnTo>
                <a:lnTo>
                  <a:pt x="2567237" y="2523212"/>
                </a:lnTo>
                <a:lnTo>
                  <a:pt x="0" y="25232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089" r="-242657" b="-108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Gestión de Operaciones | 2025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598974" y="4427934"/>
            <a:ext cx="1431131" cy="1431131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1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3832519" y="6979883"/>
            <a:ext cx="1431131" cy="1431131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3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3832519" y="2047537"/>
            <a:ext cx="1431131" cy="1431131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2</a:t>
              </a:r>
            </a:p>
          </p:txBody>
        </p:sp>
      </p:grpSp>
      <p:sp>
        <p:nvSpPr>
          <p:cNvPr id="23" name="AutoShape 23"/>
          <p:cNvSpPr/>
          <p:nvPr/>
        </p:nvSpPr>
        <p:spPr>
          <a:xfrm>
            <a:off x="1874600" y="5588928"/>
            <a:ext cx="1957919" cy="2106521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24" name="AutoShape 24"/>
          <p:cNvSpPr/>
          <p:nvPr/>
        </p:nvSpPr>
        <p:spPr>
          <a:xfrm>
            <a:off x="2059781" y="5767388"/>
            <a:ext cx="1925138" cy="2080461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25" name="AutoShape 25"/>
          <p:cNvSpPr/>
          <p:nvPr/>
        </p:nvSpPr>
        <p:spPr>
          <a:xfrm>
            <a:off x="2059781" y="5767388"/>
            <a:ext cx="1925138" cy="2080461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26" name="AutoShape 26"/>
          <p:cNvSpPr/>
          <p:nvPr/>
        </p:nvSpPr>
        <p:spPr>
          <a:xfrm>
            <a:off x="2059781" y="5767388"/>
            <a:ext cx="1925138" cy="2080461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27" name="AutoShape 27"/>
          <p:cNvSpPr/>
          <p:nvPr/>
        </p:nvSpPr>
        <p:spPr>
          <a:xfrm>
            <a:off x="2059781" y="5767388"/>
            <a:ext cx="1925138" cy="2080461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28" name="AutoShape 28"/>
          <p:cNvSpPr/>
          <p:nvPr/>
        </p:nvSpPr>
        <p:spPr>
          <a:xfrm flipV="1">
            <a:off x="1926523" y="3176545"/>
            <a:ext cx="2037453" cy="1595929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29" name="TextBox 29"/>
          <p:cNvSpPr txBox="1"/>
          <p:nvPr/>
        </p:nvSpPr>
        <p:spPr>
          <a:xfrm>
            <a:off x="2280732" y="3411993"/>
            <a:ext cx="273248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2140833" y="6399493"/>
            <a:ext cx="27979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</a:p>
        </p:txBody>
      </p:sp>
      <p:grpSp>
        <p:nvGrpSpPr>
          <p:cNvPr id="31" name="Group 31"/>
          <p:cNvGrpSpPr/>
          <p:nvPr/>
        </p:nvGrpSpPr>
        <p:grpSpPr>
          <a:xfrm>
            <a:off x="7154363" y="2047537"/>
            <a:ext cx="1431131" cy="1431131"/>
            <a:chOff x="0" y="0"/>
            <a:chExt cx="812800" cy="81280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4</a:t>
              </a:r>
            </a:p>
          </p:txBody>
        </p:sp>
      </p:grpSp>
      <p:sp>
        <p:nvSpPr>
          <p:cNvPr id="34" name="AutoShape 34"/>
          <p:cNvSpPr/>
          <p:nvPr/>
        </p:nvSpPr>
        <p:spPr>
          <a:xfrm>
            <a:off x="5263650" y="2763102"/>
            <a:ext cx="1890713" cy="0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TextBox 35"/>
          <p:cNvSpPr txBox="1"/>
          <p:nvPr/>
        </p:nvSpPr>
        <p:spPr>
          <a:xfrm>
            <a:off x="6051606" y="2088962"/>
            <a:ext cx="31480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</a:p>
        </p:txBody>
      </p:sp>
      <p:sp>
        <p:nvSpPr>
          <p:cNvPr id="36" name="AutoShape 36"/>
          <p:cNvSpPr/>
          <p:nvPr/>
        </p:nvSpPr>
        <p:spPr>
          <a:xfrm>
            <a:off x="4460360" y="3561488"/>
            <a:ext cx="87724" cy="3418396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37" name="Group 37"/>
          <p:cNvGrpSpPr/>
          <p:nvPr/>
        </p:nvGrpSpPr>
        <p:grpSpPr>
          <a:xfrm>
            <a:off x="7154363" y="6979883"/>
            <a:ext cx="1431131" cy="1431131"/>
            <a:chOff x="0" y="0"/>
            <a:chExt cx="812800" cy="81280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5</a:t>
              </a:r>
            </a:p>
          </p:txBody>
        </p:sp>
      </p:grpSp>
      <p:sp>
        <p:nvSpPr>
          <p:cNvPr id="40" name="TextBox 40"/>
          <p:cNvSpPr txBox="1"/>
          <p:nvPr/>
        </p:nvSpPr>
        <p:spPr>
          <a:xfrm>
            <a:off x="4829612" y="4905743"/>
            <a:ext cx="27241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</a:p>
        </p:txBody>
      </p:sp>
      <p:sp>
        <p:nvSpPr>
          <p:cNvPr id="41" name="AutoShape 41"/>
          <p:cNvSpPr/>
          <p:nvPr/>
        </p:nvSpPr>
        <p:spPr>
          <a:xfrm flipV="1">
            <a:off x="5263650" y="7626264"/>
            <a:ext cx="1775044" cy="69185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42" name="TextBox 42"/>
          <p:cNvSpPr txBox="1"/>
          <p:nvPr/>
        </p:nvSpPr>
        <p:spPr>
          <a:xfrm>
            <a:off x="6110125" y="6848590"/>
            <a:ext cx="240149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4954806" y="9665152"/>
            <a:ext cx="8837674" cy="487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1"/>
              </a:lnSpc>
            </a:pPr>
            <a:r>
              <a:rPr lang="en-US" sz="29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Dibuje el diagrama PERT asociado al proyecto. 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553980" y="30162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EJERICICIO 3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7" name="Group 7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64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15264306" y="1904722"/>
            <a:ext cx="2567237" cy="2523212"/>
          </a:xfrm>
          <a:custGeom>
            <a:avLst/>
            <a:gdLst/>
            <a:ahLst/>
            <a:cxnLst/>
            <a:rect l="l" t="t" r="r" b="b"/>
            <a:pathLst>
              <a:path w="2567237" h="2523212">
                <a:moveTo>
                  <a:pt x="0" y="0"/>
                </a:moveTo>
                <a:lnTo>
                  <a:pt x="2567237" y="0"/>
                </a:lnTo>
                <a:lnTo>
                  <a:pt x="2567237" y="2523212"/>
                </a:lnTo>
                <a:lnTo>
                  <a:pt x="0" y="25232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089" r="-242657" b="-108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Gestión de Operaciones | 2025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598974" y="4427934"/>
            <a:ext cx="1431131" cy="1431131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1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3832519" y="6979883"/>
            <a:ext cx="1431131" cy="1431131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3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3832519" y="2047537"/>
            <a:ext cx="1431131" cy="1431131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2</a:t>
              </a:r>
            </a:p>
          </p:txBody>
        </p:sp>
      </p:grpSp>
      <p:sp>
        <p:nvSpPr>
          <p:cNvPr id="23" name="AutoShape 23"/>
          <p:cNvSpPr/>
          <p:nvPr/>
        </p:nvSpPr>
        <p:spPr>
          <a:xfrm>
            <a:off x="1874600" y="5588928"/>
            <a:ext cx="1957919" cy="2106521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24" name="AutoShape 24"/>
          <p:cNvSpPr/>
          <p:nvPr/>
        </p:nvSpPr>
        <p:spPr>
          <a:xfrm>
            <a:off x="2059781" y="5767388"/>
            <a:ext cx="1925138" cy="2080461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25" name="AutoShape 25"/>
          <p:cNvSpPr/>
          <p:nvPr/>
        </p:nvSpPr>
        <p:spPr>
          <a:xfrm>
            <a:off x="2059781" y="5767388"/>
            <a:ext cx="1925138" cy="2080461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26" name="AutoShape 26"/>
          <p:cNvSpPr/>
          <p:nvPr/>
        </p:nvSpPr>
        <p:spPr>
          <a:xfrm>
            <a:off x="2059781" y="5767388"/>
            <a:ext cx="1925138" cy="2080461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27" name="AutoShape 27"/>
          <p:cNvSpPr/>
          <p:nvPr/>
        </p:nvSpPr>
        <p:spPr>
          <a:xfrm>
            <a:off x="2059781" y="5767388"/>
            <a:ext cx="1925138" cy="2080461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28" name="AutoShape 28"/>
          <p:cNvSpPr/>
          <p:nvPr/>
        </p:nvSpPr>
        <p:spPr>
          <a:xfrm flipV="1">
            <a:off x="1926523" y="3176545"/>
            <a:ext cx="2037453" cy="1595929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29" name="TextBox 29"/>
          <p:cNvSpPr txBox="1"/>
          <p:nvPr/>
        </p:nvSpPr>
        <p:spPr>
          <a:xfrm>
            <a:off x="2280732" y="3411993"/>
            <a:ext cx="273248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2140833" y="6399493"/>
            <a:ext cx="27979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</a:p>
        </p:txBody>
      </p:sp>
      <p:grpSp>
        <p:nvGrpSpPr>
          <p:cNvPr id="31" name="Group 31"/>
          <p:cNvGrpSpPr/>
          <p:nvPr/>
        </p:nvGrpSpPr>
        <p:grpSpPr>
          <a:xfrm>
            <a:off x="7154363" y="2047537"/>
            <a:ext cx="1431131" cy="1431131"/>
            <a:chOff x="0" y="0"/>
            <a:chExt cx="812800" cy="81280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4</a:t>
              </a:r>
            </a:p>
          </p:txBody>
        </p:sp>
      </p:grpSp>
      <p:sp>
        <p:nvSpPr>
          <p:cNvPr id="34" name="AutoShape 34"/>
          <p:cNvSpPr/>
          <p:nvPr/>
        </p:nvSpPr>
        <p:spPr>
          <a:xfrm>
            <a:off x="5263650" y="2763102"/>
            <a:ext cx="1890713" cy="0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TextBox 35"/>
          <p:cNvSpPr txBox="1"/>
          <p:nvPr/>
        </p:nvSpPr>
        <p:spPr>
          <a:xfrm>
            <a:off x="6051606" y="2088962"/>
            <a:ext cx="31480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</a:p>
        </p:txBody>
      </p:sp>
      <p:sp>
        <p:nvSpPr>
          <p:cNvPr id="36" name="AutoShape 36"/>
          <p:cNvSpPr/>
          <p:nvPr/>
        </p:nvSpPr>
        <p:spPr>
          <a:xfrm>
            <a:off x="4460360" y="3561488"/>
            <a:ext cx="87724" cy="3418396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37" name="Group 37"/>
          <p:cNvGrpSpPr/>
          <p:nvPr/>
        </p:nvGrpSpPr>
        <p:grpSpPr>
          <a:xfrm>
            <a:off x="7154363" y="6979883"/>
            <a:ext cx="1431131" cy="1431131"/>
            <a:chOff x="0" y="0"/>
            <a:chExt cx="812800" cy="81280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5</a:t>
              </a:r>
            </a:p>
          </p:txBody>
        </p:sp>
      </p:grpSp>
      <p:sp>
        <p:nvSpPr>
          <p:cNvPr id="40" name="TextBox 40"/>
          <p:cNvSpPr txBox="1"/>
          <p:nvPr/>
        </p:nvSpPr>
        <p:spPr>
          <a:xfrm>
            <a:off x="4829612" y="4905743"/>
            <a:ext cx="27241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</a:p>
        </p:txBody>
      </p:sp>
      <p:sp>
        <p:nvSpPr>
          <p:cNvPr id="41" name="AutoShape 41"/>
          <p:cNvSpPr/>
          <p:nvPr/>
        </p:nvSpPr>
        <p:spPr>
          <a:xfrm flipV="1">
            <a:off x="5263650" y="7626264"/>
            <a:ext cx="1775044" cy="69185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42" name="TextBox 42"/>
          <p:cNvSpPr txBox="1"/>
          <p:nvPr/>
        </p:nvSpPr>
        <p:spPr>
          <a:xfrm>
            <a:off x="6110125" y="6848590"/>
            <a:ext cx="240149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</a:p>
        </p:txBody>
      </p:sp>
      <p:sp>
        <p:nvSpPr>
          <p:cNvPr id="43" name="AutoShape 43"/>
          <p:cNvSpPr/>
          <p:nvPr/>
        </p:nvSpPr>
        <p:spPr>
          <a:xfrm>
            <a:off x="8585494" y="2763102"/>
            <a:ext cx="3171232" cy="0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44" name="TextBox 44"/>
          <p:cNvSpPr txBox="1"/>
          <p:nvPr/>
        </p:nvSpPr>
        <p:spPr>
          <a:xfrm>
            <a:off x="9786144" y="1980862"/>
            <a:ext cx="22288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</a:t>
            </a:r>
          </a:p>
        </p:txBody>
      </p:sp>
      <p:sp>
        <p:nvSpPr>
          <p:cNvPr id="45" name="AutoShape 45"/>
          <p:cNvSpPr/>
          <p:nvPr/>
        </p:nvSpPr>
        <p:spPr>
          <a:xfrm>
            <a:off x="7869929" y="3478668"/>
            <a:ext cx="0" cy="3436597"/>
          </a:xfrm>
          <a:prstGeom prst="line">
            <a:avLst/>
          </a:prstGeom>
          <a:ln w="38100" cap="flat">
            <a:solidFill>
              <a:srgbClr val="9FC3D0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46" name="AutoShape 46"/>
          <p:cNvSpPr/>
          <p:nvPr/>
        </p:nvSpPr>
        <p:spPr>
          <a:xfrm flipV="1">
            <a:off x="8585494" y="5839494"/>
            <a:ext cx="3171232" cy="1855955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47" name="TextBox 47"/>
          <p:cNvSpPr txBox="1"/>
          <p:nvPr/>
        </p:nvSpPr>
        <p:spPr>
          <a:xfrm>
            <a:off x="9694585" y="5987033"/>
            <a:ext cx="314444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4954806" y="9665152"/>
            <a:ext cx="8837674" cy="487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1"/>
              </a:lnSpc>
            </a:pPr>
            <a:r>
              <a:rPr lang="en-US" sz="29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Dibuje el diagrama PERT asociado al proyecto. 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553980" y="30162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EJERICICIO 3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7" name="Group 7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65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15264306" y="1904722"/>
            <a:ext cx="2567237" cy="2523212"/>
          </a:xfrm>
          <a:custGeom>
            <a:avLst/>
            <a:gdLst/>
            <a:ahLst/>
            <a:cxnLst/>
            <a:rect l="l" t="t" r="r" b="b"/>
            <a:pathLst>
              <a:path w="2567237" h="2523212">
                <a:moveTo>
                  <a:pt x="0" y="0"/>
                </a:moveTo>
                <a:lnTo>
                  <a:pt x="2567237" y="0"/>
                </a:lnTo>
                <a:lnTo>
                  <a:pt x="2567237" y="2523212"/>
                </a:lnTo>
                <a:lnTo>
                  <a:pt x="0" y="25232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089" r="-242657" b="-108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Gestión de Operaciones | 2025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598974" y="4427934"/>
            <a:ext cx="1431131" cy="1431131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1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3832519" y="6979883"/>
            <a:ext cx="1431131" cy="1431131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3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3832519" y="2047537"/>
            <a:ext cx="1431131" cy="1431131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2</a:t>
              </a:r>
            </a:p>
          </p:txBody>
        </p:sp>
      </p:grpSp>
      <p:sp>
        <p:nvSpPr>
          <p:cNvPr id="23" name="AutoShape 23"/>
          <p:cNvSpPr/>
          <p:nvPr/>
        </p:nvSpPr>
        <p:spPr>
          <a:xfrm>
            <a:off x="1874600" y="5588928"/>
            <a:ext cx="1957919" cy="2106521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24" name="AutoShape 24"/>
          <p:cNvSpPr/>
          <p:nvPr/>
        </p:nvSpPr>
        <p:spPr>
          <a:xfrm>
            <a:off x="2059781" y="5767388"/>
            <a:ext cx="1925138" cy="2080461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25" name="AutoShape 25"/>
          <p:cNvSpPr/>
          <p:nvPr/>
        </p:nvSpPr>
        <p:spPr>
          <a:xfrm>
            <a:off x="2059781" y="5767388"/>
            <a:ext cx="1925138" cy="2080461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26" name="AutoShape 26"/>
          <p:cNvSpPr/>
          <p:nvPr/>
        </p:nvSpPr>
        <p:spPr>
          <a:xfrm>
            <a:off x="2059781" y="5767388"/>
            <a:ext cx="1925138" cy="2080461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27" name="AutoShape 27"/>
          <p:cNvSpPr/>
          <p:nvPr/>
        </p:nvSpPr>
        <p:spPr>
          <a:xfrm>
            <a:off x="2059781" y="5767388"/>
            <a:ext cx="1925138" cy="2080461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28" name="AutoShape 28"/>
          <p:cNvSpPr/>
          <p:nvPr/>
        </p:nvSpPr>
        <p:spPr>
          <a:xfrm flipV="1">
            <a:off x="1926523" y="3176545"/>
            <a:ext cx="2037453" cy="1595929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29" name="TextBox 29"/>
          <p:cNvSpPr txBox="1"/>
          <p:nvPr/>
        </p:nvSpPr>
        <p:spPr>
          <a:xfrm>
            <a:off x="2280732" y="3411993"/>
            <a:ext cx="273248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2140833" y="6399493"/>
            <a:ext cx="27979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</a:p>
        </p:txBody>
      </p:sp>
      <p:grpSp>
        <p:nvGrpSpPr>
          <p:cNvPr id="31" name="Group 31"/>
          <p:cNvGrpSpPr/>
          <p:nvPr/>
        </p:nvGrpSpPr>
        <p:grpSpPr>
          <a:xfrm>
            <a:off x="7154363" y="2047537"/>
            <a:ext cx="1431131" cy="1431131"/>
            <a:chOff x="0" y="0"/>
            <a:chExt cx="812800" cy="81280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4</a:t>
              </a:r>
            </a:p>
          </p:txBody>
        </p:sp>
      </p:grpSp>
      <p:sp>
        <p:nvSpPr>
          <p:cNvPr id="34" name="AutoShape 34"/>
          <p:cNvSpPr/>
          <p:nvPr/>
        </p:nvSpPr>
        <p:spPr>
          <a:xfrm>
            <a:off x="5263650" y="2763102"/>
            <a:ext cx="1890713" cy="0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TextBox 35"/>
          <p:cNvSpPr txBox="1"/>
          <p:nvPr/>
        </p:nvSpPr>
        <p:spPr>
          <a:xfrm>
            <a:off x="6051606" y="2088962"/>
            <a:ext cx="31480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</a:p>
        </p:txBody>
      </p:sp>
      <p:sp>
        <p:nvSpPr>
          <p:cNvPr id="36" name="AutoShape 36"/>
          <p:cNvSpPr/>
          <p:nvPr/>
        </p:nvSpPr>
        <p:spPr>
          <a:xfrm>
            <a:off x="4460360" y="3561488"/>
            <a:ext cx="87724" cy="3418396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37" name="Group 37"/>
          <p:cNvGrpSpPr/>
          <p:nvPr/>
        </p:nvGrpSpPr>
        <p:grpSpPr>
          <a:xfrm>
            <a:off x="7154363" y="6979883"/>
            <a:ext cx="1431131" cy="1431131"/>
            <a:chOff x="0" y="0"/>
            <a:chExt cx="812800" cy="81280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5</a:t>
              </a:r>
            </a:p>
          </p:txBody>
        </p:sp>
      </p:grpSp>
      <p:sp>
        <p:nvSpPr>
          <p:cNvPr id="40" name="TextBox 40"/>
          <p:cNvSpPr txBox="1"/>
          <p:nvPr/>
        </p:nvSpPr>
        <p:spPr>
          <a:xfrm>
            <a:off x="4829612" y="4905743"/>
            <a:ext cx="27241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</a:p>
        </p:txBody>
      </p:sp>
      <p:sp>
        <p:nvSpPr>
          <p:cNvPr id="41" name="AutoShape 41"/>
          <p:cNvSpPr/>
          <p:nvPr/>
        </p:nvSpPr>
        <p:spPr>
          <a:xfrm flipV="1">
            <a:off x="5263650" y="7626264"/>
            <a:ext cx="1775044" cy="69185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42" name="TextBox 42"/>
          <p:cNvSpPr txBox="1"/>
          <p:nvPr/>
        </p:nvSpPr>
        <p:spPr>
          <a:xfrm>
            <a:off x="6110125" y="6848590"/>
            <a:ext cx="240149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</a:p>
        </p:txBody>
      </p:sp>
      <p:grpSp>
        <p:nvGrpSpPr>
          <p:cNvPr id="43" name="Group 43"/>
          <p:cNvGrpSpPr/>
          <p:nvPr/>
        </p:nvGrpSpPr>
        <p:grpSpPr>
          <a:xfrm>
            <a:off x="11551730" y="4622576"/>
            <a:ext cx="1431131" cy="1431131"/>
            <a:chOff x="0" y="0"/>
            <a:chExt cx="812800" cy="812800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TextBox 4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6</a:t>
              </a:r>
            </a:p>
          </p:txBody>
        </p:sp>
      </p:grpSp>
      <p:sp>
        <p:nvSpPr>
          <p:cNvPr id="46" name="AutoShape 46"/>
          <p:cNvSpPr/>
          <p:nvPr/>
        </p:nvSpPr>
        <p:spPr>
          <a:xfrm>
            <a:off x="8585494" y="2763102"/>
            <a:ext cx="2966235" cy="2575040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47" name="TextBox 47"/>
          <p:cNvSpPr txBox="1"/>
          <p:nvPr/>
        </p:nvSpPr>
        <p:spPr>
          <a:xfrm>
            <a:off x="10394228" y="3411993"/>
            <a:ext cx="22288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</a:t>
            </a:r>
          </a:p>
        </p:txBody>
      </p:sp>
      <p:sp>
        <p:nvSpPr>
          <p:cNvPr id="48" name="AutoShape 48"/>
          <p:cNvSpPr/>
          <p:nvPr/>
        </p:nvSpPr>
        <p:spPr>
          <a:xfrm>
            <a:off x="7869929" y="3478668"/>
            <a:ext cx="0" cy="3436597"/>
          </a:xfrm>
          <a:prstGeom prst="line">
            <a:avLst/>
          </a:prstGeom>
          <a:ln w="38100" cap="flat">
            <a:solidFill>
              <a:srgbClr val="9FC3D0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49" name="AutoShape 49"/>
          <p:cNvSpPr/>
          <p:nvPr/>
        </p:nvSpPr>
        <p:spPr>
          <a:xfrm flipV="1">
            <a:off x="8585494" y="5839494"/>
            <a:ext cx="3171232" cy="1855955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50" name="TextBox 50"/>
          <p:cNvSpPr txBox="1"/>
          <p:nvPr/>
        </p:nvSpPr>
        <p:spPr>
          <a:xfrm>
            <a:off x="9694585" y="5987033"/>
            <a:ext cx="314444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</a:t>
            </a:r>
          </a:p>
        </p:txBody>
      </p:sp>
      <p:sp>
        <p:nvSpPr>
          <p:cNvPr id="51" name="AutoShape 51"/>
          <p:cNvSpPr/>
          <p:nvPr/>
        </p:nvSpPr>
        <p:spPr>
          <a:xfrm>
            <a:off x="12982861" y="5338142"/>
            <a:ext cx="1999016" cy="0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52" name="Group 52"/>
          <p:cNvGrpSpPr/>
          <p:nvPr/>
        </p:nvGrpSpPr>
        <p:grpSpPr>
          <a:xfrm>
            <a:off x="14981877" y="4622576"/>
            <a:ext cx="1431131" cy="1431131"/>
            <a:chOff x="0" y="0"/>
            <a:chExt cx="812800" cy="812800"/>
          </a:xfrm>
        </p:grpSpPr>
        <p:sp>
          <p:nvSpPr>
            <p:cNvPr id="53" name="Freeform 5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TextBox 5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7</a:t>
              </a:r>
            </a:p>
          </p:txBody>
        </p:sp>
      </p:grpSp>
      <p:sp>
        <p:nvSpPr>
          <p:cNvPr id="55" name="TextBox 55"/>
          <p:cNvSpPr txBox="1"/>
          <p:nvPr/>
        </p:nvSpPr>
        <p:spPr>
          <a:xfrm>
            <a:off x="13823064" y="4563110"/>
            <a:ext cx="31861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4954806" y="9665152"/>
            <a:ext cx="8837674" cy="487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1"/>
              </a:lnSpc>
            </a:pPr>
            <a:r>
              <a:rPr lang="en-US" sz="29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Dibuje el diagrama PERT asociado al proyecto. 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553980" y="30162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EJERICICIO 3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7" name="Group 7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66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10505313" y="2945406"/>
            <a:ext cx="1849712" cy="906359"/>
          </a:xfrm>
          <a:custGeom>
            <a:avLst/>
            <a:gdLst/>
            <a:ahLst/>
            <a:cxnLst/>
            <a:rect l="l" t="t" r="r" b="b"/>
            <a:pathLst>
              <a:path w="1849712" h="906359">
                <a:moveTo>
                  <a:pt x="0" y="0"/>
                </a:moveTo>
                <a:lnTo>
                  <a:pt x="1849712" y="0"/>
                </a:lnTo>
                <a:lnTo>
                  <a:pt x="1849712" y="906358"/>
                </a:lnTo>
                <a:lnTo>
                  <a:pt x="0" y="9063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10569197" y="3770708"/>
            <a:ext cx="1849712" cy="906359"/>
          </a:xfrm>
          <a:custGeom>
            <a:avLst/>
            <a:gdLst/>
            <a:ahLst/>
            <a:cxnLst/>
            <a:rect l="l" t="t" r="r" b="b"/>
            <a:pathLst>
              <a:path w="1849712" h="906359">
                <a:moveTo>
                  <a:pt x="0" y="0"/>
                </a:moveTo>
                <a:lnTo>
                  <a:pt x="1849712" y="0"/>
                </a:lnTo>
                <a:lnTo>
                  <a:pt x="1849712" y="906359"/>
                </a:lnTo>
                <a:lnTo>
                  <a:pt x="0" y="9063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10569197" y="4562781"/>
            <a:ext cx="1849712" cy="906359"/>
          </a:xfrm>
          <a:custGeom>
            <a:avLst/>
            <a:gdLst/>
            <a:ahLst/>
            <a:cxnLst/>
            <a:rect l="l" t="t" r="r" b="b"/>
            <a:pathLst>
              <a:path w="1849712" h="906359">
                <a:moveTo>
                  <a:pt x="0" y="0"/>
                </a:moveTo>
                <a:lnTo>
                  <a:pt x="1849712" y="0"/>
                </a:lnTo>
                <a:lnTo>
                  <a:pt x="1849712" y="906359"/>
                </a:lnTo>
                <a:lnTo>
                  <a:pt x="0" y="9063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3493371" y="2122469"/>
            <a:ext cx="11301259" cy="5495237"/>
          </a:xfrm>
          <a:custGeom>
            <a:avLst/>
            <a:gdLst/>
            <a:ahLst/>
            <a:cxnLst/>
            <a:rect l="l" t="t" r="r" b="b"/>
            <a:pathLst>
              <a:path w="11301259" h="5495237">
                <a:moveTo>
                  <a:pt x="0" y="0"/>
                </a:moveTo>
                <a:lnTo>
                  <a:pt x="11301258" y="0"/>
                </a:lnTo>
                <a:lnTo>
                  <a:pt x="11301258" y="5495237"/>
                </a:lnTo>
                <a:lnTo>
                  <a:pt x="0" y="549523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4954806" y="9665152"/>
            <a:ext cx="8837674" cy="487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1"/>
              </a:lnSpc>
            </a:pPr>
            <a:r>
              <a:rPr lang="en-US" sz="29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Determine ES, LS, EF, LF y la holgura de cada actividad.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Gestión de Operaciones | 2025</a:t>
            </a:r>
          </a:p>
        </p:txBody>
      </p:sp>
      <p:sp>
        <p:nvSpPr>
          <p:cNvPr id="18" name="Freeform 18"/>
          <p:cNvSpPr/>
          <p:nvPr/>
        </p:nvSpPr>
        <p:spPr>
          <a:xfrm>
            <a:off x="13241114" y="3092308"/>
            <a:ext cx="1250109" cy="612554"/>
          </a:xfrm>
          <a:custGeom>
            <a:avLst/>
            <a:gdLst/>
            <a:ahLst/>
            <a:cxnLst/>
            <a:rect l="l" t="t" r="r" b="b"/>
            <a:pathLst>
              <a:path w="1250109" h="612554">
                <a:moveTo>
                  <a:pt x="0" y="0"/>
                </a:moveTo>
                <a:lnTo>
                  <a:pt x="1250109" y="0"/>
                </a:lnTo>
                <a:lnTo>
                  <a:pt x="1250109" y="612554"/>
                </a:lnTo>
                <a:lnTo>
                  <a:pt x="0" y="6125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13167425" y="4133298"/>
            <a:ext cx="1250109" cy="612554"/>
          </a:xfrm>
          <a:custGeom>
            <a:avLst/>
            <a:gdLst/>
            <a:ahLst/>
            <a:cxnLst/>
            <a:rect l="l" t="t" r="r" b="b"/>
            <a:pathLst>
              <a:path w="1250109" h="612554">
                <a:moveTo>
                  <a:pt x="0" y="0"/>
                </a:moveTo>
                <a:lnTo>
                  <a:pt x="1250110" y="0"/>
                </a:lnTo>
                <a:lnTo>
                  <a:pt x="1250110" y="612553"/>
                </a:lnTo>
                <a:lnTo>
                  <a:pt x="0" y="6125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>
            <a:off x="13167425" y="5143500"/>
            <a:ext cx="1250109" cy="612554"/>
          </a:xfrm>
          <a:custGeom>
            <a:avLst/>
            <a:gdLst/>
            <a:ahLst/>
            <a:cxnLst/>
            <a:rect l="l" t="t" r="r" b="b"/>
            <a:pathLst>
              <a:path w="1250109" h="612554">
                <a:moveTo>
                  <a:pt x="0" y="0"/>
                </a:moveTo>
                <a:lnTo>
                  <a:pt x="1250110" y="0"/>
                </a:lnTo>
                <a:lnTo>
                  <a:pt x="1250110" y="612554"/>
                </a:lnTo>
                <a:lnTo>
                  <a:pt x="0" y="6125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Freeform 21"/>
          <p:cNvSpPr/>
          <p:nvPr/>
        </p:nvSpPr>
        <p:spPr>
          <a:xfrm>
            <a:off x="13167425" y="6263634"/>
            <a:ext cx="1250109" cy="612554"/>
          </a:xfrm>
          <a:custGeom>
            <a:avLst/>
            <a:gdLst/>
            <a:ahLst/>
            <a:cxnLst/>
            <a:rect l="l" t="t" r="r" b="b"/>
            <a:pathLst>
              <a:path w="1250109" h="612554">
                <a:moveTo>
                  <a:pt x="0" y="0"/>
                </a:moveTo>
                <a:lnTo>
                  <a:pt x="1250110" y="0"/>
                </a:lnTo>
                <a:lnTo>
                  <a:pt x="1250110" y="612554"/>
                </a:lnTo>
                <a:lnTo>
                  <a:pt x="0" y="6125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2" name="Freeform 22"/>
          <p:cNvSpPr/>
          <p:nvPr/>
        </p:nvSpPr>
        <p:spPr>
          <a:xfrm>
            <a:off x="13167425" y="6865846"/>
            <a:ext cx="1250109" cy="612554"/>
          </a:xfrm>
          <a:custGeom>
            <a:avLst/>
            <a:gdLst/>
            <a:ahLst/>
            <a:cxnLst/>
            <a:rect l="l" t="t" r="r" b="b"/>
            <a:pathLst>
              <a:path w="1250109" h="612554">
                <a:moveTo>
                  <a:pt x="0" y="0"/>
                </a:moveTo>
                <a:lnTo>
                  <a:pt x="1250110" y="0"/>
                </a:lnTo>
                <a:lnTo>
                  <a:pt x="1250110" y="612553"/>
                </a:lnTo>
                <a:lnTo>
                  <a:pt x="0" y="6125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3" name="TextBox 23"/>
          <p:cNvSpPr txBox="1"/>
          <p:nvPr/>
        </p:nvSpPr>
        <p:spPr>
          <a:xfrm>
            <a:off x="15022473" y="4783455"/>
            <a:ext cx="3165288" cy="613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 - C - E - G - H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5022473" y="4066623"/>
            <a:ext cx="3165288" cy="613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Ruta crítica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553980" y="30162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EJERICICIO 3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7" name="Group 7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67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10505313" y="2945406"/>
            <a:ext cx="1849712" cy="906359"/>
          </a:xfrm>
          <a:custGeom>
            <a:avLst/>
            <a:gdLst/>
            <a:ahLst/>
            <a:cxnLst/>
            <a:rect l="l" t="t" r="r" b="b"/>
            <a:pathLst>
              <a:path w="1849712" h="906359">
                <a:moveTo>
                  <a:pt x="0" y="0"/>
                </a:moveTo>
                <a:lnTo>
                  <a:pt x="1849712" y="0"/>
                </a:lnTo>
                <a:lnTo>
                  <a:pt x="1849712" y="906358"/>
                </a:lnTo>
                <a:lnTo>
                  <a:pt x="0" y="9063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10569197" y="3770708"/>
            <a:ext cx="1849712" cy="906359"/>
          </a:xfrm>
          <a:custGeom>
            <a:avLst/>
            <a:gdLst/>
            <a:ahLst/>
            <a:cxnLst/>
            <a:rect l="l" t="t" r="r" b="b"/>
            <a:pathLst>
              <a:path w="1849712" h="906359">
                <a:moveTo>
                  <a:pt x="0" y="0"/>
                </a:moveTo>
                <a:lnTo>
                  <a:pt x="1849712" y="0"/>
                </a:lnTo>
                <a:lnTo>
                  <a:pt x="1849712" y="906359"/>
                </a:lnTo>
                <a:lnTo>
                  <a:pt x="0" y="9063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10569197" y="4562781"/>
            <a:ext cx="1849712" cy="906359"/>
          </a:xfrm>
          <a:custGeom>
            <a:avLst/>
            <a:gdLst/>
            <a:ahLst/>
            <a:cxnLst/>
            <a:rect l="l" t="t" r="r" b="b"/>
            <a:pathLst>
              <a:path w="1849712" h="906359">
                <a:moveTo>
                  <a:pt x="0" y="0"/>
                </a:moveTo>
                <a:lnTo>
                  <a:pt x="1849712" y="0"/>
                </a:lnTo>
                <a:lnTo>
                  <a:pt x="1849712" y="906359"/>
                </a:lnTo>
                <a:lnTo>
                  <a:pt x="0" y="9063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3493371" y="2122469"/>
            <a:ext cx="11301259" cy="5495237"/>
          </a:xfrm>
          <a:custGeom>
            <a:avLst/>
            <a:gdLst/>
            <a:ahLst/>
            <a:cxnLst/>
            <a:rect l="l" t="t" r="r" b="b"/>
            <a:pathLst>
              <a:path w="11301259" h="5495237">
                <a:moveTo>
                  <a:pt x="0" y="0"/>
                </a:moveTo>
                <a:lnTo>
                  <a:pt x="11301258" y="0"/>
                </a:lnTo>
                <a:lnTo>
                  <a:pt x="11301258" y="5495237"/>
                </a:lnTo>
                <a:lnTo>
                  <a:pt x="0" y="549523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4954806" y="9665152"/>
            <a:ext cx="8837674" cy="487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1"/>
              </a:lnSpc>
            </a:pPr>
            <a:r>
              <a:rPr lang="en-US" sz="29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Determine ES, LS, EF, LF y la holgura de cada actividad.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Gestión de Operaciones | 2025</a:t>
            </a:r>
          </a:p>
        </p:txBody>
      </p:sp>
      <p:sp>
        <p:nvSpPr>
          <p:cNvPr id="18" name="Freeform 18"/>
          <p:cNvSpPr/>
          <p:nvPr/>
        </p:nvSpPr>
        <p:spPr>
          <a:xfrm>
            <a:off x="4703040" y="3073069"/>
            <a:ext cx="1250109" cy="612554"/>
          </a:xfrm>
          <a:custGeom>
            <a:avLst/>
            <a:gdLst/>
            <a:ahLst/>
            <a:cxnLst/>
            <a:rect l="l" t="t" r="r" b="b"/>
            <a:pathLst>
              <a:path w="1250109" h="612554">
                <a:moveTo>
                  <a:pt x="0" y="0"/>
                </a:moveTo>
                <a:lnTo>
                  <a:pt x="1250109" y="0"/>
                </a:lnTo>
                <a:lnTo>
                  <a:pt x="1250109" y="612554"/>
                </a:lnTo>
                <a:lnTo>
                  <a:pt x="0" y="6125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4703040" y="4121685"/>
            <a:ext cx="1250109" cy="612554"/>
          </a:xfrm>
          <a:custGeom>
            <a:avLst/>
            <a:gdLst/>
            <a:ahLst/>
            <a:cxnLst/>
            <a:rect l="l" t="t" r="r" b="b"/>
            <a:pathLst>
              <a:path w="1250109" h="612554">
                <a:moveTo>
                  <a:pt x="0" y="0"/>
                </a:moveTo>
                <a:lnTo>
                  <a:pt x="1250109" y="0"/>
                </a:lnTo>
                <a:lnTo>
                  <a:pt x="1250109" y="612553"/>
                </a:lnTo>
                <a:lnTo>
                  <a:pt x="0" y="6125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>
            <a:off x="4703040" y="5162863"/>
            <a:ext cx="1250109" cy="612554"/>
          </a:xfrm>
          <a:custGeom>
            <a:avLst/>
            <a:gdLst/>
            <a:ahLst/>
            <a:cxnLst/>
            <a:rect l="l" t="t" r="r" b="b"/>
            <a:pathLst>
              <a:path w="1250109" h="612554">
                <a:moveTo>
                  <a:pt x="0" y="0"/>
                </a:moveTo>
                <a:lnTo>
                  <a:pt x="1250109" y="0"/>
                </a:lnTo>
                <a:lnTo>
                  <a:pt x="1250109" y="612554"/>
                </a:lnTo>
                <a:lnTo>
                  <a:pt x="0" y="6125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Freeform 21"/>
          <p:cNvSpPr/>
          <p:nvPr/>
        </p:nvSpPr>
        <p:spPr>
          <a:xfrm>
            <a:off x="4703040" y="6204042"/>
            <a:ext cx="1250109" cy="612554"/>
          </a:xfrm>
          <a:custGeom>
            <a:avLst/>
            <a:gdLst/>
            <a:ahLst/>
            <a:cxnLst/>
            <a:rect l="l" t="t" r="r" b="b"/>
            <a:pathLst>
              <a:path w="1250109" h="612554">
                <a:moveTo>
                  <a:pt x="0" y="0"/>
                </a:moveTo>
                <a:lnTo>
                  <a:pt x="1250109" y="0"/>
                </a:lnTo>
                <a:lnTo>
                  <a:pt x="1250109" y="612553"/>
                </a:lnTo>
                <a:lnTo>
                  <a:pt x="0" y="6125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2" name="Freeform 22"/>
          <p:cNvSpPr/>
          <p:nvPr/>
        </p:nvSpPr>
        <p:spPr>
          <a:xfrm>
            <a:off x="4703040" y="6816595"/>
            <a:ext cx="1250109" cy="612554"/>
          </a:xfrm>
          <a:custGeom>
            <a:avLst/>
            <a:gdLst/>
            <a:ahLst/>
            <a:cxnLst/>
            <a:rect l="l" t="t" r="r" b="b"/>
            <a:pathLst>
              <a:path w="1250109" h="612554">
                <a:moveTo>
                  <a:pt x="0" y="0"/>
                </a:moveTo>
                <a:lnTo>
                  <a:pt x="1250109" y="0"/>
                </a:lnTo>
                <a:lnTo>
                  <a:pt x="1250109" y="612554"/>
                </a:lnTo>
                <a:lnTo>
                  <a:pt x="0" y="6125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3" name="TextBox 23"/>
          <p:cNvSpPr txBox="1"/>
          <p:nvPr/>
        </p:nvSpPr>
        <p:spPr>
          <a:xfrm>
            <a:off x="15057817" y="3978609"/>
            <a:ext cx="3165288" cy="613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 = 24.83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553980" y="30162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EJERICICIO 3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7" name="Group 7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68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10505313" y="2945406"/>
            <a:ext cx="1849712" cy="906359"/>
          </a:xfrm>
          <a:custGeom>
            <a:avLst/>
            <a:gdLst/>
            <a:ahLst/>
            <a:cxnLst/>
            <a:rect l="l" t="t" r="r" b="b"/>
            <a:pathLst>
              <a:path w="1849712" h="906359">
                <a:moveTo>
                  <a:pt x="0" y="0"/>
                </a:moveTo>
                <a:lnTo>
                  <a:pt x="1849712" y="0"/>
                </a:lnTo>
                <a:lnTo>
                  <a:pt x="1849712" y="906358"/>
                </a:lnTo>
                <a:lnTo>
                  <a:pt x="0" y="9063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10569197" y="3770708"/>
            <a:ext cx="1849712" cy="906359"/>
          </a:xfrm>
          <a:custGeom>
            <a:avLst/>
            <a:gdLst/>
            <a:ahLst/>
            <a:cxnLst/>
            <a:rect l="l" t="t" r="r" b="b"/>
            <a:pathLst>
              <a:path w="1849712" h="906359">
                <a:moveTo>
                  <a:pt x="0" y="0"/>
                </a:moveTo>
                <a:lnTo>
                  <a:pt x="1849712" y="0"/>
                </a:lnTo>
                <a:lnTo>
                  <a:pt x="1849712" y="906359"/>
                </a:lnTo>
                <a:lnTo>
                  <a:pt x="0" y="9063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10569197" y="4562781"/>
            <a:ext cx="1849712" cy="906359"/>
          </a:xfrm>
          <a:custGeom>
            <a:avLst/>
            <a:gdLst/>
            <a:ahLst/>
            <a:cxnLst/>
            <a:rect l="l" t="t" r="r" b="b"/>
            <a:pathLst>
              <a:path w="1849712" h="906359">
                <a:moveTo>
                  <a:pt x="0" y="0"/>
                </a:moveTo>
                <a:lnTo>
                  <a:pt x="1849712" y="0"/>
                </a:lnTo>
                <a:lnTo>
                  <a:pt x="1849712" y="906359"/>
                </a:lnTo>
                <a:lnTo>
                  <a:pt x="0" y="9063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3493371" y="2122469"/>
            <a:ext cx="11301259" cy="5495237"/>
          </a:xfrm>
          <a:custGeom>
            <a:avLst/>
            <a:gdLst/>
            <a:ahLst/>
            <a:cxnLst/>
            <a:rect l="l" t="t" r="r" b="b"/>
            <a:pathLst>
              <a:path w="11301259" h="5495237">
                <a:moveTo>
                  <a:pt x="0" y="0"/>
                </a:moveTo>
                <a:lnTo>
                  <a:pt x="11301258" y="0"/>
                </a:lnTo>
                <a:lnTo>
                  <a:pt x="11301258" y="5495237"/>
                </a:lnTo>
                <a:lnTo>
                  <a:pt x="0" y="549523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5956179" y="3092308"/>
            <a:ext cx="1250109" cy="612554"/>
          </a:xfrm>
          <a:custGeom>
            <a:avLst/>
            <a:gdLst/>
            <a:ahLst/>
            <a:cxnLst/>
            <a:rect l="l" t="t" r="r" b="b"/>
            <a:pathLst>
              <a:path w="1250109" h="612554">
                <a:moveTo>
                  <a:pt x="0" y="0"/>
                </a:moveTo>
                <a:lnTo>
                  <a:pt x="1250109" y="0"/>
                </a:lnTo>
                <a:lnTo>
                  <a:pt x="1250109" y="612554"/>
                </a:lnTo>
                <a:lnTo>
                  <a:pt x="0" y="6125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5869343" y="4133298"/>
            <a:ext cx="1250109" cy="612554"/>
          </a:xfrm>
          <a:custGeom>
            <a:avLst/>
            <a:gdLst/>
            <a:ahLst/>
            <a:cxnLst/>
            <a:rect l="l" t="t" r="r" b="b"/>
            <a:pathLst>
              <a:path w="1250109" h="612554">
                <a:moveTo>
                  <a:pt x="0" y="0"/>
                </a:moveTo>
                <a:lnTo>
                  <a:pt x="1250110" y="0"/>
                </a:lnTo>
                <a:lnTo>
                  <a:pt x="1250110" y="612553"/>
                </a:lnTo>
                <a:lnTo>
                  <a:pt x="0" y="6125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>
            <a:off x="5869343" y="5174476"/>
            <a:ext cx="1250109" cy="612554"/>
          </a:xfrm>
          <a:custGeom>
            <a:avLst/>
            <a:gdLst/>
            <a:ahLst/>
            <a:cxnLst/>
            <a:rect l="l" t="t" r="r" b="b"/>
            <a:pathLst>
              <a:path w="1250109" h="612554">
                <a:moveTo>
                  <a:pt x="0" y="0"/>
                </a:moveTo>
                <a:lnTo>
                  <a:pt x="1250110" y="0"/>
                </a:lnTo>
                <a:lnTo>
                  <a:pt x="1250110" y="612554"/>
                </a:lnTo>
                <a:lnTo>
                  <a:pt x="0" y="6125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5869343" y="6215655"/>
            <a:ext cx="1250109" cy="612554"/>
          </a:xfrm>
          <a:custGeom>
            <a:avLst/>
            <a:gdLst/>
            <a:ahLst/>
            <a:cxnLst/>
            <a:rect l="l" t="t" r="r" b="b"/>
            <a:pathLst>
              <a:path w="1250109" h="612554">
                <a:moveTo>
                  <a:pt x="0" y="0"/>
                </a:moveTo>
                <a:lnTo>
                  <a:pt x="1250110" y="0"/>
                </a:lnTo>
                <a:lnTo>
                  <a:pt x="1250110" y="612553"/>
                </a:lnTo>
                <a:lnTo>
                  <a:pt x="0" y="6125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>
            <a:off x="5869343" y="6828208"/>
            <a:ext cx="1250109" cy="612554"/>
          </a:xfrm>
          <a:custGeom>
            <a:avLst/>
            <a:gdLst/>
            <a:ahLst/>
            <a:cxnLst/>
            <a:rect l="l" t="t" r="r" b="b"/>
            <a:pathLst>
              <a:path w="1250109" h="612554">
                <a:moveTo>
                  <a:pt x="0" y="0"/>
                </a:moveTo>
                <a:lnTo>
                  <a:pt x="1250110" y="0"/>
                </a:lnTo>
                <a:lnTo>
                  <a:pt x="1250110" y="612554"/>
                </a:lnTo>
                <a:lnTo>
                  <a:pt x="0" y="6125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Freeform 21"/>
          <p:cNvSpPr/>
          <p:nvPr/>
        </p:nvSpPr>
        <p:spPr>
          <a:xfrm>
            <a:off x="16399316" y="2624215"/>
            <a:ext cx="334193" cy="338501"/>
          </a:xfrm>
          <a:custGeom>
            <a:avLst/>
            <a:gdLst/>
            <a:ahLst/>
            <a:cxnLst/>
            <a:rect l="l" t="t" r="r" b="b"/>
            <a:pathLst>
              <a:path w="334193" h="338501">
                <a:moveTo>
                  <a:pt x="0" y="0"/>
                </a:moveTo>
                <a:lnTo>
                  <a:pt x="334192" y="0"/>
                </a:lnTo>
                <a:lnTo>
                  <a:pt x="334192" y="338500"/>
                </a:lnTo>
                <a:lnTo>
                  <a:pt x="0" y="3385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2" name="TextBox 22"/>
          <p:cNvSpPr txBox="1"/>
          <p:nvPr/>
        </p:nvSpPr>
        <p:spPr>
          <a:xfrm>
            <a:off x="4954806" y="9665152"/>
            <a:ext cx="8837674" cy="487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1"/>
              </a:lnSpc>
            </a:pPr>
            <a:r>
              <a:rPr lang="en-US" sz="29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Determine ES, LS, EF, LF y la holgura de cada actividad.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Gestión de Operaciones | 2025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4983768" y="2453423"/>
            <a:ext cx="3313386" cy="613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σ^2 =   (σi ^2)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5057817" y="3051109"/>
            <a:ext cx="3165288" cy="613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= 3,69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5150864" y="4256679"/>
            <a:ext cx="3165288" cy="613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σ = raiz(3,69)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4983768" y="5114611"/>
            <a:ext cx="3165288" cy="8370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04"/>
              </a:lnSpc>
            </a:pPr>
            <a:r>
              <a:rPr lang="en-US" sz="36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= 1.92 semanas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553980" y="30162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EJERICICIO 3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7" name="Group 7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69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5476061" y="4012412"/>
            <a:ext cx="4417708" cy="1959784"/>
          </a:xfrm>
          <a:custGeom>
            <a:avLst/>
            <a:gdLst/>
            <a:ahLst/>
            <a:cxnLst/>
            <a:rect l="l" t="t" r="r" b="b"/>
            <a:pathLst>
              <a:path w="4417708" h="1959784">
                <a:moveTo>
                  <a:pt x="0" y="0"/>
                </a:moveTo>
                <a:lnTo>
                  <a:pt x="4417708" y="0"/>
                </a:lnTo>
                <a:lnTo>
                  <a:pt x="4417708" y="1959785"/>
                </a:lnTo>
                <a:lnTo>
                  <a:pt x="0" y="19597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7467189" y="6410347"/>
            <a:ext cx="3670829" cy="637807"/>
          </a:xfrm>
          <a:custGeom>
            <a:avLst/>
            <a:gdLst/>
            <a:ahLst/>
            <a:cxnLst/>
            <a:rect l="l" t="t" r="r" b="b"/>
            <a:pathLst>
              <a:path w="3670829" h="637807">
                <a:moveTo>
                  <a:pt x="0" y="0"/>
                </a:moveTo>
                <a:lnTo>
                  <a:pt x="3670829" y="0"/>
                </a:lnTo>
                <a:lnTo>
                  <a:pt x="3670829" y="637806"/>
                </a:lnTo>
                <a:lnTo>
                  <a:pt x="0" y="63780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10312681" y="4588420"/>
            <a:ext cx="2670180" cy="1069452"/>
          </a:xfrm>
          <a:custGeom>
            <a:avLst/>
            <a:gdLst/>
            <a:ahLst/>
            <a:cxnLst/>
            <a:rect l="l" t="t" r="r" b="b"/>
            <a:pathLst>
              <a:path w="2670180" h="1069452">
                <a:moveTo>
                  <a:pt x="0" y="0"/>
                </a:moveTo>
                <a:lnTo>
                  <a:pt x="2670180" y="0"/>
                </a:lnTo>
                <a:lnTo>
                  <a:pt x="2670180" y="1069452"/>
                </a:lnTo>
                <a:lnTo>
                  <a:pt x="0" y="106945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TextBox 15"/>
          <p:cNvSpPr txBox="1"/>
          <p:nvPr/>
        </p:nvSpPr>
        <p:spPr>
          <a:xfrm>
            <a:off x="1877473" y="2716530"/>
            <a:ext cx="14533055" cy="662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Para T = 20 semanas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73394" y="9531802"/>
            <a:ext cx="16389761" cy="487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1"/>
              </a:lnSpc>
            </a:pPr>
            <a:r>
              <a:rPr lang="en-US" sz="29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Probabilidad de terminar el proyecto en o antes de 20 semanas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Gestión de Operaciones | 2025</a:t>
            </a:r>
          </a:p>
        </p:txBody>
      </p:sp>
      <p:sp>
        <p:nvSpPr>
          <p:cNvPr id="18" name="Freeform 18"/>
          <p:cNvSpPr/>
          <p:nvPr/>
        </p:nvSpPr>
        <p:spPr>
          <a:xfrm>
            <a:off x="15220322" y="2098144"/>
            <a:ext cx="2038978" cy="1281325"/>
          </a:xfrm>
          <a:custGeom>
            <a:avLst/>
            <a:gdLst/>
            <a:ahLst/>
            <a:cxnLst/>
            <a:rect l="l" t="t" r="r" b="b"/>
            <a:pathLst>
              <a:path w="2038978" h="1281325">
                <a:moveTo>
                  <a:pt x="0" y="0"/>
                </a:moveTo>
                <a:lnTo>
                  <a:pt x="2038978" y="0"/>
                </a:lnTo>
                <a:lnTo>
                  <a:pt x="2038978" y="1281326"/>
                </a:lnTo>
                <a:lnTo>
                  <a:pt x="0" y="128132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553980" y="560388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EJERICICIO 1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7" name="Group 7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6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0" y="2270126"/>
            <a:ext cx="8837674" cy="5631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31040" lvl="1" indent="-315520" algn="l">
              <a:lnSpc>
                <a:spcPts val="4091"/>
              </a:lnSpc>
              <a:buFont typeface="Arial"/>
              <a:buChar char="•"/>
            </a:pPr>
            <a:r>
              <a:rPr lang="en-US" sz="29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Dibuje el diagrama PERT asociado al proyecto.  </a:t>
            </a:r>
          </a:p>
          <a:p>
            <a:pPr algn="l">
              <a:lnSpc>
                <a:spcPts val="4091"/>
              </a:lnSpc>
            </a:pPr>
            <a:endParaRPr lang="en-US" sz="2922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  <a:p>
            <a:pPr marL="631040" lvl="1" indent="-315520" algn="l">
              <a:lnSpc>
                <a:spcPts val="4091"/>
              </a:lnSpc>
              <a:buFont typeface="Arial"/>
              <a:buChar char="•"/>
            </a:pPr>
            <a:r>
              <a:rPr lang="en-US" sz="29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Determine ES, LS, EF, LF y la holgura de cada actividad.</a:t>
            </a:r>
          </a:p>
          <a:p>
            <a:pPr algn="l">
              <a:lnSpc>
                <a:spcPts val="4091"/>
              </a:lnSpc>
            </a:pPr>
            <a:endParaRPr lang="en-US" sz="2922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  <a:p>
            <a:pPr marL="631040" lvl="1" indent="-315520" algn="l">
              <a:lnSpc>
                <a:spcPts val="4091"/>
              </a:lnSpc>
              <a:buFont typeface="Arial"/>
              <a:buChar char="•"/>
            </a:pPr>
            <a:r>
              <a:rPr lang="en-US" sz="29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Determine la ruta crítica, el tiempo esperado de duración de la ruta crítica y su varianza.</a:t>
            </a:r>
          </a:p>
          <a:p>
            <a:pPr algn="l">
              <a:lnSpc>
                <a:spcPts val="4091"/>
              </a:lnSpc>
            </a:pPr>
            <a:endParaRPr lang="en-US" sz="2922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  <a:p>
            <a:pPr marL="631040" lvl="1" indent="-315520" algn="l">
              <a:lnSpc>
                <a:spcPts val="4091"/>
              </a:lnSpc>
              <a:buFont typeface="Arial"/>
              <a:buChar char="•"/>
            </a:pPr>
            <a:r>
              <a:rPr lang="en-US" sz="29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Calcule la duración del proyecto que tiene como mínimo un 80 % de probabilidad de no ser superada. </a:t>
            </a:r>
          </a:p>
        </p:txBody>
      </p:sp>
      <p:sp>
        <p:nvSpPr>
          <p:cNvPr id="13" name="Freeform 13"/>
          <p:cNvSpPr/>
          <p:nvPr/>
        </p:nvSpPr>
        <p:spPr>
          <a:xfrm>
            <a:off x="10183581" y="2317751"/>
            <a:ext cx="8104419" cy="5422701"/>
          </a:xfrm>
          <a:custGeom>
            <a:avLst/>
            <a:gdLst/>
            <a:ahLst/>
            <a:cxnLst/>
            <a:rect l="l" t="t" r="r" b="b"/>
            <a:pathLst>
              <a:path w="8104419" h="5422701">
                <a:moveTo>
                  <a:pt x="0" y="0"/>
                </a:moveTo>
                <a:lnTo>
                  <a:pt x="8104419" y="0"/>
                </a:lnTo>
                <a:lnTo>
                  <a:pt x="8104419" y="5422700"/>
                </a:lnTo>
                <a:lnTo>
                  <a:pt x="0" y="54227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Gestión de Operaciones | 2025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553980" y="30162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EJERICICIO 3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7" name="Group 7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70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5637350" y="3767684"/>
            <a:ext cx="7013300" cy="1952934"/>
          </a:xfrm>
          <a:custGeom>
            <a:avLst/>
            <a:gdLst/>
            <a:ahLst/>
            <a:cxnLst/>
            <a:rect l="l" t="t" r="r" b="b"/>
            <a:pathLst>
              <a:path w="7013300" h="1952934">
                <a:moveTo>
                  <a:pt x="0" y="0"/>
                </a:moveTo>
                <a:lnTo>
                  <a:pt x="7013300" y="0"/>
                </a:lnTo>
                <a:lnTo>
                  <a:pt x="7013300" y="1952934"/>
                </a:lnTo>
                <a:lnTo>
                  <a:pt x="0" y="195293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7257978" y="6108833"/>
            <a:ext cx="3772045" cy="741231"/>
          </a:xfrm>
          <a:custGeom>
            <a:avLst/>
            <a:gdLst/>
            <a:ahLst/>
            <a:cxnLst/>
            <a:rect l="l" t="t" r="r" b="b"/>
            <a:pathLst>
              <a:path w="3772045" h="741231">
                <a:moveTo>
                  <a:pt x="0" y="0"/>
                </a:moveTo>
                <a:lnTo>
                  <a:pt x="3772044" y="0"/>
                </a:lnTo>
                <a:lnTo>
                  <a:pt x="3772044" y="741231"/>
                </a:lnTo>
                <a:lnTo>
                  <a:pt x="0" y="74123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6436623" y="7325138"/>
            <a:ext cx="5414754" cy="649770"/>
          </a:xfrm>
          <a:custGeom>
            <a:avLst/>
            <a:gdLst/>
            <a:ahLst/>
            <a:cxnLst/>
            <a:rect l="l" t="t" r="r" b="b"/>
            <a:pathLst>
              <a:path w="5414754" h="649770">
                <a:moveTo>
                  <a:pt x="0" y="0"/>
                </a:moveTo>
                <a:lnTo>
                  <a:pt x="5414754" y="0"/>
                </a:lnTo>
                <a:lnTo>
                  <a:pt x="5414754" y="649770"/>
                </a:lnTo>
                <a:lnTo>
                  <a:pt x="0" y="64977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15220322" y="2098144"/>
            <a:ext cx="2038978" cy="1281325"/>
          </a:xfrm>
          <a:custGeom>
            <a:avLst/>
            <a:gdLst/>
            <a:ahLst/>
            <a:cxnLst/>
            <a:rect l="l" t="t" r="r" b="b"/>
            <a:pathLst>
              <a:path w="2038978" h="1281325">
                <a:moveTo>
                  <a:pt x="0" y="0"/>
                </a:moveTo>
                <a:lnTo>
                  <a:pt x="2038978" y="0"/>
                </a:lnTo>
                <a:lnTo>
                  <a:pt x="2038978" y="1281326"/>
                </a:lnTo>
                <a:lnTo>
                  <a:pt x="0" y="128132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1877473" y="2716530"/>
            <a:ext cx="14533055" cy="662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Para T = 22 semanas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73394" y="9531802"/>
            <a:ext cx="16389761" cy="487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1"/>
              </a:lnSpc>
            </a:pPr>
            <a:r>
              <a:rPr lang="en-US" sz="29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Probabilidad de terminar el proyecto después de 22 semanas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Gestión de Operaciones | 2025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553980" y="30162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EJERICICIO 3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7" name="Group 7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71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15055655" y="2869196"/>
            <a:ext cx="2038978" cy="1281325"/>
          </a:xfrm>
          <a:custGeom>
            <a:avLst/>
            <a:gdLst/>
            <a:ahLst/>
            <a:cxnLst/>
            <a:rect l="l" t="t" r="r" b="b"/>
            <a:pathLst>
              <a:path w="2038978" h="1281325">
                <a:moveTo>
                  <a:pt x="0" y="0"/>
                </a:moveTo>
                <a:lnTo>
                  <a:pt x="2038978" y="0"/>
                </a:lnTo>
                <a:lnTo>
                  <a:pt x="2038978" y="1281325"/>
                </a:lnTo>
                <a:lnTo>
                  <a:pt x="0" y="12813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8021341" y="2622524"/>
            <a:ext cx="2245318" cy="662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 = 0,75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00996" y="9422656"/>
            <a:ext cx="16686006" cy="4926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91"/>
              </a:lnSpc>
            </a:pPr>
            <a:r>
              <a:rPr lang="en-US" sz="2922" dirty="0" err="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Determinar</a:t>
            </a:r>
            <a:r>
              <a:rPr lang="en-US" sz="2922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Tiempo (T0,75) </a:t>
            </a:r>
            <a:r>
              <a:rPr lang="en-US" sz="2922" dirty="0" err="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tal</a:t>
            </a:r>
            <a:r>
              <a:rPr lang="en-US" sz="2922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que hay un 75 % de </a:t>
            </a:r>
            <a:r>
              <a:rPr lang="en-US" sz="2922" dirty="0" err="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probabilidad</a:t>
            </a:r>
            <a:r>
              <a:rPr lang="en-US" sz="2922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de </a:t>
            </a:r>
            <a:r>
              <a:rPr lang="en-US" sz="2922" dirty="0" err="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finalizar</a:t>
            </a:r>
            <a:r>
              <a:rPr lang="en-US" sz="2922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</a:t>
            </a:r>
            <a:r>
              <a:rPr lang="en-US" sz="2922" dirty="0" err="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en</a:t>
            </a:r>
            <a:r>
              <a:rPr lang="en-US" sz="2922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o antes de T0,75 </a:t>
            </a:r>
            <a:r>
              <a:rPr lang="en-US" sz="2922" dirty="0" err="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semanas</a:t>
            </a:r>
            <a:endParaRPr lang="en-US" sz="2922" dirty="0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Gestión de Operaciones | 2025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765654" y="3571689"/>
            <a:ext cx="6756692" cy="662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Buscamos en la tabla Z0,75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877473" y="4426848"/>
            <a:ext cx="14533055" cy="662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Z0,75  = 0,674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4356387" y="4158429"/>
            <a:ext cx="3437513" cy="662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 = T0,75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553980" y="30162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EJERICICIO 3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7" name="Group 7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72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15055655" y="2869196"/>
            <a:ext cx="2038978" cy="1281325"/>
          </a:xfrm>
          <a:custGeom>
            <a:avLst/>
            <a:gdLst/>
            <a:ahLst/>
            <a:cxnLst/>
            <a:rect l="l" t="t" r="r" b="b"/>
            <a:pathLst>
              <a:path w="2038978" h="1281325">
                <a:moveTo>
                  <a:pt x="0" y="0"/>
                </a:moveTo>
                <a:lnTo>
                  <a:pt x="2038978" y="0"/>
                </a:lnTo>
                <a:lnTo>
                  <a:pt x="2038978" y="1281325"/>
                </a:lnTo>
                <a:lnTo>
                  <a:pt x="0" y="12813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8021341" y="2622524"/>
            <a:ext cx="2245318" cy="662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 = 0,75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73394" y="9531802"/>
            <a:ext cx="16389761" cy="487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1"/>
              </a:lnSpc>
            </a:pPr>
            <a:r>
              <a:rPr lang="en-US" sz="29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Determinar Tiempo (T0,75) tal que hay un 75 % de probabilidad de finalizar en o antes de T0,75 semanas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Gestión de Operaciones | 2025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765654" y="3571689"/>
            <a:ext cx="6756692" cy="662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Buscamos en la tabla Z0,75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877473" y="4426848"/>
            <a:ext cx="14533055" cy="662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Z0,75  = 0,674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110203" y="6137538"/>
            <a:ext cx="5246184" cy="662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Z0,75 * σ  + </a:t>
            </a:r>
            <a:r>
              <a:rPr lang="en-US" sz="3900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</a:t>
            </a:r>
            <a:r>
              <a:rPr lang="en-US" sz="3900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= T0,75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4356387" y="4158429"/>
            <a:ext cx="3437513" cy="662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 = T0,75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211981" y="6204324"/>
            <a:ext cx="1608578" cy="662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=&gt;</a:t>
            </a:r>
          </a:p>
        </p:txBody>
      </p:sp>
      <p:sp>
        <p:nvSpPr>
          <p:cNvPr id="21" name="Freeform 21"/>
          <p:cNvSpPr/>
          <p:nvPr/>
        </p:nvSpPr>
        <p:spPr>
          <a:xfrm>
            <a:off x="4683457" y="5933231"/>
            <a:ext cx="2038978" cy="1281325"/>
          </a:xfrm>
          <a:custGeom>
            <a:avLst/>
            <a:gdLst/>
            <a:ahLst/>
            <a:cxnLst/>
            <a:rect l="l" t="t" r="r" b="b"/>
            <a:pathLst>
              <a:path w="2038978" h="1281325">
                <a:moveTo>
                  <a:pt x="0" y="0"/>
                </a:moveTo>
                <a:lnTo>
                  <a:pt x="2038978" y="0"/>
                </a:lnTo>
                <a:lnTo>
                  <a:pt x="2038978" y="1281325"/>
                </a:lnTo>
                <a:lnTo>
                  <a:pt x="0" y="12813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553980" y="30162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EJERICICIO 3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7" name="Group 7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73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1373394" y="9531802"/>
            <a:ext cx="16389761" cy="487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1"/>
              </a:lnSpc>
            </a:pPr>
            <a:r>
              <a:rPr lang="en-US" sz="29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Determinar Tiempo (T0,75) tal que hay un 75 % de probabilidad de finalizar en o antes de T0,75 semanas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Gestión de Operaciones | 2025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083162" y="2471898"/>
            <a:ext cx="5623438" cy="662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Z0,75 * σ  + </a:t>
            </a:r>
            <a:r>
              <a:rPr lang="en-US" sz="3900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</a:t>
            </a:r>
            <a:r>
              <a:rPr lang="en-US" sz="3900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= T0,75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184940" y="2538685"/>
            <a:ext cx="1608578" cy="662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=&gt;</a:t>
            </a:r>
          </a:p>
        </p:txBody>
      </p:sp>
      <p:sp>
        <p:nvSpPr>
          <p:cNvPr id="16" name="Freeform 16"/>
          <p:cNvSpPr/>
          <p:nvPr/>
        </p:nvSpPr>
        <p:spPr>
          <a:xfrm>
            <a:off x="4656416" y="2267592"/>
            <a:ext cx="2038978" cy="1281325"/>
          </a:xfrm>
          <a:custGeom>
            <a:avLst/>
            <a:gdLst/>
            <a:ahLst/>
            <a:cxnLst/>
            <a:rect l="l" t="t" r="r" b="b"/>
            <a:pathLst>
              <a:path w="2038978" h="1281325">
                <a:moveTo>
                  <a:pt x="0" y="0"/>
                </a:moveTo>
                <a:lnTo>
                  <a:pt x="2038979" y="0"/>
                </a:lnTo>
                <a:lnTo>
                  <a:pt x="2038979" y="1281325"/>
                </a:lnTo>
                <a:lnTo>
                  <a:pt x="0" y="12813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TextBox 17"/>
          <p:cNvSpPr txBox="1"/>
          <p:nvPr/>
        </p:nvSpPr>
        <p:spPr>
          <a:xfrm>
            <a:off x="5788152" y="4606192"/>
            <a:ext cx="6711696" cy="662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0,674 * 1,92  + 24,83 = T0,75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727314" y="6509183"/>
            <a:ext cx="6711696" cy="662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T0,75 = 26,13 Semanas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553980" y="30162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EJERICICIO 3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7" name="Group 7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74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15055655" y="2869196"/>
            <a:ext cx="2038978" cy="1281325"/>
          </a:xfrm>
          <a:custGeom>
            <a:avLst/>
            <a:gdLst/>
            <a:ahLst/>
            <a:cxnLst/>
            <a:rect l="l" t="t" r="r" b="b"/>
            <a:pathLst>
              <a:path w="2038978" h="1281325">
                <a:moveTo>
                  <a:pt x="0" y="0"/>
                </a:moveTo>
                <a:lnTo>
                  <a:pt x="2038978" y="0"/>
                </a:lnTo>
                <a:lnTo>
                  <a:pt x="2038978" y="1281325"/>
                </a:lnTo>
                <a:lnTo>
                  <a:pt x="0" y="12813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8021341" y="2622524"/>
            <a:ext cx="2245318" cy="662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 = 0,95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32006" y="9341302"/>
            <a:ext cx="16389761" cy="487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1"/>
              </a:lnSpc>
            </a:pPr>
            <a:r>
              <a:rPr lang="en-US" sz="29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Determine el tiempo T0,95 (percentil 95)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Gestión de Operaciones | 2025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765654" y="3571689"/>
            <a:ext cx="6756692" cy="662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Buscamos en la tabla Z0,95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877473" y="4426848"/>
            <a:ext cx="14533055" cy="662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Z0,95  = 1,645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110202" y="6137538"/>
            <a:ext cx="5596397" cy="662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Z0,95 * σ  + </a:t>
            </a:r>
            <a:r>
              <a:rPr lang="en-US" sz="3900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</a:t>
            </a:r>
            <a:r>
              <a:rPr lang="en-US" sz="3900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= T0,95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4356387" y="4158429"/>
            <a:ext cx="3437513" cy="662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 = T0,75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211981" y="6204324"/>
            <a:ext cx="1608578" cy="662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=&gt;</a:t>
            </a:r>
          </a:p>
        </p:txBody>
      </p:sp>
      <p:sp>
        <p:nvSpPr>
          <p:cNvPr id="21" name="Freeform 21"/>
          <p:cNvSpPr/>
          <p:nvPr/>
        </p:nvSpPr>
        <p:spPr>
          <a:xfrm>
            <a:off x="4683457" y="5933231"/>
            <a:ext cx="2038978" cy="1281325"/>
          </a:xfrm>
          <a:custGeom>
            <a:avLst/>
            <a:gdLst/>
            <a:ahLst/>
            <a:cxnLst/>
            <a:rect l="l" t="t" r="r" b="b"/>
            <a:pathLst>
              <a:path w="2038978" h="1281325">
                <a:moveTo>
                  <a:pt x="0" y="0"/>
                </a:moveTo>
                <a:lnTo>
                  <a:pt x="2038978" y="0"/>
                </a:lnTo>
                <a:lnTo>
                  <a:pt x="2038978" y="1281325"/>
                </a:lnTo>
                <a:lnTo>
                  <a:pt x="0" y="12813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2" name="TextBox 22"/>
          <p:cNvSpPr txBox="1"/>
          <p:nvPr/>
        </p:nvSpPr>
        <p:spPr>
          <a:xfrm>
            <a:off x="6220296" y="1721459"/>
            <a:ext cx="5847408" cy="662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Mismo procedimiento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553980" y="30162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EJERICICIO 3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7" name="Group 7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75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Gestión de Operaciones | 2025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083162" y="2471898"/>
            <a:ext cx="5623438" cy="662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Z0,95 * σ  + </a:t>
            </a:r>
            <a:r>
              <a:rPr lang="en-US" sz="3900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</a:t>
            </a:r>
            <a:r>
              <a:rPr lang="en-US" sz="3900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= T0,95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184940" y="2538685"/>
            <a:ext cx="1608578" cy="662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=&gt;</a:t>
            </a:r>
          </a:p>
        </p:txBody>
      </p:sp>
      <p:sp>
        <p:nvSpPr>
          <p:cNvPr id="15" name="Freeform 15"/>
          <p:cNvSpPr/>
          <p:nvPr/>
        </p:nvSpPr>
        <p:spPr>
          <a:xfrm>
            <a:off x="4656416" y="2267592"/>
            <a:ext cx="2038978" cy="1281325"/>
          </a:xfrm>
          <a:custGeom>
            <a:avLst/>
            <a:gdLst/>
            <a:ahLst/>
            <a:cxnLst/>
            <a:rect l="l" t="t" r="r" b="b"/>
            <a:pathLst>
              <a:path w="2038978" h="1281325">
                <a:moveTo>
                  <a:pt x="0" y="0"/>
                </a:moveTo>
                <a:lnTo>
                  <a:pt x="2038979" y="0"/>
                </a:lnTo>
                <a:lnTo>
                  <a:pt x="2038979" y="1281325"/>
                </a:lnTo>
                <a:lnTo>
                  <a:pt x="0" y="12813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5788152" y="4606192"/>
            <a:ext cx="6711696" cy="662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1,645 * 1,92  + 24,83 = T0,95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873358" y="6509183"/>
            <a:ext cx="6711696" cy="662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T0,75 = 27,99 Semanas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49120" y="9369877"/>
            <a:ext cx="16389761" cy="487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1"/>
              </a:lnSpc>
            </a:pPr>
            <a:r>
              <a:rPr lang="en-US" sz="29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Determine el tiempo T0,95 (percentil 95)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5788152" y="7280900"/>
            <a:ext cx="6711696" cy="701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hay un 95% de probabilidad de terminar antes de o en 27,99 Semanas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553980" y="30162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EJERICICIO 4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7" name="Group 7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76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3475188" y="2363478"/>
            <a:ext cx="4122090" cy="2404552"/>
          </a:xfrm>
          <a:custGeom>
            <a:avLst/>
            <a:gdLst/>
            <a:ahLst/>
            <a:cxnLst/>
            <a:rect l="l" t="t" r="r" b="b"/>
            <a:pathLst>
              <a:path w="4122090" h="2404552">
                <a:moveTo>
                  <a:pt x="0" y="0"/>
                </a:moveTo>
                <a:lnTo>
                  <a:pt x="4122089" y="0"/>
                </a:lnTo>
                <a:lnTo>
                  <a:pt x="4122089" y="2404552"/>
                </a:lnTo>
                <a:lnTo>
                  <a:pt x="0" y="24045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9480435" y="2469055"/>
            <a:ext cx="5590213" cy="2298975"/>
          </a:xfrm>
          <a:custGeom>
            <a:avLst/>
            <a:gdLst/>
            <a:ahLst/>
            <a:cxnLst/>
            <a:rect l="l" t="t" r="r" b="b"/>
            <a:pathLst>
              <a:path w="5590213" h="2298975">
                <a:moveTo>
                  <a:pt x="0" y="0"/>
                </a:moveTo>
                <a:lnTo>
                  <a:pt x="5590213" y="0"/>
                </a:lnTo>
                <a:lnTo>
                  <a:pt x="5590213" y="2298975"/>
                </a:lnTo>
                <a:lnTo>
                  <a:pt x="0" y="229897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262575" y="5076825"/>
            <a:ext cx="17762851" cy="28990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43" lvl="1" indent="-291471" algn="just">
              <a:lnSpc>
                <a:spcPts val="3888"/>
              </a:lnSpc>
              <a:buFont typeface="Arial"/>
              <a:buChar char="•"/>
            </a:pPr>
            <a:r>
              <a:rPr lang="en-US" sz="27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Determine la ruta crítica y tiempo esperado de terminación.</a:t>
            </a:r>
          </a:p>
          <a:p>
            <a:pPr algn="just">
              <a:lnSpc>
                <a:spcPts val="3888"/>
              </a:lnSpc>
            </a:pPr>
            <a:endParaRPr lang="en-US" sz="2700" b="1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marL="582943" lvl="1" indent="-291471" algn="just">
              <a:lnSpc>
                <a:spcPts val="3888"/>
              </a:lnSpc>
              <a:buFont typeface="Arial"/>
              <a:buChar char="•"/>
            </a:pPr>
            <a:r>
              <a:rPr lang="en-US" sz="27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Si le ofrecen un bono de \$150 por terminar en o antes de una fecha dada y una penalidad de \$100 por terminar después de dicha fecha. ¿Qué fecha lo dejaría indiferente entre el bono y la penalidad?</a:t>
            </a:r>
          </a:p>
          <a:p>
            <a:pPr algn="just">
              <a:lnSpc>
                <a:spcPts val="3888"/>
              </a:lnSpc>
            </a:pPr>
            <a:endParaRPr lang="en-US" sz="2700" b="1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marL="582943" lvl="1" indent="-291471" algn="just">
              <a:lnSpc>
                <a:spcPts val="3888"/>
              </a:lnSpc>
              <a:buFont typeface="Arial"/>
              <a:buChar char="•"/>
            </a:pPr>
            <a:r>
              <a:rPr lang="en-US" sz="27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¿Cuál es la probabilidad que la ruta no crítica se transforme en crítica?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Gestión de Operaciones | 2025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553980" y="30162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EJERICICIO 4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7" name="Group 7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77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3144673" y="929721"/>
            <a:ext cx="2849182" cy="1171726"/>
          </a:xfrm>
          <a:custGeom>
            <a:avLst/>
            <a:gdLst/>
            <a:ahLst/>
            <a:cxnLst/>
            <a:rect l="l" t="t" r="r" b="b"/>
            <a:pathLst>
              <a:path w="2849182" h="1171726">
                <a:moveTo>
                  <a:pt x="0" y="0"/>
                </a:moveTo>
                <a:lnTo>
                  <a:pt x="2849182" y="0"/>
                </a:lnTo>
                <a:lnTo>
                  <a:pt x="2849182" y="1171726"/>
                </a:lnTo>
                <a:lnTo>
                  <a:pt x="0" y="11717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Gestión de Operaciones | 2025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49120" y="9417502"/>
            <a:ext cx="16389761" cy="487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1"/>
              </a:lnSpc>
            </a:pPr>
            <a:r>
              <a:rPr lang="en-US" sz="29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Determine la ruta crítica y tiempo esperado de terminación.</a:t>
            </a:r>
          </a:p>
        </p:txBody>
      </p:sp>
      <p:graphicFrame>
        <p:nvGraphicFramePr>
          <p:cNvPr id="15" name="Table 15"/>
          <p:cNvGraphicFramePr>
            <a:graphicFrameLocks noGrp="1"/>
          </p:cNvGraphicFramePr>
          <p:nvPr/>
        </p:nvGraphicFramePr>
        <p:xfrm>
          <a:off x="949120" y="2413865"/>
          <a:ext cx="16206078" cy="5702925"/>
        </p:xfrm>
        <a:graphic>
          <a:graphicData uri="http://schemas.openxmlformats.org/drawingml/2006/table">
            <a:tbl>
              <a:tblPr/>
              <a:tblGrid>
                <a:gridCol w="2315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5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5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51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151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151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151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72605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Actividad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Antecesores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ES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EF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LS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LF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Holgura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6064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6064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6064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B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6064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B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66064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Freeform 16"/>
          <p:cNvSpPr/>
          <p:nvPr/>
        </p:nvSpPr>
        <p:spPr>
          <a:xfrm>
            <a:off x="529142" y="836613"/>
            <a:ext cx="2327901" cy="1357942"/>
          </a:xfrm>
          <a:custGeom>
            <a:avLst/>
            <a:gdLst/>
            <a:ahLst/>
            <a:cxnLst/>
            <a:rect l="l" t="t" r="r" b="b"/>
            <a:pathLst>
              <a:path w="2327901" h="1357942">
                <a:moveTo>
                  <a:pt x="0" y="0"/>
                </a:moveTo>
                <a:lnTo>
                  <a:pt x="2327901" y="0"/>
                </a:lnTo>
                <a:lnTo>
                  <a:pt x="2327901" y="1357942"/>
                </a:lnTo>
                <a:lnTo>
                  <a:pt x="0" y="13579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553980" y="30162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EJERICICIO 4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7" name="Group 7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78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Gestión de Operaciones | 2025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49120" y="9417502"/>
            <a:ext cx="16389761" cy="487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1"/>
              </a:lnSpc>
            </a:pPr>
            <a:r>
              <a:rPr lang="en-US" sz="29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Determine la ruta crítica y tiempo esperado de terminación.</a:t>
            </a:r>
          </a:p>
        </p:txBody>
      </p:sp>
      <p:graphicFrame>
        <p:nvGraphicFramePr>
          <p:cNvPr id="14" name="Table 14"/>
          <p:cNvGraphicFramePr>
            <a:graphicFrameLocks noGrp="1"/>
          </p:cNvGraphicFramePr>
          <p:nvPr/>
        </p:nvGraphicFramePr>
        <p:xfrm>
          <a:off x="949120" y="2413865"/>
          <a:ext cx="16206078" cy="5702925"/>
        </p:xfrm>
        <a:graphic>
          <a:graphicData uri="http://schemas.openxmlformats.org/drawingml/2006/table">
            <a:tbl>
              <a:tblPr/>
              <a:tblGrid>
                <a:gridCol w="2315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5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5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51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151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151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151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72605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Actividad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Antecesores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ES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EF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LS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LF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Holgura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6064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6064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6064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B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6064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B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66064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Freeform 15"/>
          <p:cNvSpPr/>
          <p:nvPr/>
        </p:nvSpPr>
        <p:spPr>
          <a:xfrm>
            <a:off x="529142" y="836613"/>
            <a:ext cx="2327901" cy="1357942"/>
          </a:xfrm>
          <a:custGeom>
            <a:avLst/>
            <a:gdLst/>
            <a:ahLst/>
            <a:cxnLst/>
            <a:rect l="l" t="t" r="r" b="b"/>
            <a:pathLst>
              <a:path w="2327901" h="1357942">
                <a:moveTo>
                  <a:pt x="0" y="0"/>
                </a:moveTo>
                <a:lnTo>
                  <a:pt x="2327901" y="0"/>
                </a:lnTo>
                <a:lnTo>
                  <a:pt x="2327901" y="1357942"/>
                </a:lnTo>
                <a:lnTo>
                  <a:pt x="0" y="13579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1512100" y="3487858"/>
            <a:ext cx="1250109" cy="612554"/>
          </a:xfrm>
          <a:custGeom>
            <a:avLst/>
            <a:gdLst/>
            <a:ahLst/>
            <a:cxnLst/>
            <a:rect l="l" t="t" r="r" b="b"/>
            <a:pathLst>
              <a:path w="1250109" h="612554">
                <a:moveTo>
                  <a:pt x="0" y="0"/>
                </a:moveTo>
                <a:lnTo>
                  <a:pt x="1250109" y="0"/>
                </a:lnTo>
                <a:lnTo>
                  <a:pt x="1250109" y="612553"/>
                </a:lnTo>
                <a:lnTo>
                  <a:pt x="0" y="6125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1512100" y="5320677"/>
            <a:ext cx="1250109" cy="612554"/>
          </a:xfrm>
          <a:custGeom>
            <a:avLst/>
            <a:gdLst/>
            <a:ahLst/>
            <a:cxnLst/>
            <a:rect l="l" t="t" r="r" b="b"/>
            <a:pathLst>
              <a:path w="1250109" h="612554">
                <a:moveTo>
                  <a:pt x="0" y="0"/>
                </a:moveTo>
                <a:lnTo>
                  <a:pt x="1250109" y="0"/>
                </a:lnTo>
                <a:lnTo>
                  <a:pt x="1250109" y="612554"/>
                </a:lnTo>
                <a:lnTo>
                  <a:pt x="0" y="6125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>
            <a:off x="1512100" y="6316654"/>
            <a:ext cx="1250109" cy="612554"/>
          </a:xfrm>
          <a:custGeom>
            <a:avLst/>
            <a:gdLst/>
            <a:ahLst/>
            <a:cxnLst/>
            <a:rect l="l" t="t" r="r" b="b"/>
            <a:pathLst>
              <a:path w="1250109" h="612554">
                <a:moveTo>
                  <a:pt x="0" y="0"/>
                </a:moveTo>
                <a:lnTo>
                  <a:pt x="1250109" y="0"/>
                </a:lnTo>
                <a:lnTo>
                  <a:pt x="1250109" y="612553"/>
                </a:lnTo>
                <a:lnTo>
                  <a:pt x="0" y="6125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9" name="Group 19"/>
          <p:cNvGrpSpPr/>
          <p:nvPr/>
        </p:nvGrpSpPr>
        <p:grpSpPr>
          <a:xfrm>
            <a:off x="12844662" y="3708913"/>
            <a:ext cx="5020045" cy="2224318"/>
            <a:chOff x="0" y="0"/>
            <a:chExt cx="6693393" cy="2965757"/>
          </a:xfrm>
        </p:grpSpPr>
        <p:grpSp>
          <p:nvGrpSpPr>
            <p:cNvPr id="20" name="Group 20"/>
            <p:cNvGrpSpPr/>
            <p:nvPr/>
          </p:nvGrpSpPr>
          <p:grpSpPr>
            <a:xfrm>
              <a:off x="0" y="0"/>
              <a:ext cx="6693393" cy="2965757"/>
              <a:chOff x="0" y="0"/>
              <a:chExt cx="1751844" cy="77622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1751844" cy="776220"/>
              </a:xfrm>
              <a:custGeom>
                <a:avLst/>
                <a:gdLst/>
                <a:ahLst/>
                <a:cxnLst/>
                <a:rect l="l" t="t" r="r" b="b"/>
                <a:pathLst>
                  <a:path w="1751844" h="776220">
                    <a:moveTo>
                      <a:pt x="59360" y="0"/>
                    </a:moveTo>
                    <a:lnTo>
                      <a:pt x="1692484" y="0"/>
                    </a:lnTo>
                    <a:cubicBezTo>
                      <a:pt x="1725268" y="0"/>
                      <a:pt x="1751844" y="26577"/>
                      <a:pt x="1751844" y="59360"/>
                    </a:cubicBezTo>
                    <a:lnTo>
                      <a:pt x="1751844" y="716860"/>
                    </a:lnTo>
                    <a:cubicBezTo>
                      <a:pt x="1751844" y="732603"/>
                      <a:pt x="1745590" y="747702"/>
                      <a:pt x="1734458" y="758834"/>
                    </a:cubicBezTo>
                    <a:cubicBezTo>
                      <a:pt x="1723326" y="769966"/>
                      <a:pt x="1708227" y="776220"/>
                      <a:pt x="1692484" y="776220"/>
                    </a:cubicBezTo>
                    <a:lnTo>
                      <a:pt x="59360" y="776220"/>
                    </a:lnTo>
                    <a:cubicBezTo>
                      <a:pt x="26577" y="776220"/>
                      <a:pt x="0" y="749643"/>
                      <a:pt x="0" y="716860"/>
                    </a:cubicBezTo>
                    <a:lnTo>
                      <a:pt x="0" y="59360"/>
                    </a:lnTo>
                    <a:cubicBezTo>
                      <a:pt x="0" y="26577"/>
                      <a:pt x="26577" y="0"/>
                      <a:pt x="59360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TextBox 22"/>
              <p:cNvSpPr txBox="1"/>
              <p:nvPr/>
            </p:nvSpPr>
            <p:spPr>
              <a:xfrm>
                <a:off x="0" y="-38100"/>
                <a:ext cx="1751844" cy="81432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sp>
          <p:nvSpPr>
            <p:cNvPr id="23" name="TextBox 23"/>
            <p:cNvSpPr txBox="1"/>
            <p:nvPr/>
          </p:nvSpPr>
          <p:spPr>
            <a:xfrm>
              <a:off x="524986" y="86624"/>
              <a:ext cx="5838143" cy="25976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144"/>
                </a:lnSpc>
              </a:pPr>
              <a:endParaRPr/>
            </a:p>
            <a:p>
              <a:pPr algn="ctr">
                <a:lnSpc>
                  <a:spcPts val="4144"/>
                </a:lnSpc>
              </a:pPr>
              <a:r>
                <a:rPr lang="en-US" sz="2960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ruta crítica = A - B - D</a:t>
              </a:r>
            </a:p>
            <a:p>
              <a:pPr algn="ctr">
                <a:lnSpc>
                  <a:spcPts val="4144"/>
                </a:lnSpc>
              </a:pPr>
              <a:r>
                <a:rPr lang="en-US" sz="2960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Te = 10 semanas</a:t>
              </a:r>
            </a:p>
            <a:p>
              <a:pPr algn="l">
                <a:lnSpc>
                  <a:spcPts val="3164"/>
                </a:lnSpc>
              </a:pPr>
              <a:endParaRPr lang="en-US" sz="296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endParaRPr>
            </a:p>
          </p:txBody>
        </p:sp>
      </p:grp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553980" y="30162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EJERICICIO 4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7" name="Group 7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79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2" name="Group 12"/>
          <p:cNvGrpSpPr/>
          <p:nvPr/>
        </p:nvGrpSpPr>
        <p:grpSpPr>
          <a:xfrm>
            <a:off x="1488728" y="1673225"/>
            <a:ext cx="5589047" cy="661583"/>
            <a:chOff x="0" y="0"/>
            <a:chExt cx="7452063" cy="882111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7452063" cy="882111"/>
              <a:chOff x="0" y="0"/>
              <a:chExt cx="1950409" cy="230873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1950409" cy="230873"/>
              </a:xfrm>
              <a:custGeom>
                <a:avLst/>
                <a:gdLst/>
                <a:ahLst/>
                <a:cxnLst/>
                <a:rect l="l" t="t" r="r" b="b"/>
                <a:pathLst>
                  <a:path w="1950409" h="230873">
                    <a:moveTo>
                      <a:pt x="53317" y="0"/>
                    </a:moveTo>
                    <a:lnTo>
                      <a:pt x="1897092" y="0"/>
                    </a:lnTo>
                    <a:cubicBezTo>
                      <a:pt x="1911233" y="0"/>
                      <a:pt x="1924794" y="5617"/>
                      <a:pt x="1934793" y="15616"/>
                    </a:cubicBezTo>
                    <a:cubicBezTo>
                      <a:pt x="1944792" y="25615"/>
                      <a:pt x="1950409" y="39177"/>
                      <a:pt x="1950409" y="53317"/>
                    </a:cubicBezTo>
                    <a:lnTo>
                      <a:pt x="1950409" y="177555"/>
                    </a:lnTo>
                    <a:cubicBezTo>
                      <a:pt x="1950409" y="207002"/>
                      <a:pt x="1926538" y="230873"/>
                      <a:pt x="1897092" y="230873"/>
                    </a:cubicBezTo>
                    <a:lnTo>
                      <a:pt x="53317" y="230873"/>
                    </a:lnTo>
                    <a:cubicBezTo>
                      <a:pt x="23871" y="230873"/>
                      <a:pt x="0" y="207002"/>
                      <a:pt x="0" y="177555"/>
                    </a:cubicBezTo>
                    <a:lnTo>
                      <a:pt x="0" y="53317"/>
                    </a:lnTo>
                    <a:cubicBezTo>
                      <a:pt x="0" y="23871"/>
                      <a:pt x="23871" y="0"/>
                      <a:pt x="53317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0" y="-38100"/>
                <a:ext cx="1950409" cy="2689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sp>
          <p:nvSpPr>
            <p:cNvPr id="16" name="TextBox 16"/>
            <p:cNvSpPr txBox="1"/>
            <p:nvPr/>
          </p:nvSpPr>
          <p:spPr>
            <a:xfrm>
              <a:off x="584491" y="105674"/>
              <a:ext cx="6499873" cy="4949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164"/>
                </a:lnSpc>
              </a:pPr>
              <a:r>
                <a:rPr lang="en-US" sz="2260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bono de $150 por terminar en o antes 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488728" y="2513181"/>
            <a:ext cx="5792262" cy="661583"/>
            <a:chOff x="0" y="0"/>
            <a:chExt cx="7723016" cy="882111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7723016" cy="882111"/>
              <a:chOff x="0" y="0"/>
              <a:chExt cx="2021325" cy="230873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2021325" cy="230873"/>
              </a:xfrm>
              <a:custGeom>
                <a:avLst/>
                <a:gdLst/>
                <a:ahLst/>
                <a:cxnLst/>
                <a:rect l="l" t="t" r="r" b="b"/>
                <a:pathLst>
                  <a:path w="2021325" h="230873">
                    <a:moveTo>
                      <a:pt x="51447" y="0"/>
                    </a:moveTo>
                    <a:lnTo>
                      <a:pt x="1969879" y="0"/>
                    </a:lnTo>
                    <a:cubicBezTo>
                      <a:pt x="1983523" y="0"/>
                      <a:pt x="1996609" y="5420"/>
                      <a:pt x="2006257" y="15068"/>
                    </a:cubicBezTo>
                    <a:cubicBezTo>
                      <a:pt x="2015905" y="24716"/>
                      <a:pt x="2021325" y="37802"/>
                      <a:pt x="2021325" y="51447"/>
                    </a:cubicBezTo>
                    <a:lnTo>
                      <a:pt x="2021325" y="179426"/>
                    </a:lnTo>
                    <a:cubicBezTo>
                      <a:pt x="2021325" y="193070"/>
                      <a:pt x="2015905" y="206156"/>
                      <a:pt x="2006257" y="215804"/>
                    </a:cubicBezTo>
                    <a:cubicBezTo>
                      <a:pt x="1996609" y="225452"/>
                      <a:pt x="1983523" y="230873"/>
                      <a:pt x="1969879" y="230873"/>
                    </a:cubicBezTo>
                    <a:lnTo>
                      <a:pt x="51447" y="230873"/>
                    </a:lnTo>
                    <a:cubicBezTo>
                      <a:pt x="37802" y="230873"/>
                      <a:pt x="24716" y="225452"/>
                      <a:pt x="15068" y="215804"/>
                    </a:cubicBezTo>
                    <a:cubicBezTo>
                      <a:pt x="5420" y="206156"/>
                      <a:pt x="0" y="193070"/>
                      <a:pt x="0" y="179426"/>
                    </a:cubicBezTo>
                    <a:lnTo>
                      <a:pt x="0" y="51447"/>
                    </a:lnTo>
                    <a:cubicBezTo>
                      <a:pt x="0" y="37802"/>
                      <a:pt x="5420" y="24716"/>
                      <a:pt x="15068" y="15068"/>
                    </a:cubicBezTo>
                    <a:cubicBezTo>
                      <a:pt x="24716" y="5420"/>
                      <a:pt x="37802" y="0"/>
                      <a:pt x="51447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0" y="-38100"/>
                <a:ext cx="2021325" cy="2689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605743" y="105674"/>
              <a:ext cx="6736205" cy="4949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164"/>
                </a:lnSpc>
              </a:pPr>
              <a:r>
                <a:rPr lang="en-US" sz="2260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Penalidad de $100 por terminar despues</a:t>
              </a:r>
            </a:p>
          </p:txBody>
        </p:sp>
      </p:grpSp>
      <p:sp>
        <p:nvSpPr>
          <p:cNvPr id="22" name="Freeform 22"/>
          <p:cNvSpPr/>
          <p:nvPr/>
        </p:nvSpPr>
        <p:spPr>
          <a:xfrm>
            <a:off x="2557287" y="4831651"/>
            <a:ext cx="5590213" cy="2298975"/>
          </a:xfrm>
          <a:custGeom>
            <a:avLst/>
            <a:gdLst/>
            <a:ahLst/>
            <a:cxnLst/>
            <a:rect l="l" t="t" r="r" b="b"/>
            <a:pathLst>
              <a:path w="5590213" h="2298975">
                <a:moveTo>
                  <a:pt x="0" y="0"/>
                </a:moveTo>
                <a:lnTo>
                  <a:pt x="5590213" y="0"/>
                </a:lnTo>
                <a:lnTo>
                  <a:pt x="5590213" y="2298975"/>
                </a:lnTo>
                <a:lnTo>
                  <a:pt x="0" y="22989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3" name="Freeform 23"/>
          <p:cNvSpPr/>
          <p:nvPr/>
        </p:nvSpPr>
        <p:spPr>
          <a:xfrm>
            <a:off x="6833356" y="5390794"/>
            <a:ext cx="726545" cy="356007"/>
          </a:xfrm>
          <a:custGeom>
            <a:avLst/>
            <a:gdLst/>
            <a:ahLst/>
            <a:cxnLst/>
            <a:rect l="l" t="t" r="r" b="b"/>
            <a:pathLst>
              <a:path w="726545" h="356007">
                <a:moveTo>
                  <a:pt x="0" y="0"/>
                </a:moveTo>
                <a:lnTo>
                  <a:pt x="726545" y="0"/>
                </a:lnTo>
                <a:lnTo>
                  <a:pt x="726545" y="356007"/>
                </a:lnTo>
                <a:lnTo>
                  <a:pt x="0" y="3560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Freeform 24"/>
          <p:cNvSpPr/>
          <p:nvPr/>
        </p:nvSpPr>
        <p:spPr>
          <a:xfrm>
            <a:off x="6859548" y="5716842"/>
            <a:ext cx="674161" cy="330339"/>
          </a:xfrm>
          <a:custGeom>
            <a:avLst/>
            <a:gdLst/>
            <a:ahLst/>
            <a:cxnLst/>
            <a:rect l="l" t="t" r="r" b="b"/>
            <a:pathLst>
              <a:path w="674161" h="330339">
                <a:moveTo>
                  <a:pt x="0" y="0"/>
                </a:moveTo>
                <a:lnTo>
                  <a:pt x="674161" y="0"/>
                </a:lnTo>
                <a:lnTo>
                  <a:pt x="674161" y="330339"/>
                </a:lnTo>
                <a:lnTo>
                  <a:pt x="0" y="33033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5" name="Freeform 25"/>
          <p:cNvSpPr/>
          <p:nvPr/>
        </p:nvSpPr>
        <p:spPr>
          <a:xfrm>
            <a:off x="6833356" y="6311478"/>
            <a:ext cx="726545" cy="356007"/>
          </a:xfrm>
          <a:custGeom>
            <a:avLst/>
            <a:gdLst/>
            <a:ahLst/>
            <a:cxnLst/>
            <a:rect l="l" t="t" r="r" b="b"/>
            <a:pathLst>
              <a:path w="726545" h="356007">
                <a:moveTo>
                  <a:pt x="0" y="0"/>
                </a:moveTo>
                <a:lnTo>
                  <a:pt x="726545" y="0"/>
                </a:lnTo>
                <a:lnTo>
                  <a:pt x="726545" y="356007"/>
                </a:lnTo>
                <a:lnTo>
                  <a:pt x="0" y="3560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6" name="Freeform 26"/>
          <p:cNvSpPr/>
          <p:nvPr/>
        </p:nvSpPr>
        <p:spPr>
          <a:xfrm>
            <a:off x="9004808" y="5465753"/>
            <a:ext cx="5859861" cy="721514"/>
          </a:xfrm>
          <a:custGeom>
            <a:avLst/>
            <a:gdLst/>
            <a:ahLst/>
            <a:cxnLst/>
            <a:rect l="l" t="t" r="r" b="b"/>
            <a:pathLst>
              <a:path w="5859861" h="721514">
                <a:moveTo>
                  <a:pt x="0" y="0"/>
                </a:moveTo>
                <a:lnTo>
                  <a:pt x="5859861" y="0"/>
                </a:lnTo>
                <a:lnTo>
                  <a:pt x="5859861" y="721514"/>
                </a:lnTo>
                <a:lnTo>
                  <a:pt x="0" y="72151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7" name="TextBox 27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Gestión de Operaciones | 2025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949120" y="9417502"/>
            <a:ext cx="16389761" cy="487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1"/>
              </a:lnSpc>
            </a:pPr>
            <a:r>
              <a:rPr lang="en-US" sz="29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¿Qué fecha lo dejaría indiferente entre el bono y la penalidad?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032006" y="3965339"/>
            <a:ext cx="16389761" cy="487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1"/>
              </a:lnSpc>
            </a:pPr>
            <a:r>
              <a:rPr lang="en-US" sz="29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Es necesario calcular la Varianza de la ruta crítica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553980" y="30162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EJERICICIO 1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7" name="Group 7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2" name="Group 12"/>
          <p:cNvGrpSpPr/>
          <p:nvPr/>
        </p:nvGrpSpPr>
        <p:grpSpPr>
          <a:xfrm>
            <a:off x="598974" y="4427934"/>
            <a:ext cx="1431131" cy="1431131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1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4954806" y="9665152"/>
            <a:ext cx="8837674" cy="487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1"/>
              </a:lnSpc>
            </a:pPr>
            <a:r>
              <a:rPr lang="en-US" sz="29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Dibuje el diagrama PERT asociado al proyecto.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Gestión de Operaciones | 2025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3832519" y="6979883"/>
            <a:ext cx="1431131" cy="1431131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3832519" y="2047537"/>
            <a:ext cx="1431131" cy="1431131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3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2744912" y="4427934"/>
            <a:ext cx="1431131" cy="1431131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2</a:t>
              </a:r>
            </a:p>
          </p:txBody>
        </p:sp>
      </p:grpSp>
      <p:sp>
        <p:nvSpPr>
          <p:cNvPr id="26" name="AutoShape 26"/>
          <p:cNvSpPr/>
          <p:nvPr/>
        </p:nvSpPr>
        <p:spPr>
          <a:xfrm>
            <a:off x="1874600" y="5588928"/>
            <a:ext cx="1957919" cy="2106521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27" name="AutoShape 27"/>
          <p:cNvSpPr/>
          <p:nvPr/>
        </p:nvSpPr>
        <p:spPr>
          <a:xfrm>
            <a:off x="2059781" y="5767388"/>
            <a:ext cx="1925138" cy="2080461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28" name="AutoShape 28"/>
          <p:cNvSpPr/>
          <p:nvPr/>
        </p:nvSpPr>
        <p:spPr>
          <a:xfrm>
            <a:off x="2059781" y="5767388"/>
            <a:ext cx="1925138" cy="2080461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29" name="AutoShape 29"/>
          <p:cNvSpPr/>
          <p:nvPr/>
        </p:nvSpPr>
        <p:spPr>
          <a:xfrm>
            <a:off x="2059781" y="5767388"/>
            <a:ext cx="1925138" cy="2080461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30" name="AutoShape 30"/>
          <p:cNvSpPr/>
          <p:nvPr/>
        </p:nvSpPr>
        <p:spPr>
          <a:xfrm>
            <a:off x="2059781" y="5767388"/>
            <a:ext cx="1925138" cy="2080461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AutoShape 31"/>
          <p:cNvSpPr/>
          <p:nvPr/>
        </p:nvSpPr>
        <p:spPr>
          <a:xfrm flipV="1">
            <a:off x="1926523" y="3176545"/>
            <a:ext cx="2037453" cy="1595929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32" name="TextBox 32"/>
          <p:cNvSpPr txBox="1"/>
          <p:nvPr/>
        </p:nvSpPr>
        <p:spPr>
          <a:xfrm>
            <a:off x="2280732" y="3411993"/>
            <a:ext cx="273248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2172802" y="6591733"/>
            <a:ext cx="27241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309009" y="4613038"/>
            <a:ext cx="27979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</a:p>
        </p:txBody>
      </p:sp>
      <p:sp>
        <p:nvSpPr>
          <p:cNvPr id="35" name="AutoShape 35"/>
          <p:cNvSpPr/>
          <p:nvPr/>
        </p:nvSpPr>
        <p:spPr>
          <a:xfrm>
            <a:off x="2030105" y="5143500"/>
            <a:ext cx="714806" cy="188727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36" name="Freeform 36"/>
          <p:cNvSpPr/>
          <p:nvPr/>
        </p:nvSpPr>
        <p:spPr>
          <a:xfrm>
            <a:off x="14442429" y="6658408"/>
            <a:ext cx="3379384" cy="2261160"/>
          </a:xfrm>
          <a:custGeom>
            <a:avLst/>
            <a:gdLst/>
            <a:ahLst/>
            <a:cxnLst/>
            <a:rect l="l" t="t" r="r" b="b"/>
            <a:pathLst>
              <a:path w="3379384" h="2261160">
                <a:moveTo>
                  <a:pt x="0" y="0"/>
                </a:moveTo>
                <a:lnTo>
                  <a:pt x="3379384" y="0"/>
                </a:lnTo>
                <a:lnTo>
                  <a:pt x="3379384" y="2261160"/>
                </a:lnTo>
                <a:lnTo>
                  <a:pt x="0" y="22611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553980" y="30162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EJERICICIO 4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7" name="Group 7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80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2" name="Group 12"/>
          <p:cNvGrpSpPr/>
          <p:nvPr/>
        </p:nvGrpSpPr>
        <p:grpSpPr>
          <a:xfrm>
            <a:off x="1488728" y="1673225"/>
            <a:ext cx="5589047" cy="661583"/>
            <a:chOff x="0" y="0"/>
            <a:chExt cx="7452063" cy="882111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7452063" cy="882111"/>
              <a:chOff x="0" y="0"/>
              <a:chExt cx="1950409" cy="230873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1950409" cy="230873"/>
              </a:xfrm>
              <a:custGeom>
                <a:avLst/>
                <a:gdLst/>
                <a:ahLst/>
                <a:cxnLst/>
                <a:rect l="l" t="t" r="r" b="b"/>
                <a:pathLst>
                  <a:path w="1950409" h="230873">
                    <a:moveTo>
                      <a:pt x="53317" y="0"/>
                    </a:moveTo>
                    <a:lnTo>
                      <a:pt x="1897092" y="0"/>
                    </a:lnTo>
                    <a:cubicBezTo>
                      <a:pt x="1911233" y="0"/>
                      <a:pt x="1924794" y="5617"/>
                      <a:pt x="1934793" y="15616"/>
                    </a:cubicBezTo>
                    <a:cubicBezTo>
                      <a:pt x="1944792" y="25615"/>
                      <a:pt x="1950409" y="39177"/>
                      <a:pt x="1950409" y="53317"/>
                    </a:cubicBezTo>
                    <a:lnTo>
                      <a:pt x="1950409" y="177555"/>
                    </a:lnTo>
                    <a:cubicBezTo>
                      <a:pt x="1950409" y="207002"/>
                      <a:pt x="1926538" y="230873"/>
                      <a:pt x="1897092" y="230873"/>
                    </a:cubicBezTo>
                    <a:lnTo>
                      <a:pt x="53317" y="230873"/>
                    </a:lnTo>
                    <a:cubicBezTo>
                      <a:pt x="23871" y="230873"/>
                      <a:pt x="0" y="207002"/>
                      <a:pt x="0" y="177555"/>
                    </a:cubicBezTo>
                    <a:lnTo>
                      <a:pt x="0" y="53317"/>
                    </a:lnTo>
                    <a:cubicBezTo>
                      <a:pt x="0" y="23871"/>
                      <a:pt x="23871" y="0"/>
                      <a:pt x="53317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0" y="-38100"/>
                <a:ext cx="1950409" cy="2689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sp>
          <p:nvSpPr>
            <p:cNvPr id="16" name="TextBox 16"/>
            <p:cNvSpPr txBox="1"/>
            <p:nvPr/>
          </p:nvSpPr>
          <p:spPr>
            <a:xfrm>
              <a:off x="584491" y="105674"/>
              <a:ext cx="6499873" cy="4949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164"/>
                </a:lnSpc>
              </a:pPr>
              <a:r>
                <a:rPr lang="en-US" sz="2260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bono de $150 por terminar en o antes 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488728" y="2513181"/>
            <a:ext cx="5792262" cy="661583"/>
            <a:chOff x="0" y="0"/>
            <a:chExt cx="7723016" cy="882111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7723016" cy="882111"/>
              <a:chOff x="0" y="0"/>
              <a:chExt cx="2021325" cy="230873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2021325" cy="230873"/>
              </a:xfrm>
              <a:custGeom>
                <a:avLst/>
                <a:gdLst/>
                <a:ahLst/>
                <a:cxnLst/>
                <a:rect l="l" t="t" r="r" b="b"/>
                <a:pathLst>
                  <a:path w="2021325" h="230873">
                    <a:moveTo>
                      <a:pt x="51447" y="0"/>
                    </a:moveTo>
                    <a:lnTo>
                      <a:pt x="1969879" y="0"/>
                    </a:lnTo>
                    <a:cubicBezTo>
                      <a:pt x="1983523" y="0"/>
                      <a:pt x="1996609" y="5420"/>
                      <a:pt x="2006257" y="15068"/>
                    </a:cubicBezTo>
                    <a:cubicBezTo>
                      <a:pt x="2015905" y="24716"/>
                      <a:pt x="2021325" y="37802"/>
                      <a:pt x="2021325" y="51447"/>
                    </a:cubicBezTo>
                    <a:lnTo>
                      <a:pt x="2021325" y="179426"/>
                    </a:lnTo>
                    <a:cubicBezTo>
                      <a:pt x="2021325" y="193070"/>
                      <a:pt x="2015905" y="206156"/>
                      <a:pt x="2006257" y="215804"/>
                    </a:cubicBezTo>
                    <a:cubicBezTo>
                      <a:pt x="1996609" y="225452"/>
                      <a:pt x="1983523" y="230873"/>
                      <a:pt x="1969879" y="230873"/>
                    </a:cubicBezTo>
                    <a:lnTo>
                      <a:pt x="51447" y="230873"/>
                    </a:lnTo>
                    <a:cubicBezTo>
                      <a:pt x="37802" y="230873"/>
                      <a:pt x="24716" y="225452"/>
                      <a:pt x="15068" y="215804"/>
                    </a:cubicBezTo>
                    <a:cubicBezTo>
                      <a:pt x="5420" y="206156"/>
                      <a:pt x="0" y="193070"/>
                      <a:pt x="0" y="179426"/>
                    </a:cubicBezTo>
                    <a:lnTo>
                      <a:pt x="0" y="51447"/>
                    </a:lnTo>
                    <a:cubicBezTo>
                      <a:pt x="0" y="37802"/>
                      <a:pt x="5420" y="24716"/>
                      <a:pt x="15068" y="15068"/>
                    </a:cubicBezTo>
                    <a:cubicBezTo>
                      <a:pt x="24716" y="5420"/>
                      <a:pt x="37802" y="0"/>
                      <a:pt x="51447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0" y="-38100"/>
                <a:ext cx="2021325" cy="2689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605743" y="105674"/>
              <a:ext cx="6736205" cy="4949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164"/>
                </a:lnSpc>
              </a:pPr>
              <a:r>
                <a:rPr lang="en-US" sz="2260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Penalidad de $100 por terminar despues</a:t>
              </a:r>
            </a:p>
          </p:txBody>
        </p:sp>
      </p:grpSp>
      <p:sp>
        <p:nvSpPr>
          <p:cNvPr id="22" name="Freeform 22"/>
          <p:cNvSpPr/>
          <p:nvPr/>
        </p:nvSpPr>
        <p:spPr>
          <a:xfrm>
            <a:off x="3517107" y="5933231"/>
            <a:ext cx="11301259" cy="1949467"/>
          </a:xfrm>
          <a:custGeom>
            <a:avLst/>
            <a:gdLst/>
            <a:ahLst/>
            <a:cxnLst/>
            <a:rect l="l" t="t" r="r" b="b"/>
            <a:pathLst>
              <a:path w="11301259" h="1949467">
                <a:moveTo>
                  <a:pt x="0" y="0"/>
                </a:moveTo>
                <a:lnTo>
                  <a:pt x="11301259" y="0"/>
                </a:lnTo>
                <a:lnTo>
                  <a:pt x="11301259" y="1949467"/>
                </a:lnTo>
                <a:lnTo>
                  <a:pt x="0" y="194946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3" name="TextBox 23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Gestión de Operaciones | 2025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949120" y="9417502"/>
            <a:ext cx="16389761" cy="487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1"/>
              </a:lnSpc>
            </a:pPr>
            <a:r>
              <a:rPr lang="en-US" sz="29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¿Qué fecha lo dejaría indiferente entre el bono y la penalidad?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972856" y="3631773"/>
            <a:ext cx="16389761" cy="487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1"/>
              </a:lnSpc>
            </a:pPr>
            <a:r>
              <a:rPr lang="en-US" sz="29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Similar al problema del Diarero</a:t>
            </a:r>
          </a:p>
        </p:txBody>
      </p:sp>
      <p:grpSp>
        <p:nvGrpSpPr>
          <p:cNvPr id="26" name="Group 26"/>
          <p:cNvGrpSpPr/>
          <p:nvPr/>
        </p:nvGrpSpPr>
        <p:grpSpPr>
          <a:xfrm>
            <a:off x="7802437" y="4421349"/>
            <a:ext cx="2683126" cy="880220"/>
            <a:chOff x="0" y="0"/>
            <a:chExt cx="3577501" cy="1173627"/>
          </a:xfrm>
        </p:grpSpPr>
        <p:sp>
          <p:nvSpPr>
            <p:cNvPr id="27" name="TextBox 27"/>
            <p:cNvSpPr txBox="1"/>
            <p:nvPr/>
          </p:nvSpPr>
          <p:spPr>
            <a:xfrm>
              <a:off x="514811" y="-47625"/>
              <a:ext cx="1079920" cy="6344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091"/>
                </a:lnSpc>
              </a:pPr>
              <a:r>
                <a:rPr lang="en-US" sz="2922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VP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539188"/>
              <a:ext cx="2109543" cy="6344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091"/>
                </a:lnSpc>
              </a:pPr>
              <a:r>
                <a:rPr lang="en-US" sz="2922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VB +VP</a:t>
              </a:r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514811" y="-47625"/>
              <a:ext cx="1079920" cy="6344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091"/>
                </a:lnSpc>
              </a:pPr>
              <a:r>
                <a:rPr lang="en-US" sz="2922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___</a:t>
              </a: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1467958" y="245782"/>
              <a:ext cx="2109543" cy="6344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091"/>
                </a:lnSpc>
              </a:pPr>
              <a:r>
                <a:rPr lang="en-US" sz="2922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= P()</a:t>
              </a:r>
            </a:p>
          </p:txBody>
        </p:sp>
      </p:grp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553980" y="30162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EJERICICIO 4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7" name="Group 7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81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2" name="Group 12"/>
          <p:cNvGrpSpPr/>
          <p:nvPr/>
        </p:nvGrpSpPr>
        <p:grpSpPr>
          <a:xfrm>
            <a:off x="1488728" y="1673225"/>
            <a:ext cx="5589047" cy="661583"/>
            <a:chOff x="0" y="0"/>
            <a:chExt cx="7452063" cy="882111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7452063" cy="882111"/>
              <a:chOff x="0" y="0"/>
              <a:chExt cx="1950409" cy="230873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1950409" cy="230873"/>
              </a:xfrm>
              <a:custGeom>
                <a:avLst/>
                <a:gdLst/>
                <a:ahLst/>
                <a:cxnLst/>
                <a:rect l="l" t="t" r="r" b="b"/>
                <a:pathLst>
                  <a:path w="1950409" h="230873">
                    <a:moveTo>
                      <a:pt x="53317" y="0"/>
                    </a:moveTo>
                    <a:lnTo>
                      <a:pt x="1897092" y="0"/>
                    </a:lnTo>
                    <a:cubicBezTo>
                      <a:pt x="1911233" y="0"/>
                      <a:pt x="1924794" y="5617"/>
                      <a:pt x="1934793" y="15616"/>
                    </a:cubicBezTo>
                    <a:cubicBezTo>
                      <a:pt x="1944792" y="25615"/>
                      <a:pt x="1950409" y="39177"/>
                      <a:pt x="1950409" y="53317"/>
                    </a:cubicBezTo>
                    <a:lnTo>
                      <a:pt x="1950409" y="177555"/>
                    </a:lnTo>
                    <a:cubicBezTo>
                      <a:pt x="1950409" y="207002"/>
                      <a:pt x="1926538" y="230873"/>
                      <a:pt x="1897092" y="230873"/>
                    </a:cubicBezTo>
                    <a:lnTo>
                      <a:pt x="53317" y="230873"/>
                    </a:lnTo>
                    <a:cubicBezTo>
                      <a:pt x="23871" y="230873"/>
                      <a:pt x="0" y="207002"/>
                      <a:pt x="0" y="177555"/>
                    </a:cubicBezTo>
                    <a:lnTo>
                      <a:pt x="0" y="53317"/>
                    </a:lnTo>
                    <a:cubicBezTo>
                      <a:pt x="0" y="23871"/>
                      <a:pt x="23871" y="0"/>
                      <a:pt x="53317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0" y="-38100"/>
                <a:ext cx="1950409" cy="2689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sp>
          <p:nvSpPr>
            <p:cNvPr id="16" name="TextBox 16"/>
            <p:cNvSpPr txBox="1"/>
            <p:nvPr/>
          </p:nvSpPr>
          <p:spPr>
            <a:xfrm>
              <a:off x="584491" y="105674"/>
              <a:ext cx="6499873" cy="4949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164"/>
                </a:lnSpc>
              </a:pPr>
              <a:r>
                <a:rPr lang="en-US" sz="2260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bono de $150 por terminar en o antes 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488728" y="2513181"/>
            <a:ext cx="5792262" cy="661583"/>
            <a:chOff x="0" y="0"/>
            <a:chExt cx="7723016" cy="882111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7723016" cy="882111"/>
              <a:chOff x="0" y="0"/>
              <a:chExt cx="2021325" cy="230873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2021325" cy="230873"/>
              </a:xfrm>
              <a:custGeom>
                <a:avLst/>
                <a:gdLst/>
                <a:ahLst/>
                <a:cxnLst/>
                <a:rect l="l" t="t" r="r" b="b"/>
                <a:pathLst>
                  <a:path w="2021325" h="230873">
                    <a:moveTo>
                      <a:pt x="51447" y="0"/>
                    </a:moveTo>
                    <a:lnTo>
                      <a:pt x="1969879" y="0"/>
                    </a:lnTo>
                    <a:cubicBezTo>
                      <a:pt x="1983523" y="0"/>
                      <a:pt x="1996609" y="5420"/>
                      <a:pt x="2006257" y="15068"/>
                    </a:cubicBezTo>
                    <a:cubicBezTo>
                      <a:pt x="2015905" y="24716"/>
                      <a:pt x="2021325" y="37802"/>
                      <a:pt x="2021325" y="51447"/>
                    </a:cubicBezTo>
                    <a:lnTo>
                      <a:pt x="2021325" y="179426"/>
                    </a:lnTo>
                    <a:cubicBezTo>
                      <a:pt x="2021325" y="193070"/>
                      <a:pt x="2015905" y="206156"/>
                      <a:pt x="2006257" y="215804"/>
                    </a:cubicBezTo>
                    <a:cubicBezTo>
                      <a:pt x="1996609" y="225452"/>
                      <a:pt x="1983523" y="230873"/>
                      <a:pt x="1969879" y="230873"/>
                    </a:cubicBezTo>
                    <a:lnTo>
                      <a:pt x="51447" y="230873"/>
                    </a:lnTo>
                    <a:cubicBezTo>
                      <a:pt x="37802" y="230873"/>
                      <a:pt x="24716" y="225452"/>
                      <a:pt x="15068" y="215804"/>
                    </a:cubicBezTo>
                    <a:cubicBezTo>
                      <a:pt x="5420" y="206156"/>
                      <a:pt x="0" y="193070"/>
                      <a:pt x="0" y="179426"/>
                    </a:cubicBezTo>
                    <a:lnTo>
                      <a:pt x="0" y="51447"/>
                    </a:lnTo>
                    <a:cubicBezTo>
                      <a:pt x="0" y="37802"/>
                      <a:pt x="5420" y="24716"/>
                      <a:pt x="15068" y="15068"/>
                    </a:cubicBezTo>
                    <a:cubicBezTo>
                      <a:pt x="24716" y="5420"/>
                      <a:pt x="37802" y="0"/>
                      <a:pt x="51447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0" y="-38100"/>
                <a:ext cx="2021325" cy="2689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605743" y="105674"/>
              <a:ext cx="6736205" cy="4949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164"/>
                </a:lnSpc>
              </a:pPr>
              <a:r>
                <a:rPr lang="en-US" sz="2260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Penalidad de $100 por terminar despues</a:t>
              </a:r>
            </a:p>
          </p:txBody>
        </p:sp>
      </p:grpSp>
      <p:sp>
        <p:nvSpPr>
          <p:cNvPr id="22" name="Freeform 22"/>
          <p:cNvSpPr/>
          <p:nvPr/>
        </p:nvSpPr>
        <p:spPr>
          <a:xfrm>
            <a:off x="3357946" y="3783739"/>
            <a:ext cx="11301259" cy="1949467"/>
          </a:xfrm>
          <a:custGeom>
            <a:avLst/>
            <a:gdLst/>
            <a:ahLst/>
            <a:cxnLst/>
            <a:rect l="l" t="t" r="r" b="b"/>
            <a:pathLst>
              <a:path w="11301259" h="1949467">
                <a:moveTo>
                  <a:pt x="0" y="0"/>
                </a:moveTo>
                <a:lnTo>
                  <a:pt x="11301259" y="0"/>
                </a:lnTo>
                <a:lnTo>
                  <a:pt x="11301259" y="1949467"/>
                </a:lnTo>
                <a:lnTo>
                  <a:pt x="0" y="194946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3" name="TextBox 23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Gestión de Operaciones | 2025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949120" y="9417502"/>
            <a:ext cx="16389761" cy="487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1"/>
              </a:lnSpc>
            </a:pPr>
            <a:r>
              <a:rPr lang="en-US" sz="29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¿Qué fecha lo dejaría indiferente entre el bono y la penalidad?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893276" y="6353433"/>
            <a:ext cx="16389761" cy="487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1"/>
              </a:lnSpc>
            </a:pPr>
            <a:r>
              <a:rPr lang="en-US" sz="29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Luego se debe buscar Z0,4 en la tabla de normalidad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084544" y="7865063"/>
            <a:ext cx="16389761" cy="487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1"/>
              </a:lnSpc>
            </a:pPr>
            <a:r>
              <a:rPr lang="en-US" sz="29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Z0,4 = -0,25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813695" y="7109248"/>
            <a:ext cx="16389761" cy="487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1"/>
              </a:lnSpc>
            </a:pPr>
            <a:r>
              <a:rPr lang="en-US" sz="29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Equivalente a buscar -Z0,6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553980" y="30162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EJERICICIO 4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7" name="Group 7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82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2" name="Group 12"/>
          <p:cNvGrpSpPr/>
          <p:nvPr/>
        </p:nvGrpSpPr>
        <p:grpSpPr>
          <a:xfrm>
            <a:off x="1488728" y="1673225"/>
            <a:ext cx="5589047" cy="661583"/>
            <a:chOff x="0" y="0"/>
            <a:chExt cx="7452063" cy="882111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7452063" cy="882111"/>
              <a:chOff x="0" y="0"/>
              <a:chExt cx="1950409" cy="230873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1950409" cy="230873"/>
              </a:xfrm>
              <a:custGeom>
                <a:avLst/>
                <a:gdLst/>
                <a:ahLst/>
                <a:cxnLst/>
                <a:rect l="l" t="t" r="r" b="b"/>
                <a:pathLst>
                  <a:path w="1950409" h="230873">
                    <a:moveTo>
                      <a:pt x="53317" y="0"/>
                    </a:moveTo>
                    <a:lnTo>
                      <a:pt x="1897092" y="0"/>
                    </a:lnTo>
                    <a:cubicBezTo>
                      <a:pt x="1911233" y="0"/>
                      <a:pt x="1924794" y="5617"/>
                      <a:pt x="1934793" y="15616"/>
                    </a:cubicBezTo>
                    <a:cubicBezTo>
                      <a:pt x="1944792" y="25615"/>
                      <a:pt x="1950409" y="39177"/>
                      <a:pt x="1950409" y="53317"/>
                    </a:cubicBezTo>
                    <a:lnTo>
                      <a:pt x="1950409" y="177555"/>
                    </a:lnTo>
                    <a:cubicBezTo>
                      <a:pt x="1950409" y="207002"/>
                      <a:pt x="1926538" y="230873"/>
                      <a:pt x="1897092" y="230873"/>
                    </a:cubicBezTo>
                    <a:lnTo>
                      <a:pt x="53317" y="230873"/>
                    </a:lnTo>
                    <a:cubicBezTo>
                      <a:pt x="23871" y="230873"/>
                      <a:pt x="0" y="207002"/>
                      <a:pt x="0" y="177555"/>
                    </a:cubicBezTo>
                    <a:lnTo>
                      <a:pt x="0" y="53317"/>
                    </a:lnTo>
                    <a:cubicBezTo>
                      <a:pt x="0" y="23871"/>
                      <a:pt x="23871" y="0"/>
                      <a:pt x="53317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0" y="-38100"/>
                <a:ext cx="1950409" cy="2689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sp>
          <p:nvSpPr>
            <p:cNvPr id="16" name="TextBox 16"/>
            <p:cNvSpPr txBox="1"/>
            <p:nvPr/>
          </p:nvSpPr>
          <p:spPr>
            <a:xfrm>
              <a:off x="584491" y="105674"/>
              <a:ext cx="6499873" cy="4949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164"/>
                </a:lnSpc>
              </a:pPr>
              <a:r>
                <a:rPr lang="en-US" sz="2260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bono de $150 por terminar en o antes 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488728" y="2513181"/>
            <a:ext cx="5792262" cy="661583"/>
            <a:chOff x="0" y="0"/>
            <a:chExt cx="7723016" cy="882111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7723016" cy="882111"/>
              <a:chOff x="0" y="0"/>
              <a:chExt cx="2021325" cy="230873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2021325" cy="230873"/>
              </a:xfrm>
              <a:custGeom>
                <a:avLst/>
                <a:gdLst/>
                <a:ahLst/>
                <a:cxnLst/>
                <a:rect l="l" t="t" r="r" b="b"/>
                <a:pathLst>
                  <a:path w="2021325" h="230873">
                    <a:moveTo>
                      <a:pt x="51447" y="0"/>
                    </a:moveTo>
                    <a:lnTo>
                      <a:pt x="1969879" y="0"/>
                    </a:lnTo>
                    <a:cubicBezTo>
                      <a:pt x="1983523" y="0"/>
                      <a:pt x="1996609" y="5420"/>
                      <a:pt x="2006257" y="15068"/>
                    </a:cubicBezTo>
                    <a:cubicBezTo>
                      <a:pt x="2015905" y="24716"/>
                      <a:pt x="2021325" y="37802"/>
                      <a:pt x="2021325" y="51447"/>
                    </a:cubicBezTo>
                    <a:lnTo>
                      <a:pt x="2021325" y="179426"/>
                    </a:lnTo>
                    <a:cubicBezTo>
                      <a:pt x="2021325" y="193070"/>
                      <a:pt x="2015905" y="206156"/>
                      <a:pt x="2006257" y="215804"/>
                    </a:cubicBezTo>
                    <a:cubicBezTo>
                      <a:pt x="1996609" y="225452"/>
                      <a:pt x="1983523" y="230873"/>
                      <a:pt x="1969879" y="230873"/>
                    </a:cubicBezTo>
                    <a:lnTo>
                      <a:pt x="51447" y="230873"/>
                    </a:lnTo>
                    <a:cubicBezTo>
                      <a:pt x="37802" y="230873"/>
                      <a:pt x="24716" y="225452"/>
                      <a:pt x="15068" y="215804"/>
                    </a:cubicBezTo>
                    <a:cubicBezTo>
                      <a:pt x="5420" y="206156"/>
                      <a:pt x="0" y="193070"/>
                      <a:pt x="0" y="179426"/>
                    </a:cubicBezTo>
                    <a:lnTo>
                      <a:pt x="0" y="51447"/>
                    </a:lnTo>
                    <a:cubicBezTo>
                      <a:pt x="0" y="37802"/>
                      <a:pt x="5420" y="24716"/>
                      <a:pt x="15068" y="15068"/>
                    </a:cubicBezTo>
                    <a:cubicBezTo>
                      <a:pt x="24716" y="5420"/>
                      <a:pt x="37802" y="0"/>
                      <a:pt x="51447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0" y="-38100"/>
                <a:ext cx="2021325" cy="2689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605743" y="105674"/>
              <a:ext cx="6736205" cy="4949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164"/>
                </a:lnSpc>
              </a:pPr>
              <a:r>
                <a:rPr lang="en-US" sz="2260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Penalidad de $100 por terminar despues</a:t>
              </a:r>
            </a:p>
          </p:txBody>
        </p:sp>
      </p:grpSp>
      <p:sp>
        <p:nvSpPr>
          <p:cNvPr id="22" name="Freeform 22"/>
          <p:cNvSpPr/>
          <p:nvPr/>
        </p:nvSpPr>
        <p:spPr>
          <a:xfrm>
            <a:off x="4997619" y="7355368"/>
            <a:ext cx="8752535" cy="484687"/>
          </a:xfrm>
          <a:custGeom>
            <a:avLst/>
            <a:gdLst/>
            <a:ahLst/>
            <a:cxnLst/>
            <a:rect l="l" t="t" r="r" b="b"/>
            <a:pathLst>
              <a:path w="8752535" h="484687">
                <a:moveTo>
                  <a:pt x="0" y="0"/>
                </a:moveTo>
                <a:lnTo>
                  <a:pt x="8752534" y="0"/>
                </a:lnTo>
                <a:lnTo>
                  <a:pt x="8752534" y="484688"/>
                </a:lnTo>
                <a:lnTo>
                  <a:pt x="0" y="4846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9601" b="-9601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3" name="TextBox 23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Gestión de Operaciones | 2025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949120" y="9417502"/>
            <a:ext cx="16389761" cy="487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1"/>
              </a:lnSpc>
            </a:pPr>
            <a:r>
              <a:rPr lang="en-US" sz="29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¿Qué fecha lo dejaría indiferente entre el bono y la penalidad?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032006" y="3641248"/>
            <a:ext cx="16389761" cy="487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1"/>
              </a:lnSpc>
            </a:pPr>
            <a:r>
              <a:rPr lang="en-US" sz="29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Z0,4 = -0,25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869539" y="4405208"/>
            <a:ext cx="16389761" cy="487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1"/>
              </a:lnSpc>
            </a:pPr>
            <a:r>
              <a:rPr lang="en-US" sz="29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Entonces, la fecha que me dejará indiferente entre el bono y la penalización es: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9003580" y="5687800"/>
            <a:ext cx="5245819" cy="662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</a:t>
            </a:r>
            <a:r>
              <a:rPr lang="en-US" sz="3900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+ Z0,4 * σ  = T0,4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7105360" y="5754586"/>
            <a:ext cx="1608578" cy="662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=&gt;</a:t>
            </a:r>
          </a:p>
        </p:txBody>
      </p:sp>
      <p:sp>
        <p:nvSpPr>
          <p:cNvPr id="29" name="Freeform 29"/>
          <p:cNvSpPr/>
          <p:nvPr/>
        </p:nvSpPr>
        <p:spPr>
          <a:xfrm>
            <a:off x="4576836" y="5483493"/>
            <a:ext cx="2038978" cy="1281325"/>
          </a:xfrm>
          <a:custGeom>
            <a:avLst/>
            <a:gdLst/>
            <a:ahLst/>
            <a:cxnLst/>
            <a:rect l="l" t="t" r="r" b="b"/>
            <a:pathLst>
              <a:path w="2038978" h="1281325">
                <a:moveTo>
                  <a:pt x="0" y="0"/>
                </a:moveTo>
                <a:lnTo>
                  <a:pt x="2038978" y="0"/>
                </a:lnTo>
                <a:lnTo>
                  <a:pt x="2038978" y="1281325"/>
                </a:lnTo>
                <a:lnTo>
                  <a:pt x="0" y="12813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553980" y="30162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EJERICICIO 4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7" name="Group 7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Gestión de Operaciones | 2025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49120" y="9417502"/>
            <a:ext cx="16389761" cy="487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1"/>
              </a:lnSpc>
            </a:pPr>
            <a:r>
              <a:rPr lang="en-US" sz="29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¿Cuál es la probabilidad que la ruta no crítica se transforme en crítica?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69539" y="4405208"/>
            <a:ext cx="16389761" cy="487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1"/>
              </a:lnSpc>
            </a:pPr>
            <a:r>
              <a:rPr lang="en-US" sz="29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¿Cuándo una ruta no crítica se vuelve crítica?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553980" y="30162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EJERICICIO 4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7" name="Group 7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84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Gestión de Operaciones | 2025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49120" y="9417502"/>
            <a:ext cx="16389761" cy="487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1"/>
              </a:lnSpc>
            </a:pPr>
            <a:r>
              <a:rPr lang="en-US" sz="29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¿Cuál es la probabilidad que la ruta no crítica se transforme en crítica?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69539" y="4405208"/>
            <a:ext cx="16389761" cy="487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1"/>
              </a:lnSpc>
            </a:pPr>
            <a:r>
              <a:rPr lang="en-US" sz="29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¿Cuándo una ruta no crítica se vuelve crítica?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69539" y="5445496"/>
            <a:ext cx="16389761" cy="487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1"/>
              </a:lnSpc>
            </a:pPr>
            <a:r>
              <a:rPr lang="en-US" sz="29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Cuando consume toda su Holgura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32006" y="6607508"/>
            <a:ext cx="16389761" cy="487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1"/>
              </a:lnSpc>
            </a:pPr>
            <a:r>
              <a:rPr lang="en-US" sz="29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Es decir, su duración tendría que exceder el tiempo esperado de la ruta crítica (10)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553980" y="30162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EJERICICIO 4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7" name="Group 7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Gestión de Operaciones | 2025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49120" y="9417502"/>
            <a:ext cx="16389761" cy="487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1"/>
              </a:lnSpc>
            </a:pPr>
            <a:r>
              <a:rPr lang="en-US" sz="29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¿Cuál es la probabilidad que la ruta no crítica se transforme en crítica?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69539" y="7875155"/>
            <a:ext cx="16389761" cy="487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1"/>
              </a:lnSpc>
            </a:pPr>
            <a:r>
              <a:rPr lang="en-US" sz="29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Entonces, la holgura de la ruta no crítica es 1.</a:t>
            </a:r>
          </a:p>
        </p:txBody>
      </p:sp>
      <p:graphicFrame>
        <p:nvGraphicFramePr>
          <p:cNvPr id="15" name="Table 15"/>
          <p:cNvGraphicFramePr>
            <a:graphicFrameLocks noGrp="1"/>
          </p:cNvGraphicFramePr>
          <p:nvPr/>
        </p:nvGraphicFramePr>
        <p:xfrm>
          <a:off x="2705661" y="2267592"/>
          <a:ext cx="12392373" cy="4552950"/>
        </p:xfrm>
        <a:graphic>
          <a:graphicData uri="http://schemas.openxmlformats.org/drawingml/2006/table">
            <a:tbl>
              <a:tblPr/>
              <a:tblGrid>
                <a:gridCol w="1770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0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0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0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03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03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03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58825"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Actividad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Antecesores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ES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EF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LS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LF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Holgura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8825"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8825"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8825"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B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8825"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B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8825"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TextBox 16"/>
          <p:cNvSpPr txBox="1"/>
          <p:nvPr/>
        </p:nvSpPr>
        <p:spPr>
          <a:xfrm>
            <a:off x="706967" y="7159319"/>
            <a:ext cx="16389761" cy="487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1"/>
              </a:lnSpc>
            </a:pPr>
            <a:r>
              <a:rPr lang="en-US" sz="29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Duración de ruta no crítica 9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553980" y="30162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EJERICICIO 4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7" name="Group 7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86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557943" y="2721505"/>
            <a:ext cx="16389761" cy="487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1"/>
              </a:lnSpc>
            </a:pPr>
            <a:r>
              <a:rPr lang="en-US" sz="29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Entonces, la holgura de la ruta no crítica es = 1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57943" y="1966058"/>
            <a:ext cx="16389761" cy="487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1"/>
              </a:lnSpc>
            </a:pPr>
            <a:r>
              <a:rPr lang="en-US" sz="29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Duración de ruta no crítica = 9</a:t>
            </a:r>
          </a:p>
        </p:txBody>
      </p:sp>
      <p:sp>
        <p:nvSpPr>
          <p:cNvPr id="14" name="Freeform 14"/>
          <p:cNvSpPr/>
          <p:nvPr/>
        </p:nvSpPr>
        <p:spPr>
          <a:xfrm>
            <a:off x="15220322" y="2013683"/>
            <a:ext cx="2038978" cy="1281325"/>
          </a:xfrm>
          <a:custGeom>
            <a:avLst/>
            <a:gdLst/>
            <a:ahLst/>
            <a:cxnLst/>
            <a:rect l="l" t="t" r="r" b="b"/>
            <a:pathLst>
              <a:path w="2038978" h="1281325">
                <a:moveTo>
                  <a:pt x="0" y="0"/>
                </a:moveTo>
                <a:lnTo>
                  <a:pt x="2038978" y="0"/>
                </a:lnTo>
                <a:lnTo>
                  <a:pt x="2038978" y="1281325"/>
                </a:lnTo>
                <a:lnTo>
                  <a:pt x="0" y="12813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5281663" y="5143500"/>
            <a:ext cx="8231049" cy="936282"/>
          </a:xfrm>
          <a:custGeom>
            <a:avLst/>
            <a:gdLst/>
            <a:ahLst/>
            <a:cxnLst/>
            <a:rect l="l" t="t" r="r" b="b"/>
            <a:pathLst>
              <a:path w="8231049" h="936282">
                <a:moveTo>
                  <a:pt x="0" y="0"/>
                </a:moveTo>
                <a:lnTo>
                  <a:pt x="8231049" y="0"/>
                </a:lnTo>
                <a:lnTo>
                  <a:pt x="8231049" y="936282"/>
                </a:lnTo>
                <a:lnTo>
                  <a:pt x="0" y="9362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Gestión de Operaciones | 2025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49120" y="9417502"/>
            <a:ext cx="16389761" cy="487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1"/>
              </a:lnSpc>
            </a:pPr>
            <a:r>
              <a:rPr lang="en-US" sz="29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¿Cuál es la probabilidad que la ruta no crítica se transforme en crítica?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869539" y="3925832"/>
            <a:ext cx="16389761" cy="487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1"/>
              </a:lnSpc>
            </a:pPr>
            <a:r>
              <a:rPr lang="en-US" sz="29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Para evaluar probabilidades de consumir la holgura se necesita Varianza de la ruta no crítica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553980" y="30162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EJERICICIO 4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7" name="Group 7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87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5190575" y="4820841"/>
            <a:ext cx="2248190" cy="1412797"/>
          </a:xfrm>
          <a:custGeom>
            <a:avLst/>
            <a:gdLst/>
            <a:ahLst/>
            <a:cxnLst/>
            <a:rect l="l" t="t" r="r" b="b"/>
            <a:pathLst>
              <a:path w="2248190" h="1412797">
                <a:moveTo>
                  <a:pt x="0" y="0"/>
                </a:moveTo>
                <a:lnTo>
                  <a:pt x="2248190" y="0"/>
                </a:lnTo>
                <a:lnTo>
                  <a:pt x="2248190" y="1412797"/>
                </a:lnTo>
                <a:lnTo>
                  <a:pt x="0" y="14127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557943" y="2721505"/>
            <a:ext cx="16389761" cy="487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1"/>
              </a:lnSpc>
            </a:pPr>
            <a:r>
              <a:rPr lang="en-US" sz="29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Entonces, la holgura de la ruta no crítica es = 1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57943" y="1966058"/>
            <a:ext cx="16389761" cy="487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1"/>
              </a:lnSpc>
            </a:pPr>
            <a:r>
              <a:rPr lang="en-US" sz="29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Duración de ruta no crítica = 9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Gestión de Operaciones | 2025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49120" y="9417502"/>
            <a:ext cx="16389761" cy="487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1"/>
              </a:lnSpc>
            </a:pPr>
            <a:r>
              <a:rPr lang="en-US" sz="29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¿Cuál es la probabilidad que la ruta no crítica se transforme en crítica?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93420" y="3439504"/>
            <a:ext cx="16389761" cy="487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1"/>
              </a:lnSpc>
            </a:pPr>
            <a:r>
              <a:rPr lang="en-US" sz="29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Varianza ruta no crítica = 3,69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734040" y="5049456"/>
            <a:ext cx="1608578" cy="662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=&gt;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557943" y="6528913"/>
            <a:ext cx="16389761" cy="487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1"/>
              </a:lnSpc>
            </a:pPr>
            <a:r>
              <a:rPr lang="en-US" sz="29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Z = 0,52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9637893" y="4820841"/>
            <a:ext cx="2247778" cy="1300211"/>
            <a:chOff x="0" y="0"/>
            <a:chExt cx="2997038" cy="1733614"/>
          </a:xfrm>
        </p:grpSpPr>
        <p:sp>
          <p:nvSpPr>
            <p:cNvPr id="21" name="TextBox 21"/>
            <p:cNvSpPr txBox="1"/>
            <p:nvPr/>
          </p:nvSpPr>
          <p:spPr>
            <a:xfrm>
              <a:off x="0" y="356243"/>
              <a:ext cx="1043876" cy="8642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503"/>
                </a:lnSpc>
              </a:pPr>
              <a:r>
                <a:rPr lang="en-US" sz="3931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Z = 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945258" y="-76200"/>
              <a:ext cx="2051780" cy="8642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503"/>
                </a:lnSpc>
              </a:pPr>
              <a:r>
                <a:rPr lang="en-US" sz="3931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10 - 9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981075" y="-37797"/>
              <a:ext cx="1980145" cy="8642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503"/>
                </a:lnSpc>
              </a:pPr>
              <a:r>
                <a:rPr lang="en-US" sz="3931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____</a:t>
              </a:r>
            </a:p>
          </p:txBody>
        </p:sp>
        <p:sp>
          <p:nvSpPr>
            <p:cNvPr id="24" name="Freeform 24"/>
            <p:cNvSpPr/>
            <p:nvPr/>
          </p:nvSpPr>
          <p:spPr>
            <a:xfrm>
              <a:off x="1106676" y="928529"/>
              <a:ext cx="1854544" cy="805085"/>
            </a:xfrm>
            <a:custGeom>
              <a:avLst/>
              <a:gdLst/>
              <a:ahLst/>
              <a:cxnLst/>
              <a:rect l="l" t="t" r="r" b="b"/>
              <a:pathLst>
                <a:path w="1854544" h="805085">
                  <a:moveTo>
                    <a:pt x="0" y="0"/>
                  </a:moveTo>
                  <a:lnTo>
                    <a:pt x="1854544" y="0"/>
                  </a:lnTo>
                  <a:lnTo>
                    <a:pt x="1854544" y="805085"/>
                  </a:lnTo>
                  <a:lnTo>
                    <a:pt x="0" y="8050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83613" t="-141109" r="-7764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2585054" y="5712395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553980" y="30162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EJERICICIO 4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7" name="Group 7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88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Gestión de Operaciones | 2025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49120" y="9417502"/>
            <a:ext cx="16389761" cy="487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1"/>
              </a:lnSpc>
            </a:pPr>
            <a:r>
              <a:rPr lang="en-US" sz="29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¿Cuál es la probabilidad que la ruta no crítica se transforme en crítica?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44395" y="1990387"/>
            <a:ext cx="16389761" cy="570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1"/>
              </a:lnSpc>
            </a:pPr>
            <a:r>
              <a:rPr lang="en-US" sz="34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Z = 0,52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065289" y="2887690"/>
            <a:ext cx="7719252" cy="7214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11"/>
              </a:lnSpc>
            </a:pPr>
            <a:r>
              <a:rPr lang="en-US" sz="42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 (Z &gt; 0,52) = 1 - P ( Z &lt;= 0,52)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2585054" y="5712395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553980" y="30162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EJERICICIO 4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7" name="Group 7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89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Gestión de Operaciones | 2025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49120" y="9417502"/>
            <a:ext cx="16389761" cy="487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1"/>
              </a:lnSpc>
            </a:pPr>
            <a:r>
              <a:rPr lang="en-US" sz="29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¿Cuál es la probabilidad que la ruta no crítica se transforme en crítica?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44395" y="1990387"/>
            <a:ext cx="16389761" cy="570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1"/>
              </a:lnSpc>
            </a:pPr>
            <a:r>
              <a:rPr lang="en-US" sz="34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Z = 0,52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064420" y="4009149"/>
            <a:ext cx="3262069" cy="7214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11"/>
              </a:lnSpc>
            </a:pPr>
            <a:r>
              <a:rPr lang="en-US" sz="42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= 1 - 0,6985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294730" y="5017015"/>
            <a:ext cx="2598233" cy="6953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71"/>
              </a:lnSpc>
            </a:pPr>
            <a:r>
              <a:rPr lang="en-US" sz="41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0,3015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004119" y="6261841"/>
            <a:ext cx="10279762" cy="1153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51"/>
              </a:lnSpc>
            </a:pPr>
            <a:r>
              <a:rPr lang="en-US" sz="33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la probabilidad que la ruta no crítica se transforme en crítica es aproximadamente  30,15%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065289" y="2887690"/>
            <a:ext cx="7719252" cy="7214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11"/>
              </a:lnSpc>
            </a:pPr>
            <a:r>
              <a:rPr lang="en-US" sz="42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 (Z &gt; 0,52) = 1 - P ( Z &lt;= 0,52)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553980" y="30162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EJERICICIO 1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7" name="Group 7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2" name="Group 12"/>
          <p:cNvGrpSpPr/>
          <p:nvPr/>
        </p:nvGrpSpPr>
        <p:grpSpPr>
          <a:xfrm>
            <a:off x="598974" y="4427934"/>
            <a:ext cx="1431131" cy="1431131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1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4954806" y="9665152"/>
            <a:ext cx="8837674" cy="487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1"/>
              </a:lnSpc>
            </a:pPr>
            <a:r>
              <a:rPr lang="en-US" sz="292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Dibuje el diagrama PERT asociado al proyecto.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Gestión de Operaciones | 2025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3832519" y="6979883"/>
            <a:ext cx="1431131" cy="1431131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3832519" y="2047537"/>
            <a:ext cx="1431131" cy="1431131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3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2744912" y="4427934"/>
            <a:ext cx="1431131" cy="1431131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2</a:t>
              </a:r>
            </a:p>
          </p:txBody>
        </p:sp>
      </p:grpSp>
      <p:sp>
        <p:nvSpPr>
          <p:cNvPr id="26" name="AutoShape 26"/>
          <p:cNvSpPr/>
          <p:nvPr/>
        </p:nvSpPr>
        <p:spPr>
          <a:xfrm>
            <a:off x="1874600" y="5588928"/>
            <a:ext cx="1957919" cy="2106521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27" name="AutoShape 27"/>
          <p:cNvSpPr/>
          <p:nvPr/>
        </p:nvSpPr>
        <p:spPr>
          <a:xfrm>
            <a:off x="2059781" y="5767388"/>
            <a:ext cx="1925138" cy="2080461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28" name="AutoShape 28"/>
          <p:cNvSpPr/>
          <p:nvPr/>
        </p:nvSpPr>
        <p:spPr>
          <a:xfrm>
            <a:off x="2059781" y="5767388"/>
            <a:ext cx="1925138" cy="2080461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29" name="AutoShape 29"/>
          <p:cNvSpPr/>
          <p:nvPr/>
        </p:nvSpPr>
        <p:spPr>
          <a:xfrm>
            <a:off x="2059781" y="5767388"/>
            <a:ext cx="1925138" cy="2080461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30" name="AutoShape 30"/>
          <p:cNvSpPr/>
          <p:nvPr/>
        </p:nvSpPr>
        <p:spPr>
          <a:xfrm>
            <a:off x="2059781" y="5767388"/>
            <a:ext cx="1925138" cy="2080461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AutoShape 31"/>
          <p:cNvSpPr/>
          <p:nvPr/>
        </p:nvSpPr>
        <p:spPr>
          <a:xfrm flipV="1">
            <a:off x="1926523" y="3176545"/>
            <a:ext cx="2037453" cy="1595929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32" name="AutoShape 32"/>
          <p:cNvSpPr/>
          <p:nvPr/>
        </p:nvSpPr>
        <p:spPr>
          <a:xfrm>
            <a:off x="4001177" y="5612216"/>
            <a:ext cx="705216" cy="1390702"/>
          </a:xfrm>
          <a:prstGeom prst="line">
            <a:avLst/>
          </a:prstGeom>
          <a:ln w="95250" cap="flat">
            <a:solidFill>
              <a:srgbClr val="9FC3D0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33" name="AutoShape 33"/>
          <p:cNvSpPr/>
          <p:nvPr/>
        </p:nvSpPr>
        <p:spPr>
          <a:xfrm flipV="1">
            <a:off x="3815852" y="3478668"/>
            <a:ext cx="757191" cy="1043610"/>
          </a:xfrm>
          <a:prstGeom prst="line">
            <a:avLst/>
          </a:prstGeom>
          <a:ln w="95250" cap="flat">
            <a:solidFill>
              <a:srgbClr val="9FC3D0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34" name="TextBox 34"/>
          <p:cNvSpPr txBox="1"/>
          <p:nvPr/>
        </p:nvSpPr>
        <p:spPr>
          <a:xfrm>
            <a:off x="2280732" y="3411993"/>
            <a:ext cx="273248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2172802" y="6591733"/>
            <a:ext cx="27241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2309009" y="4613038"/>
            <a:ext cx="27979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6844665" y="2376567"/>
            <a:ext cx="10334625" cy="4017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40"/>
              </a:lnSpc>
            </a:pPr>
            <a:r>
              <a:rPr lang="en-US" sz="46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Cuando hay una actividad (como B en este caso), que es predecesora de 2 actividades, se usa un nodo dummy para mostrar las precedencias</a:t>
            </a:r>
          </a:p>
        </p:txBody>
      </p:sp>
      <p:sp>
        <p:nvSpPr>
          <p:cNvPr id="38" name="AutoShape 38"/>
          <p:cNvSpPr/>
          <p:nvPr/>
        </p:nvSpPr>
        <p:spPr>
          <a:xfrm>
            <a:off x="2030105" y="5143500"/>
            <a:ext cx="714806" cy="117290"/>
          </a:xfrm>
          <a:prstGeom prst="line">
            <a:avLst/>
          </a:prstGeom>
          <a:ln w="38100" cap="flat">
            <a:solidFill>
              <a:srgbClr val="9FC3D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1071" y="0"/>
            <a:ext cx="4239083" cy="10287000"/>
            <a:chOff x="0" y="0"/>
            <a:chExt cx="5652111" cy="13716000"/>
          </a:xfrm>
        </p:grpSpPr>
        <p:grpSp>
          <p:nvGrpSpPr>
            <p:cNvPr id="3" name="Group 3"/>
            <p:cNvGrpSpPr/>
            <p:nvPr/>
          </p:nvGrpSpPr>
          <p:grpSpPr>
            <a:xfrm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2" name="TextBox 12"/>
          <p:cNvSpPr txBox="1"/>
          <p:nvPr/>
        </p:nvSpPr>
        <p:spPr>
          <a:xfrm>
            <a:off x="6241693" y="2500459"/>
            <a:ext cx="9629377" cy="3800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50"/>
              </a:lnSpc>
            </a:pPr>
            <a:r>
              <a:rPr lang="en-US" sz="150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AYUDANTÍA PERT</a:t>
            </a:r>
          </a:p>
        </p:txBody>
      </p:sp>
      <p:sp>
        <p:nvSpPr>
          <p:cNvPr id="13" name="Freeform 13"/>
          <p:cNvSpPr/>
          <p:nvPr/>
        </p:nvSpPr>
        <p:spPr>
          <a:xfrm>
            <a:off x="12646898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4633952" y="6469533"/>
            <a:ext cx="12625348" cy="978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29"/>
              </a:lnSpc>
            </a:pPr>
            <a:r>
              <a:rPr lang="en-US" sz="573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Felipe Muñoz y Javier Pastene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067640" y="8725001"/>
            <a:ext cx="6882108" cy="533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76"/>
              </a:lnSpc>
            </a:pPr>
            <a:r>
              <a:rPr lang="en-US" sz="312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Gestión de Operaciones | 2025</a:t>
            </a:r>
          </a:p>
        </p:txBody>
      </p:sp>
      <p:sp>
        <p:nvSpPr>
          <p:cNvPr id="16" name="Freeform 16"/>
          <p:cNvSpPr/>
          <p:nvPr/>
        </p:nvSpPr>
        <p:spPr>
          <a:xfrm>
            <a:off x="11118095" y="925830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3915</Words>
  <Application>Microsoft Office PowerPoint</Application>
  <PresentationFormat>Personalizado</PresentationFormat>
  <Paragraphs>1182</Paragraphs>
  <Slides>90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90</vt:i4>
      </vt:variant>
    </vt:vector>
  </HeadingPairs>
  <TitlesOfParts>
    <vt:vector size="99" baseType="lpstr">
      <vt:lpstr>Alatsi</vt:lpstr>
      <vt:lpstr>Calibri</vt:lpstr>
      <vt:lpstr>Open Sans</vt:lpstr>
      <vt:lpstr>Abhaya Libre</vt:lpstr>
      <vt:lpstr>Open Sans Bold</vt:lpstr>
      <vt:lpstr>Canva Sans Bold</vt:lpstr>
      <vt:lpstr>Arial</vt:lpstr>
      <vt:lpstr>Canva Sans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Ayudantía 6 - PERT</dc:title>
  <cp:lastModifiedBy>Javier Andrés Pastene Del Valle</cp:lastModifiedBy>
  <cp:revision>3</cp:revision>
  <dcterms:created xsi:type="dcterms:W3CDTF">2006-08-16T00:00:00Z</dcterms:created>
  <dcterms:modified xsi:type="dcterms:W3CDTF">2025-05-07T18:07:59Z</dcterms:modified>
  <dc:identifier>DAGmsfoY8kI</dc:identifier>
</cp:coreProperties>
</file>