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</p:sldIdLst>
  <p:sldSz cx="18288000" cy="10287000"/>
  <p:notesSz cx="6858000" cy="9144000"/>
  <p:embeddedFontLst>
    <p:embeddedFont>
      <p:font typeface="Century Gothic Paneuropean Bold" charset="1" panose="020B0702020202020204"/>
      <p:regular r:id="rId112"/>
    </p:embeddedFont>
    <p:embeddedFont>
      <p:font typeface="Century Gothic Paneuropean" charset="1" panose="020B0502020202020204"/>
      <p:regular r:id="rId113"/>
    </p:embeddedFont>
    <p:embeddedFont>
      <p:font typeface="Open Sans" charset="1" panose="020B0606030504020204"/>
      <p:regular r:id="rId114"/>
    </p:embeddedFont>
    <p:embeddedFont>
      <p:font typeface="Open Sans Bold" charset="1" panose="020B0806030504020204"/>
      <p:regular r:id="rId115"/>
    </p:embeddedFont>
    <p:embeddedFont>
      <p:font typeface="Abhaya Libre" charset="1" panose="02000503000000000000"/>
      <p:regular r:id="rId116"/>
    </p:embeddedFont>
    <p:embeddedFont>
      <p:font typeface="Canva Sans Bold" charset="1" panose="020B0803030501040103"/>
      <p:regular r:id="rId117"/>
    </p:embeddedFont>
    <p:embeddedFont>
      <p:font typeface="Canva Sans" charset="1" panose="020B0503030501040103"/>
      <p:regular r:id="rId1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fonts/font112.fntdata" Type="http://schemas.openxmlformats.org/officeDocument/2006/relationships/font"/><Relationship Id="rId113" Target="fonts/font113.fntdata" Type="http://schemas.openxmlformats.org/officeDocument/2006/relationships/font"/><Relationship Id="rId114" Target="fonts/font114.fntdata" Type="http://schemas.openxmlformats.org/officeDocument/2006/relationships/font"/><Relationship Id="rId115" Target="fonts/font115.fntdata" Type="http://schemas.openxmlformats.org/officeDocument/2006/relationships/font"/><Relationship Id="rId116" Target="fonts/font116.fntdata" Type="http://schemas.openxmlformats.org/officeDocument/2006/relationships/font"/><Relationship Id="rId117" Target="fonts/font117.fntdata" Type="http://schemas.openxmlformats.org/officeDocument/2006/relationships/font"/><Relationship Id="rId118" Target="fonts/font118.fntdata" Type="http://schemas.openxmlformats.org/officeDocument/2006/relationships/font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0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8.png" Type="http://schemas.openxmlformats.org/officeDocument/2006/relationships/image"/><Relationship Id="rId5" Target="../media/image69.png" Type="http://schemas.openxmlformats.org/officeDocument/2006/relationships/image"/><Relationship Id="rId6" Target="../media/image70.png" Type="http://schemas.openxmlformats.org/officeDocument/2006/relationships/image"/></Relationships>
</file>

<file path=ppt/slides/_rels/slide10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2.png" Type="http://schemas.openxmlformats.org/officeDocument/2006/relationships/image"/></Relationships>
</file>

<file path=ppt/slides/_rels/slide10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1.png" Type="http://schemas.openxmlformats.org/officeDocument/2006/relationships/image"/></Relationships>
</file>

<file path=ppt/slides/_rels/slide10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2.png" Type="http://schemas.openxmlformats.org/officeDocument/2006/relationships/image"/></Relationships>
</file>

<file path=ppt/slides/_rels/slide10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2.png" Type="http://schemas.openxmlformats.org/officeDocument/2006/relationships/image"/><Relationship Id="rId5" Target="../media/image73.png" Type="http://schemas.openxmlformats.org/officeDocument/2006/relationships/image"/><Relationship Id="rId6" Target="../media/image74.png" Type="http://schemas.openxmlformats.org/officeDocument/2006/relationships/image"/></Relationships>
</file>

<file path=ppt/slides/_rels/slide10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0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43.png" Type="http://schemas.openxmlformats.org/officeDocument/2006/relationships/image"/><Relationship Id="rId12" Target="../media/image4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Relationship Id="rId5" Target="../media/image4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5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5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9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Relationship Id="rId6" Target="../media/image50.pn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/Relationships>
</file>

<file path=ppt/slides/_rels/slide8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/Relationships>
</file>

<file path=ppt/slides/_rels/slide8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7.png" Type="http://schemas.openxmlformats.org/officeDocument/2006/relationships/image"/><Relationship Id="rId5" Target="../media/image58.png" Type="http://schemas.openxmlformats.org/officeDocument/2006/relationships/image"/></Relationships>
</file>

<file path=ppt/slides/_rels/slide8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8.png" Type="http://schemas.openxmlformats.org/officeDocument/2006/relationships/image"/><Relationship Id="rId5" Target="../media/image5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0.png" Type="http://schemas.openxmlformats.org/officeDocument/2006/relationships/image"/></Relationships>
</file>

<file path=ppt/slides/_rels/slide9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1.png" Type="http://schemas.openxmlformats.org/officeDocument/2006/relationships/image"/></Relationships>
</file>

<file path=ppt/slides/_rels/slide9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2.png" Type="http://schemas.openxmlformats.org/officeDocument/2006/relationships/image"/></Relationships>
</file>

<file path=ppt/slides/_rels/slide9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3.png" Type="http://schemas.openxmlformats.org/officeDocument/2006/relationships/image"/><Relationship Id="rId5" Target="../media/image64.png" Type="http://schemas.openxmlformats.org/officeDocument/2006/relationships/image"/></Relationships>
</file>

<file path=ppt/slides/_rels/slide9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3.png" Type="http://schemas.openxmlformats.org/officeDocument/2006/relationships/image"/><Relationship Id="rId5" Target="../media/image64.png" Type="http://schemas.openxmlformats.org/officeDocument/2006/relationships/image"/><Relationship Id="rId6" Target="../media/image65.png" Type="http://schemas.openxmlformats.org/officeDocument/2006/relationships/image"/><Relationship Id="rId7" Target="../media/image66.png" Type="http://schemas.openxmlformats.org/officeDocument/2006/relationships/image"/></Relationships>
</file>

<file path=ppt/slides/_rels/slide9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2.png" Type="http://schemas.openxmlformats.org/officeDocument/2006/relationships/image"/></Relationships>
</file>

<file path=ppt/slides/_rels/slide9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7.png" Type="http://schemas.openxmlformats.org/officeDocument/2006/relationships/image"/></Relationships>
</file>

<file path=ppt/slides/_rels/slide9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AYUDANTÍA 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Preparación I2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25763" y="7686630"/>
            <a:ext cx="8679312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Javier Pastene y Felipe Muñoz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765538" y="6176854"/>
            <a:ext cx="8756925" cy="1696368"/>
          </a:xfrm>
          <a:custGeom>
            <a:avLst/>
            <a:gdLst/>
            <a:ahLst/>
            <a:cxnLst/>
            <a:rect r="r" b="b" t="t" l="l"/>
            <a:pathLst>
              <a:path h="1696368" w="8756925">
                <a:moveTo>
                  <a:pt x="0" y="0"/>
                </a:moveTo>
                <a:lnTo>
                  <a:pt x="8756924" y="0"/>
                </a:lnTo>
                <a:lnTo>
                  <a:pt x="8756924" y="1696367"/>
                </a:lnTo>
                <a:lnTo>
                  <a:pt x="0" y="1696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89343" y="3708400"/>
            <a:ext cx="1070931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Finalmente podemos escribir la regresión lineal</a:t>
            </a:r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5083" y="3829729"/>
            <a:ext cx="11301259" cy="1313771"/>
          </a:xfrm>
          <a:custGeom>
            <a:avLst/>
            <a:gdLst/>
            <a:ahLst/>
            <a:cxnLst/>
            <a:rect r="r" b="b" t="t" l="l"/>
            <a:pathLst>
              <a:path h="1313771" w="11301259">
                <a:moveTo>
                  <a:pt x="0" y="0"/>
                </a:moveTo>
                <a:lnTo>
                  <a:pt x="11301259" y="0"/>
                </a:lnTo>
                <a:lnTo>
                  <a:pt x="11301259" y="1313771"/>
                </a:lnTo>
                <a:lnTo>
                  <a:pt x="0" y="1313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66182" y="5553075"/>
            <a:ext cx="10959060" cy="1149442"/>
          </a:xfrm>
          <a:custGeom>
            <a:avLst/>
            <a:gdLst/>
            <a:ahLst/>
            <a:cxnLst/>
            <a:rect r="r" b="b" t="t" l="l"/>
            <a:pathLst>
              <a:path h="1149442" w="10959060">
                <a:moveTo>
                  <a:pt x="0" y="0"/>
                </a:moveTo>
                <a:lnTo>
                  <a:pt x="10959060" y="0"/>
                </a:lnTo>
                <a:lnTo>
                  <a:pt x="10959060" y="1149442"/>
                </a:lnTo>
                <a:lnTo>
                  <a:pt x="0" y="11494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06240" y="6945915"/>
            <a:ext cx="10819002" cy="1055512"/>
          </a:xfrm>
          <a:custGeom>
            <a:avLst/>
            <a:gdLst/>
            <a:ahLst/>
            <a:cxnLst/>
            <a:rect r="r" b="b" t="t" l="l"/>
            <a:pathLst>
              <a:path h="1055512" w="10819002">
                <a:moveTo>
                  <a:pt x="0" y="0"/>
                </a:moveTo>
                <a:lnTo>
                  <a:pt x="10819002" y="0"/>
                </a:lnTo>
                <a:lnTo>
                  <a:pt x="10819002" y="1055513"/>
                </a:lnTo>
                <a:lnTo>
                  <a:pt x="0" y="10555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2: Reducir 1 Semana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66257" y="3790584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Ruta Crítica A - C - D - F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108150" y="4863193"/>
            <a:ext cx="13851666" cy="2753019"/>
          </a:xfrm>
          <a:custGeom>
            <a:avLst/>
            <a:gdLst/>
            <a:ahLst/>
            <a:cxnLst/>
            <a:rect r="r" b="b" t="t" l="l"/>
            <a:pathLst>
              <a:path h="2753019" w="13851666">
                <a:moveTo>
                  <a:pt x="0" y="0"/>
                </a:moveTo>
                <a:lnTo>
                  <a:pt x="13851665" y="0"/>
                </a:lnTo>
                <a:lnTo>
                  <a:pt x="13851665" y="2753019"/>
                </a:lnTo>
                <a:lnTo>
                  <a:pt x="0" y="2753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3: Reducir 2 Semanas</a:t>
            </a:r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00730" y="4283378"/>
            <a:ext cx="11266505" cy="2741659"/>
          </a:xfrm>
          <a:custGeom>
            <a:avLst/>
            <a:gdLst/>
            <a:ahLst/>
            <a:cxnLst/>
            <a:rect r="r" b="b" t="t" l="l"/>
            <a:pathLst>
              <a:path h="2741659" w="11266505">
                <a:moveTo>
                  <a:pt x="0" y="0"/>
                </a:moveTo>
                <a:lnTo>
                  <a:pt x="11266505" y="0"/>
                </a:lnTo>
                <a:lnTo>
                  <a:pt x="11266505" y="2741659"/>
                </a:lnTo>
                <a:lnTo>
                  <a:pt x="0" y="2741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3: Reducir 2 Semanas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76275" y="7299942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Actividad C: Reducir 2 Semanas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76275" y="8057497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Nueva duración del proyecto 18 semanas</a:t>
            </a:r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3371" y="4182893"/>
            <a:ext cx="11301259" cy="1921214"/>
          </a:xfrm>
          <a:custGeom>
            <a:avLst/>
            <a:gdLst/>
            <a:ahLst/>
            <a:cxnLst/>
            <a:rect r="r" b="b" t="t" l="l"/>
            <a:pathLst>
              <a:path h="1921214" w="11301259">
                <a:moveTo>
                  <a:pt x="0" y="0"/>
                </a:moveTo>
                <a:lnTo>
                  <a:pt x="11301258" y="0"/>
                </a:lnTo>
                <a:lnTo>
                  <a:pt x="11301258" y="1921214"/>
                </a:lnTo>
                <a:lnTo>
                  <a:pt x="0" y="1921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3: Reducir 2 Semanas</a:t>
            </a:r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3371" y="4182893"/>
            <a:ext cx="11301259" cy="1921214"/>
          </a:xfrm>
          <a:custGeom>
            <a:avLst/>
            <a:gdLst/>
            <a:ahLst/>
            <a:cxnLst/>
            <a:rect r="r" b="b" t="t" l="l"/>
            <a:pathLst>
              <a:path h="1921214" w="11301259">
                <a:moveTo>
                  <a:pt x="0" y="0"/>
                </a:moveTo>
                <a:lnTo>
                  <a:pt x="11301258" y="0"/>
                </a:lnTo>
                <a:lnTo>
                  <a:pt x="11301258" y="1921214"/>
                </a:lnTo>
                <a:lnTo>
                  <a:pt x="0" y="1921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93371" y="6104107"/>
            <a:ext cx="11301259" cy="1384404"/>
          </a:xfrm>
          <a:custGeom>
            <a:avLst/>
            <a:gdLst/>
            <a:ahLst/>
            <a:cxnLst/>
            <a:rect r="r" b="b" t="t" l="l"/>
            <a:pathLst>
              <a:path h="1384404" w="11301259">
                <a:moveTo>
                  <a:pt x="0" y="0"/>
                </a:moveTo>
                <a:lnTo>
                  <a:pt x="11301258" y="0"/>
                </a:lnTo>
                <a:lnTo>
                  <a:pt x="11301258" y="1384404"/>
                </a:lnTo>
                <a:lnTo>
                  <a:pt x="0" y="1384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95083" y="7526611"/>
            <a:ext cx="11301259" cy="1158379"/>
          </a:xfrm>
          <a:custGeom>
            <a:avLst/>
            <a:gdLst/>
            <a:ahLst/>
            <a:cxnLst/>
            <a:rect r="r" b="b" t="t" l="l"/>
            <a:pathLst>
              <a:path h="1158379" w="11301259">
                <a:moveTo>
                  <a:pt x="0" y="0"/>
                </a:moveTo>
                <a:lnTo>
                  <a:pt x="11301259" y="0"/>
                </a:lnTo>
                <a:lnTo>
                  <a:pt x="11301259" y="1158379"/>
                </a:lnTo>
                <a:lnTo>
                  <a:pt x="0" y="1158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3: Reducir 2 Semanas</a:t>
            </a:r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66257" y="4014945"/>
            <a:ext cx="11935450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máxima utilidad neta ($1,329.6) se obtiene acelerando 1 semana la actividad F. 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 lo tanto, conviene acortar el proyecto en 1 semana invirtiendo $1,000 en la actividad F</a:t>
            </a:r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AYUDANTÍA 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Preparación I2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25763" y="7686630"/>
            <a:ext cx="8679312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Javier Pastene y Felipe Muñoz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89343" y="3708400"/>
            <a:ext cx="10709315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la parte 2 nos piden estimar X para el mes 13 usando 2 opciones:</a:t>
            </a:r>
          </a:p>
          <a:p>
            <a:pPr algn="ctr">
              <a:lnSpc>
                <a:spcPts val="5599"/>
              </a:lnSpc>
            </a:pPr>
          </a:p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Suavizamiento exponencial simple</a:t>
            </a:r>
          </a:p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Promedio movil simple de 3 meses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789343" y="3708400"/>
            <a:ext cx="1070931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Comenzamos con el SES, lo primero que debemos hacer es obtener la estimación del mes 4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576095" y="6567074"/>
            <a:ext cx="9139234" cy="2467246"/>
          </a:xfrm>
          <a:custGeom>
            <a:avLst/>
            <a:gdLst/>
            <a:ahLst/>
            <a:cxnLst/>
            <a:rect r="r" b="b" t="t" l="l"/>
            <a:pathLst>
              <a:path h="2467246" w="9139234">
                <a:moveTo>
                  <a:pt x="0" y="0"/>
                </a:moveTo>
                <a:lnTo>
                  <a:pt x="9139234" y="0"/>
                </a:lnTo>
                <a:lnTo>
                  <a:pt x="9139234" y="2467245"/>
                </a:lnTo>
                <a:lnTo>
                  <a:pt x="0" y="2467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456919" y="5788025"/>
            <a:ext cx="9374161" cy="1723636"/>
          </a:xfrm>
          <a:custGeom>
            <a:avLst/>
            <a:gdLst/>
            <a:ahLst/>
            <a:cxnLst/>
            <a:rect r="r" b="b" t="t" l="l"/>
            <a:pathLst>
              <a:path h="1723636" w="9374161">
                <a:moveTo>
                  <a:pt x="0" y="0"/>
                </a:moveTo>
                <a:lnTo>
                  <a:pt x="9374162" y="0"/>
                </a:lnTo>
                <a:lnTo>
                  <a:pt x="9374162" y="1723636"/>
                </a:lnTo>
                <a:lnTo>
                  <a:pt x="0" y="1723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89343" y="3708400"/>
            <a:ext cx="1070931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Luego, para todos los meses desde el mes 5, se usa la siguiente formula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038428" y="3085173"/>
            <a:ext cx="9374161" cy="1723636"/>
          </a:xfrm>
          <a:custGeom>
            <a:avLst/>
            <a:gdLst/>
            <a:ahLst/>
            <a:cxnLst/>
            <a:rect r="r" b="b" t="t" l="l"/>
            <a:pathLst>
              <a:path h="1723636" w="9374161">
                <a:moveTo>
                  <a:pt x="0" y="0"/>
                </a:moveTo>
                <a:lnTo>
                  <a:pt x="9374161" y="0"/>
                </a:lnTo>
                <a:lnTo>
                  <a:pt x="9374161" y="1723636"/>
                </a:lnTo>
                <a:lnTo>
                  <a:pt x="0" y="1723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998371" y="5734201"/>
            <a:ext cx="14291258" cy="1902551"/>
          </a:xfrm>
          <a:custGeom>
            <a:avLst/>
            <a:gdLst/>
            <a:ahLst/>
            <a:cxnLst/>
            <a:rect r="r" b="b" t="t" l="l"/>
            <a:pathLst>
              <a:path h="1902551" w="14291258">
                <a:moveTo>
                  <a:pt x="0" y="0"/>
                </a:moveTo>
                <a:lnTo>
                  <a:pt x="14291258" y="0"/>
                </a:lnTo>
                <a:lnTo>
                  <a:pt x="14291258" y="1902552"/>
                </a:lnTo>
                <a:lnTo>
                  <a:pt x="0" y="1902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884" t="-10354" r="-3080" b="-125927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515451" y="6240097"/>
            <a:ext cx="3260522" cy="784940"/>
          </a:xfrm>
          <a:custGeom>
            <a:avLst/>
            <a:gdLst/>
            <a:ahLst/>
            <a:cxnLst/>
            <a:rect r="r" b="b" t="t" l="l"/>
            <a:pathLst>
              <a:path h="784940" w="3260522">
                <a:moveTo>
                  <a:pt x="0" y="0"/>
                </a:moveTo>
                <a:lnTo>
                  <a:pt x="3260522" y="0"/>
                </a:lnTo>
                <a:lnTo>
                  <a:pt x="3260522" y="784940"/>
                </a:lnTo>
                <a:lnTo>
                  <a:pt x="0" y="784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89343" y="3708400"/>
            <a:ext cx="1070931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obtener el MAD, necesitamos el error por mes, el cual se calcula así: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368179" y="5788025"/>
            <a:ext cx="9551641" cy="2257160"/>
          </a:xfrm>
          <a:custGeom>
            <a:avLst/>
            <a:gdLst/>
            <a:ahLst/>
            <a:cxnLst/>
            <a:rect r="r" b="b" t="t" l="l"/>
            <a:pathLst>
              <a:path h="2257160" w="9551641">
                <a:moveTo>
                  <a:pt x="0" y="0"/>
                </a:moveTo>
                <a:lnTo>
                  <a:pt x="9551642" y="0"/>
                </a:lnTo>
                <a:lnTo>
                  <a:pt x="9551642" y="2257160"/>
                </a:lnTo>
                <a:lnTo>
                  <a:pt x="0" y="2257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89343" y="3708400"/>
            <a:ext cx="1070931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finalmente, se calcula el MAD para el método 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57579" y="3637737"/>
            <a:ext cx="16572843" cy="4495384"/>
          </a:xfrm>
          <a:custGeom>
            <a:avLst/>
            <a:gdLst/>
            <a:ahLst/>
            <a:cxnLst/>
            <a:rect r="r" b="b" t="t" l="l"/>
            <a:pathLst>
              <a:path h="4495384" w="16572843">
                <a:moveTo>
                  <a:pt x="0" y="0"/>
                </a:moveTo>
                <a:lnTo>
                  <a:pt x="16572842" y="0"/>
                </a:lnTo>
                <a:lnTo>
                  <a:pt x="16572842" y="4495384"/>
                </a:lnTo>
                <a:lnTo>
                  <a:pt x="0" y="4495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789343" y="3708400"/>
            <a:ext cx="1070931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la promedio movil simple, se usa la siguiente fórmula para todos los meses desde el 4 al 13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470870" y="6574509"/>
            <a:ext cx="9349684" cy="2452376"/>
          </a:xfrm>
          <a:custGeom>
            <a:avLst/>
            <a:gdLst/>
            <a:ahLst/>
            <a:cxnLst/>
            <a:rect r="r" b="b" t="t" l="l"/>
            <a:pathLst>
              <a:path h="2452376" w="9349684">
                <a:moveTo>
                  <a:pt x="0" y="0"/>
                </a:moveTo>
                <a:lnTo>
                  <a:pt x="9349684" y="0"/>
                </a:lnTo>
                <a:lnTo>
                  <a:pt x="9349684" y="2452376"/>
                </a:lnTo>
                <a:lnTo>
                  <a:pt x="0" y="2452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062905" y="2691124"/>
            <a:ext cx="9349684" cy="2452376"/>
          </a:xfrm>
          <a:custGeom>
            <a:avLst/>
            <a:gdLst/>
            <a:ahLst/>
            <a:cxnLst/>
            <a:rect r="r" b="b" t="t" l="l"/>
            <a:pathLst>
              <a:path h="2452376" w="9349684">
                <a:moveTo>
                  <a:pt x="0" y="0"/>
                </a:moveTo>
                <a:lnTo>
                  <a:pt x="9349684" y="0"/>
                </a:lnTo>
                <a:lnTo>
                  <a:pt x="9349684" y="2452376"/>
                </a:lnTo>
                <a:lnTo>
                  <a:pt x="0" y="2452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64718" y="5248275"/>
            <a:ext cx="14761988" cy="1769043"/>
          </a:xfrm>
          <a:custGeom>
            <a:avLst/>
            <a:gdLst/>
            <a:ahLst/>
            <a:cxnLst/>
            <a:rect r="r" b="b" t="t" l="l"/>
            <a:pathLst>
              <a:path h="1769043" w="14761988">
                <a:moveTo>
                  <a:pt x="0" y="0"/>
                </a:moveTo>
                <a:lnTo>
                  <a:pt x="14761988" y="0"/>
                </a:lnTo>
                <a:lnTo>
                  <a:pt x="14761988" y="1769043"/>
                </a:lnTo>
                <a:lnTo>
                  <a:pt x="0" y="17690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541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194757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32124" y="5988819"/>
            <a:ext cx="16227176" cy="2448479"/>
          </a:xfrm>
          <a:custGeom>
            <a:avLst/>
            <a:gdLst/>
            <a:ahLst/>
            <a:cxnLst/>
            <a:rect r="r" b="b" t="t" l="l"/>
            <a:pathLst>
              <a:path h="2448479" w="16227176">
                <a:moveTo>
                  <a:pt x="0" y="0"/>
                </a:moveTo>
                <a:lnTo>
                  <a:pt x="16227176" y="0"/>
                </a:lnTo>
                <a:lnTo>
                  <a:pt x="16227176" y="2448479"/>
                </a:lnTo>
                <a:lnTo>
                  <a:pt x="0" y="2448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86367" y="3670805"/>
            <a:ext cx="951869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registra el gasto en publicidad (X) y las descargas de la App (Y)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515451" y="6240097"/>
            <a:ext cx="3260522" cy="784940"/>
          </a:xfrm>
          <a:custGeom>
            <a:avLst/>
            <a:gdLst/>
            <a:ahLst/>
            <a:cxnLst/>
            <a:rect r="r" b="b" t="t" l="l"/>
            <a:pathLst>
              <a:path h="784940" w="3260522">
                <a:moveTo>
                  <a:pt x="0" y="0"/>
                </a:moveTo>
                <a:lnTo>
                  <a:pt x="3260522" y="0"/>
                </a:lnTo>
                <a:lnTo>
                  <a:pt x="3260522" y="784940"/>
                </a:lnTo>
                <a:lnTo>
                  <a:pt x="0" y="784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89343" y="3708400"/>
            <a:ext cx="1070931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obtener el MAD, necesitamos el error por mes, el cual se calcula de la misma manera que anteriormente: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515451" y="3496883"/>
            <a:ext cx="3260522" cy="784940"/>
          </a:xfrm>
          <a:custGeom>
            <a:avLst/>
            <a:gdLst/>
            <a:ahLst/>
            <a:cxnLst/>
            <a:rect r="r" b="b" t="t" l="l"/>
            <a:pathLst>
              <a:path h="784940" w="3260522">
                <a:moveTo>
                  <a:pt x="0" y="0"/>
                </a:moveTo>
                <a:lnTo>
                  <a:pt x="3260522" y="0"/>
                </a:lnTo>
                <a:lnTo>
                  <a:pt x="3260522" y="784941"/>
                </a:lnTo>
                <a:lnTo>
                  <a:pt x="0" y="784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147183" y="5087513"/>
            <a:ext cx="14571759" cy="2713990"/>
          </a:xfrm>
          <a:custGeom>
            <a:avLst/>
            <a:gdLst/>
            <a:ahLst/>
            <a:cxnLst/>
            <a:rect r="r" b="b" t="t" l="l"/>
            <a:pathLst>
              <a:path h="2713990" w="14571759">
                <a:moveTo>
                  <a:pt x="0" y="0"/>
                </a:moveTo>
                <a:lnTo>
                  <a:pt x="14571760" y="0"/>
                </a:lnTo>
                <a:lnTo>
                  <a:pt x="14571760" y="2713990"/>
                </a:lnTo>
                <a:lnTo>
                  <a:pt x="0" y="27139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387180" y="5788025"/>
            <a:ext cx="9025409" cy="1872492"/>
          </a:xfrm>
          <a:custGeom>
            <a:avLst/>
            <a:gdLst/>
            <a:ahLst/>
            <a:cxnLst/>
            <a:rect r="r" b="b" t="t" l="l"/>
            <a:pathLst>
              <a:path h="1872492" w="9025409">
                <a:moveTo>
                  <a:pt x="0" y="0"/>
                </a:moveTo>
                <a:lnTo>
                  <a:pt x="9025409" y="0"/>
                </a:lnTo>
                <a:lnTo>
                  <a:pt x="9025409" y="1872492"/>
                </a:lnTo>
                <a:lnTo>
                  <a:pt x="0" y="1872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89343" y="3708400"/>
            <a:ext cx="1070931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finalmente, se calcula el MAD para el método de promedio movil de 3 meses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789343" y="3708400"/>
            <a:ext cx="10709315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vez contamos con el MAD de ambos métodos, se puede determinar de manera objetiva que el metodo de suavizamiento exponencial entrega una estimación más cercana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092427" y="7645600"/>
            <a:ext cx="10103147" cy="1329926"/>
          </a:xfrm>
          <a:custGeom>
            <a:avLst/>
            <a:gdLst/>
            <a:ahLst/>
            <a:cxnLst/>
            <a:rect r="r" b="b" t="t" l="l"/>
            <a:pathLst>
              <a:path h="1329926" w="10103147">
                <a:moveTo>
                  <a:pt x="0" y="0"/>
                </a:moveTo>
                <a:lnTo>
                  <a:pt x="10103146" y="0"/>
                </a:lnTo>
                <a:lnTo>
                  <a:pt x="10103146" y="1329925"/>
                </a:lnTo>
                <a:lnTo>
                  <a:pt x="0" y="1329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765538" y="6492875"/>
            <a:ext cx="8756925" cy="1696368"/>
          </a:xfrm>
          <a:custGeom>
            <a:avLst/>
            <a:gdLst/>
            <a:ahLst/>
            <a:cxnLst/>
            <a:rect r="r" b="b" t="t" l="l"/>
            <a:pathLst>
              <a:path h="1696368" w="8756925">
                <a:moveTo>
                  <a:pt x="0" y="0"/>
                </a:moveTo>
                <a:lnTo>
                  <a:pt x="8756924" y="0"/>
                </a:lnTo>
                <a:lnTo>
                  <a:pt x="8756924" y="1696368"/>
                </a:lnTo>
                <a:lnTo>
                  <a:pt x="0" y="1696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89343" y="3708400"/>
            <a:ext cx="1070931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Luego para obtener el valor de Y en el mes 13 usamos el valor estimado de X en la parte 2 y la regresión lineal de la parte 1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789343" y="3708400"/>
            <a:ext cx="1070931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Luego para obtener el valor de Y en el mes 13 usamos el valor estimado de X en la parte 2 y la regresión lineal de la parte 1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219167" y="6492875"/>
            <a:ext cx="9853091" cy="1383727"/>
          </a:xfrm>
          <a:custGeom>
            <a:avLst/>
            <a:gdLst/>
            <a:ahLst/>
            <a:cxnLst/>
            <a:rect r="r" b="b" t="t" l="l"/>
            <a:pathLst>
              <a:path h="1383727" w="9853091">
                <a:moveTo>
                  <a:pt x="0" y="0"/>
                </a:moveTo>
                <a:lnTo>
                  <a:pt x="9853090" y="0"/>
                </a:lnTo>
                <a:lnTo>
                  <a:pt x="9853090" y="1383727"/>
                </a:lnTo>
                <a:lnTo>
                  <a:pt x="0" y="1383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808725" y="5712330"/>
            <a:ext cx="10673974" cy="2044690"/>
          </a:xfrm>
          <a:custGeom>
            <a:avLst/>
            <a:gdLst/>
            <a:ahLst/>
            <a:cxnLst/>
            <a:rect r="r" b="b" t="t" l="l"/>
            <a:pathLst>
              <a:path h="2044690" w="10673974">
                <a:moveTo>
                  <a:pt x="0" y="0"/>
                </a:moveTo>
                <a:lnTo>
                  <a:pt x="10673974" y="0"/>
                </a:lnTo>
                <a:lnTo>
                  <a:pt x="10673974" y="2044690"/>
                </a:lnTo>
                <a:lnTo>
                  <a:pt x="0" y="2044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84655" y="3316076"/>
            <a:ext cx="951869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panadería tiene la siguiente demanda para los próximos meses. Cada pan toma 1 HH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3325601"/>
            <a:ext cx="14929850" cy="588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Datos del enunciado</a:t>
            </a: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Hay 10 panaderos que trabajan 8h diarias 20 días al mes</a:t>
            </a:r>
          </a:p>
          <a:p>
            <a:pPr algn="ctr">
              <a:lnSpc>
                <a:spcPts val="5180"/>
              </a:lnSpc>
            </a:pP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HH cuesta $50 y una HE cuesta $80</a:t>
            </a:r>
          </a:p>
          <a:p>
            <a:pPr algn="ctr">
              <a:lnSpc>
                <a:spcPts val="5180"/>
              </a:lnSpc>
            </a:pP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Mantener 1 pan en inventario cuesta $10 y tener 1 pan faltante cuesta $15</a:t>
            </a:r>
          </a:p>
          <a:p>
            <a:pPr algn="ctr">
              <a:lnSpc>
                <a:spcPts val="5180"/>
              </a:lnSpc>
            </a:pP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Contratar un panadero cuesta $1500 y despedirlo cuesta $2500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0787" y="4754351"/>
            <a:ext cx="1492985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Sabemos entonces que tenemos inicialmente 10*8*20=1600HH mensuales, lo que equivale a 1600 panes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3325601"/>
            <a:ext cx="15162094" cy="457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Piden 3 planes de producción</a:t>
            </a:r>
          </a:p>
          <a:p>
            <a:pPr algn="ctr">
              <a:lnSpc>
                <a:spcPts val="5180"/>
              </a:lnSpc>
            </a:pP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 inventario y sin faltantes, ajustando N° de panaderos</a:t>
            </a:r>
          </a:p>
          <a:p>
            <a:pPr algn="ctr">
              <a:lnSpc>
                <a:spcPts val="5180"/>
              </a:lnSpc>
            </a:pP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Mantener a los 10 panaderos, con inventario/faltantes</a:t>
            </a:r>
          </a:p>
          <a:p>
            <a:pPr algn="ctr">
              <a:lnSpc>
                <a:spcPts val="5180"/>
              </a:lnSpc>
            </a:pP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Mantener a los 10 panaderos, con HE y sin faltantes ni inventario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34624" y="3760168"/>
            <a:ext cx="1001875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Primero piden calcular la regresión lineal, es decir, buscamos la ecuación Y = a + bX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32124" y="5392078"/>
            <a:ext cx="16227176" cy="3022311"/>
          </a:xfrm>
          <a:custGeom>
            <a:avLst/>
            <a:gdLst/>
            <a:ahLst/>
            <a:cxnLst/>
            <a:rect r="r" b="b" t="t" l="l"/>
            <a:pathLst>
              <a:path h="3022311" w="16227176">
                <a:moveTo>
                  <a:pt x="0" y="0"/>
                </a:moveTo>
                <a:lnTo>
                  <a:pt x="16227176" y="0"/>
                </a:lnTo>
                <a:lnTo>
                  <a:pt x="16227176" y="3022312"/>
                </a:lnTo>
                <a:lnTo>
                  <a:pt x="0" y="3022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575798" y="6190427"/>
            <a:ext cx="1037065" cy="508162"/>
          </a:xfrm>
          <a:custGeom>
            <a:avLst/>
            <a:gdLst/>
            <a:ahLst/>
            <a:cxnLst/>
            <a:rect r="r" b="b" t="t" l="l"/>
            <a:pathLst>
              <a:path h="508162" w="1037065">
                <a:moveTo>
                  <a:pt x="0" y="0"/>
                </a:moveTo>
                <a:lnTo>
                  <a:pt x="1037065" y="0"/>
                </a:lnTo>
                <a:lnTo>
                  <a:pt x="1037065" y="508162"/>
                </a:lnTo>
                <a:lnTo>
                  <a:pt x="0" y="508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9093" y="3325601"/>
            <a:ext cx="14929850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el plan sin inventario y sin faltantes, ajustando N° de panaderos, necesitamos conocer cuantos contratos y despidos se harán cada mes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299467" y="6714221"/>
            <a:ext cx="771481" cy="378026"/>
          </a:xfrm>
          <a:custGeom>
            <a:avLst/>
            <a:gdLst/>
            <a:ahLst/>
            <a:cxnLst/>
            <a:rect r="r" b="b" t="t" l="l"/>
            <a:pathLst>
              <a:path h="378026" w="771481">
                <a:moveTo>
                  <a:pt x="0" y="0"/>
                </a:moveTo>
                <a:lnTo>
                  <a:pt x="771481" y="0"/>
                </a:lnTo>
                <a:lnTo>
                  <a:pt x="771481" y="378026"/>
                </a:lnTo>
                <a:lnTo>
                  <a:pt x="0" y="378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575798" y="6681687"/>
            <a:ext cx="904273" cy="443094"/>
          </a:xfrm>
          <a:custGeom>
            <a:avLst/>
            <a:gdLst/>
            <a:ahLst/>
            <a:cxnLst/>
            <a:rect r="r" b="b" t="t" l="l"/>
            <a:pathLst>
              <a:path h="443094" w="904273">
                <a:moveTo>
                  <a:pt x="0" y="0"/>
                </a:moveTo>
                <a:lnTo>
                  <a:pt x="904273" y="0"/>
                </a:lnTo>
                <a:lnTo>
                  <a:pt x="904273" y="443094"/>
                </a:lnTo>
                <a:lnTo>
                  <a:pt x="0" y="443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070948" y="7124781"/>
            <a:ext cx="904273" cy="443094"/>
          </a:xfrm>
          <a:custGeom>
            <a:avLst/>
            <a:gdLst/>
            <a:ahLst/>
            <a:cxnLst/>
            <a:rect r="r" b="b" t="t" l="l"/>
            <a:pathLst>
              <a:path h="443094" w="904273">
                <a:moveTo>
                  <a:pt x="0" y="0"/>
                </a:moveTo>
                <a:lnTo>
                  <a:pt x="904273" y="0"/>
                </a:lnTo>
                <a:lnTo>
                  <a:pt x="904273" y="443094"/>
                </a:lnTo>
                <a:lnTo>
                  <a:pt x="0" y="443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3809365"/>
            <a:ext cx="1492985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También necesitamos el costo de la mano de obra, el cual en este caso es:</a:t>
            </a: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Costo = 50 (1200+2000+1000) = $210000</a:t>
            </a: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Finalmente el costo final del plan 1: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662750" y="7345426"/>
            <a:ext cx="10962500" cy="1116697"/>
          </a:xfrm>
          <a:custGeom>
            <a:avLst/>
            <a:gdLst/>
            <a:ahLst/>
            <a:cxnLst/>
            <a:rect r="r" b="b" t="t" l="l"/>
            <a:pathLst>
              <a:path h="1116697" w="10962500">
                <a:moveTo>
                  <a:pt x="0" y="0"/>
                </a:moveTo>
                <a:lnTo>
                  <a:pt x="10962500" y="0"/>
                </a:lnTo>
                <a:lnTo>
                  <a:pt x="10962500" y="1116697"/>
                </a:lnTo>
                <a:lnTo>
                  <a:pt x="0" y="1116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96138" y="5574771"/>
            <a:ext cx="15699148" cy="3434189"/>
          </a:xfrm>
          <a:custGeom>
            <a:avLst/>
            <a:gdLst/>
            <a:ahLst/>
            <a:cxnLst/>
            <a:rect r="r" b="b" t="t" l="l"/>
            <a:pathLst>
              <a:path h="3434189" w="15699148">
                <a:moveTo>
                  <a:pt x="0" y="0"/>
                </a:moveTo>
                <a:lnTo>
                  <a:pt x="15699148" y="0"/>
                </a:lnTo>
                <a:lnTo>
                  <a:pt x="15699148" y="3434189"/>
                </a:lnTo>
                <a:lnTo>
                  <a:pt x="0" y="3434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9093" y="3325601"/>
            <a:ext cx="14929850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el plan donde se deben mantener a los 10 panaderos, con inventario y faltantes, necesitamos conocer cuantos panes de inventario y faltantes tendremos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3809365"/>
            <a:ext cx="1492985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También necesitamos el costo de la mano de obra, el cual en este caso es:</a:t>
            </a: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Costo = 50 (1600+1600+1600) = $240000</a:t>
            </a: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Finalmente el costo final del plan 2: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493371" y="7201535"/>
            <a:ext cx="11301259" cy="720455"/>
          </a:xfrm>
          <a:custGeom>
            <a:avLst/>
            <a:gdLst/>
            <a:ahLst/>
            <a:cxnLst/>
            <a:rect r="r" b="b" t="t" l="l"/>
            <a:pathLst>
              <a:path h="720455" w="11301259">
                <a:moveTo>
                  <a:pt x="0" y="0"/>
                </a:moveTo>
                <a:lnTo>
                  <a:pt x="11301258" y="0"/>
                </a:lnTo>
                <a:lnTo>
                  <a:pt x="11301258" y="720455"/>
                </a:lnTo>
                <a:lnTo>
                  <a:pt x="0" y="720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22969" y="5574771"/>
            <a:ext cx="15936331" cy="3207187"/>
          </a:xfrm>
          <a:custGeom>
            <a:avLst/>
            <a:gdLst/>
            <a:ahLst/>
            <a:cxnLst/>
            <a:rect r="r" b="b" t="t" l="l"/>
            <a:pathLst>
              <a:path h="3207187" w="15936331">
                <a:moveTo>
                  <a:pt x="0" y="0"/>
                </a:moveTo>
                <a:lnTo>
                  <a:pt x="15936331" y="0"/>
                </a:lnTo>
                <a:lnTo>
                  <a:pt x="15936331" y="3207187"/>
                </a:lnTo>
                <a:lnTo>
                  <a:pt x="0" y="3207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9093" y="3325601"/>
            <a:ext cx="14929850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el plan donde se deben mantener a los 10 panaderos, sin inventario ni faltantes y con horas extra, necesitamos conocer cuantos panes de inventario tendremos y cuantas HE se usaron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3809365"/>
            <a:ext cx="1492985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También necesitamos el costo de la mano de obra, el cual en este caso es el mismo que en el plan 2:</a:t>
            </a: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Costo = 50 (1.600+1.600+1.600) = $240.000</a:t>
            </a: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Finalmente el costo final del plan 3: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078645" y="7025037"/>
            <a:ext cx="12130709" cy="719618"/>
          </a:xfrm>
          <a:custGeom>
            <a:avLst/>
            <a:gdLst/>
            <a:ahLst/>
            <a:cxnLst/>
            <a:rect r="r" b="b" t="t" l="l"/>
            <a:pathLst>
              <a:path h="719618" w="12130709">
                <a:moveTo>
                  <a:pt x="0" y="0"/>
                </a:moveTo>
                <a:lnTo>
                  <a:pt x="12130710" y="0"/>
                </a:lnTo>
                <a:lnTo>
                  <a:pt x="12130710" y="719619"/>
                </a:lnTo>
                <a:lnTo>
                  <a:pt x="0" y="719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4466590"/>
            <a:ext cx="1492985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 el plan 1 es el que tiene menor costo ($237.500), este es el más recomendable de las 3 opciones analizadas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2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4466590"/>
            <a:ext cx="14929850" cy="325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empresa elabora un preparado en </a:t>
            </a:r>
            <a:r>
              <a:rPr lang="en-US" sz="3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envases de 500ml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Cada envase viene con su tapa y los compuestos de la crema por envase son: </a:t>
            </a:r>
            <a:r>
              <a:rPr lang="en-US" sz="3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300ml de compuesto A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3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200 ml de compuesto B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A su vez el compuesto </a:t>
            </a:r>
            <a:r>
              <a:rPr lang="en-US" sz="3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 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consta de </a:t>
            </a:r>
            <a:r>
              <a:rPr lang="en-US" sz="3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100ml de compuesto C y 100ml de compuesto D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124127" y="4768479"/>
            <a:ext cx="10039746" cy="4799703"/>
          </a:xfrm>
          <a:custGeom>
            <a:avLst/>
            <a:gdLst/>
            <a:ahLst/>
            <a:cxnLst/>
            <a:rect r="r" b="b" t="t" l="l"/>
            <a:pathLst>
              <a:path h="4799703" w="10039746">
                <a:moveTo>
                  <a:pt x="0" y="0"/>
                </a:moveTo>
                <a:lnTo>
                  <a:pt x="10039746" y="0"/>
                </a:lnTo>
                <a:lnTo>
                  <a:pt x="10039746" y="4799703"/>
                </a:lnTo>
                <a:lnTo>
                  <a:pt x="0" y="4799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767960"/>
            <a:ext cx="1492985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plazo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de 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de los proveedores,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desde 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ue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 pone la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orden, de 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compuesto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so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3767960"/>
            <a:ext cx="1492985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Además, nos dicen que terminar el producto final toma 1 semana y que combinar C y D, es decir, crear el producto B, también toma una semana. Por lo que conocemos los plazos de todos los componentes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576095" y="5895664"/>
            <a:ext cx="9139234" cy="2258746"/>
          </a:xfrm>
          <a:custGeom>
            <a:avLst/>
            <a:gdLst/>
            <a:ahLst/>
            <a:cxnLst/>
            <a:rect r="r" b="b" t="t" l="l"/>
            <a:pathLst>
              <a:path h="2258746" w="9139234">
                <a:moveTo>
                  <a:pt x="0" y="0"/>
                </a:moveTo>
                <a:lnTo>
                  <a:pt x="9139234" y="0"/>
                </a:lnTo>
                <a:lnTo>
                  <a:pt x="9139234" y="2258746"/>
                </a:lnTo>
                <a:lnTo>
                  <a:pt x="0" y="225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34624" y="3760168"/>
            <a:ext cx="1001875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Primero piden calcular la regresión lineal, es decir, buscamos la ecuación Y = a + bX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79075" y="5143500"/>
            <a:ext cx="15039868" cy="3872766"/>
          </a:xfrm>
          <a:custGeom>
            <a:avLst/>
            <a:gdLst/>
            <a:ahLst/>
            <a:cxnLst/>
            <a:rect r="r" b="b" t="t" l="l"/>
            <a:pathLst>
              <a:path h="3872766" w="15039868">
                <a:moveTo>
                  <a:pt x="0" y="0"/>
                </a:moveTo>
                <a:lnTo>
                  <a:pt x="15039868" y="0"/>
                </a:lnTo>
                <a:lnTo>
                  <a:pt x="15039868" y="3872766"/>
                </a:lnTo>
                <a:lnTo>
                  <a:pt x="0" y="387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767960"/>
            <a:ext cx="1492985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empresa cuenta con inventario y órdenes en tránsito que se pueden ver en la siguiente tabla: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17205" y="5303998"/>
            <a:ext cx="13257013" cy="2281019"/>
          </a:xfrm>
          <a:custGeom>
            <a:avLst/>
            <a:gdLst/>
            <a:ahLst/>
            <a:cxnLst/>
            <a:rect r="r" b="b" t="t" l="l"/>
            <a:pathLst>
              <a:path h="2281019" w="13257013">
                <a:moveTo>
                  <a:pt x="0" y="0"/>
                </a:moveTo>
                <a:lnTo>
                  <a:pt x="13257014" y="0"/>
                </a:lnTo>
                <a:lnTo>
                  <a:pt x="13257014" y="2281020"/>
                </a:lnTo>
                <a:lnTo>
                  <a:pt x="0" y="2281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437426"/>
            <a:ext cx="1492985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área de planificación y gestión de clientes pronostica que la demanda por las próximas 6 semanas será la siguiente: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62486" y="2496441"/>
            <a:ext cx="10963027" cy="6539350"/>
          </a:xfrm>
          <a:custGeom>
            <a:avLst/>
            <a:gdLst/>
            <a:ahLst/>
            <a:cxnLst/>
            <a:rect r="r" b="b" t="t" l="l"/>
            <a:pathLst>
              <a:path h="6539350" w="10963027">
                <a:moveTo>
                  <a:pt x="0" y="0"/>
                </a:moveTo>
                <a:lnTo>
                  <a:pt x="10963028" y="0"/>
                </a:lnTo>
                <a:lnTo>
                  <a:pt x="10963028" y="6539349"/>
                </a:lnTo>
                <a:lnTo>
                  <a:pt x="0" y="6539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001000" y="6749790"/>
            <a:ext cx="7692964" cy="3149377"/>
            <a:chOff x="0" y="0"/>
            <a:chExt cx="10257286" cy="41991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257286" cy="4097569"/>
            </a:xfrm>
            <a:custGeom>
              <a:avLst/>
              <a:gdLst/>
              <a:ahLst/>
              <a:cxnLst/>
              <a:rect r="r" b="b" t="t" l="l"/>
              <a:pathLst>
                <a:path h="4097569" w="10257286">
                  <a:moveTo>
                    <a:pt x="0" y="0"/>
                  </a:moveTo>
                  <a:lnTo>
                    <a:pt x="10257286" y="0"/>
                  </a:lnTo>
                  <a:lnTo>
                    <a:pt x="10257286" y="4097569"/>
                  </a:lnTo>
                  <a:lnTo>
                    <a:pt x="0" y="4097569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57286" cy="4199169"/>
            </a:xfrm>
            <a:custGeom>
              <a:avLst/>
              <a:gdLst/>
              <a:ahLst/>
              <a:cxnLst/>
              <a:rect r="r" b="b" t="t" l="l"/>
              <a:pathLst>
                <a:path h="4199169" w="10257286">
                  <a:moveTo>
                    <a:pt x="0" y="4097569"/>
                  </a:moveTo>
                  <a:lnTo>
                    <a:pt x="10257286" y="4097569"/>
                  </a:lnTo>
                  <a:lnTo>
                    <a:pt x="10130286" y="4199169"/>
                  </a:lnTo>
                  <a:cubicBezTo>
                    <a:pt x="10130286" y="4199169"/>
                    <a:pt x="9139686" y="4122969"/>
                    <a:pt x="9038086" y="4122969"/>
                  </a:cubicBezTo>
                  <a:lnTo>
                    <a:pt x="1219200" y="4122969"/>
                  </a:lnTo>
                  <a:cubicBezTo>
                    <a:pt x="1117600" y="4122969"/>
                    <a:pt x="127000" y="4199169"/>
                    <a:pt x="127000" y="4199169"/>
                  </a:cubicBezTo>
                  <a:lnTo>
                    <a:pt x="0" y="4097569"/>
                  </a:lnTo>
                  <a:lnTo>
                    <a:pt x="0" y="0"/>
                  </a:lnTo>
                  <a:lnTo>
                    <a:pt x="10257286" y="0"/>
                  </a:lnTo>
                  <a:lnTo>
                    <a:pt x="10257286" y="4097569"/>
                  </a:lnTo>
                  <a:lnTo>
                    <a:pt x="12700" y="4097569"/>
                  </a:lnTo>
                  <a:lnTo>
                    <a:pt x="12700" y="4084869"/>
                  </a:lnTo>
                  <a:lnTo>
                    <a:pt x="10244586" y="4084869"/>
                  </a:lnTo>
                  <a:lnTo>
                    <a:pt x="10244586" y="12700"/>
                  </a:lnTo>
                  <a:lnTo>
                    <a:pt x="12700" y="12700"/>
                  </a:lnTo>
                  <a:lnTo>
                    <a:pt x="12700" y="4097569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0257286" cy="3707044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Cada envase viene con su tapa y los compuestos de la crema por envase son: 300ml de compuesto A y 200 ml de compuesto B.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963659" y="1764117"/>
            <a:ext cx="43606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62486" y="2496441"/>
            <a:ext cx="10963027" cy="6539350"/>
          </a:xfrm>
          <a:custGeom>
            <a:avLst/>
            <a:gdLst/>
            <a:ahLst/>
            <a:cxnLst/>
            <a:rect r="r" b="b" t="t" l="l"/>
            <a:pathLst>
              <a:path h="6539350" w="10963027">
                <a:moveTo>
                  <a:pt x="0" y="0"/>
                </a:moveTo>
                <a:lnTo>
                  <a:pt x="10963028" y="0"/>
                </a:lnTo>
                <a:lnTo>
                  <a:pt x="10963028" y="6539349"/>
                </a:lnTo>
                <a:lnTo>
                  <a:pt x="0" y="6539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963659" y="1764117"/>
            <a:ext cx="43606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484071" y="2496441"/>
            <a:ext cx="6469166" cy="4374361"/>
            <a:chOff x="0" y="0"/>
            <a:chExt cx="8625554" cy="58324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25554" cy="5730881"/>
            </a:xfrm>
            <a:custGeom>
              <a:avLst/>
              <a:gdLst/>
              <a:ahLst/>
              <a:cxnLst/>
              <a:rect r="r" b="b" t="t" l="l"/>
              <a:pathLst>
                <a:path h="5730881" w="8625554">
                  <a:moveTo>
                    <a:pt x="0" y="0"/>
                  </a:moveTo>
                  <a:lnTo>
                    <a:pt x="8625554" y="0"/>
                  </a:lnTo>
                  <a:lnTo>
                    <a:pt x="8625554" y="5730881"/>
                  </a:lnTo>
                  <a:lnTo>
                    <a:pt x="0" y="5730881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25554" cy="5832481"/>
            </a:xfrm>
            <a:custGeom>
              <a:avLst/>
              <a:gdLst/>
              <a:ahLst/>
              <a:cxnLst/>
              <a:rect r="r" b="b" t="t" l="l"/>
              <a:pathLst>
                <a:path h="5832481" w="8625554">
                  <a:moveTo>
                    <a:pt x="0" y="5730881"/>
                  </a:moveTo>
                  <a:lnTo>
                    <a:pt x="8625554" y="5730881"/>
                  </a:lnTo>
                  <a:lnTo>
                    <a:pt x="8498554" y="5832481"/>
                  </a:lnTo>
                  <a:cubicBezTo>
                    <a:pt x="8498554" y="5832481"/>
                    <a:pt x="7507954" y="5756281"/>
                    <a:pt x="7406354" y="5756281"/>
                  </a:cubicBezTo>
                  <a:lnTo>
                    <a:pt x="1219200" y="5756281"/>
                  </a:lnTo>
                  <a:cubicBezTo>
                    <a:pt x="1117600" y="5756281"/>
                    <a:pt x="127000" y="5832481"/>
                    <a:pt x="127000" y="5832481"/>
                  </a:cubicBezTo>
                  <a:lnTo>
                    <a:pt x="0" y="5730881"/>
                  </a:lnTo>
                  <a:lnTo>
                    <a:pt x="0" y="0"/>
                  </a:lnTo>
                  <a:lnTo>
                    <a:pt x="8625554" y="0"/>
                  </a:lnTo>
                  <a:lnTo>
                    <a:pt x="8625554" y="5730881"/>
                  </a:lnTo>
                  <a:lnTo>
                    <a:pt x="12700" y="5730881"/>
                  </a:lnTo>
                  <a:lnTo>
                    <a:pt x="12700" y="5718181"/>
                  </a:lnTo>
                  <a:lnTo>
                    <a:pt x="8612854" y="5718181"/>
                  </a:lnTo>
                  <a:lnTo>
                    <a:pt x="8612854" y="12700"/>
                  </a:lnTo>
                  <a:lnTo>
                    <a:pt x="12700" y="12700"/>
                  </a:lnTo>
                  <a:lnTo>
                    <a:pt x="12700" y="5730881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625554" cy="5349881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 su vez el compuesto B consta de 100ml de compuesto C y 100ml de compuesto D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62486" y="2496441"/>
            <a:ext cx="10963027" cy="6539350"/>
          </a:xfrm>
          <a:custGeom>
            <a:avLst/>
            <a:gdLst/>
            <a:ahLst/>
            <a:cxnLst/>
            <a:rect r="r" b="b" t="t" l="l"/>
            <a:pathLst>
              <a:path h="6539350" w="10963027">
                <a:moveTo>
                  <a:pt x="0" y="0"/>
                </a:moveTo>
                <a:lnTo>
                  <a:pt x="10963028" y="0"/>
                </a:lnTo>
                <a:lnTo>
                  <a:pt x="10963028" y="6539349"/>
                </a:lnTo>
                <a:lnTo>
                  <a:pt x="0" y="6539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963659" y="1764117"/>
            <a:ext cx="43606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80787" y="3526430"/>
            <a:ext cx="14929850" cy="39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la segunda parte se completan las tablas MRP, donde se señala el requerimiento bruto, inventario final, requerimiento neto, lote recibido y orden programada para cada componente/producto.</a:t>
            </a:r>
          </a:p>
          <a:p>
            <a:pPr algn="ctr">
              <a:lnSpc>
                <a:spcPts val="5180"/>
              </a:lnSpc>
            </a:pP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tablas se van completando desde arriba hacia abajo siguiendo el árbol BOM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32034" y="3648417"/>
            <a:ext cx="14576891" cy="5353549"/>
          </a:xfrm>
          <a:custGeom>
            <a:avLst/>
            <a:gdLst/>
            <a:ahLst/>
            <a:cxnLst/>
            <a:rect r="r" b="b" t="t" l="l"/>
            <a:pathLst>
              <a:path h="5353549" w="14576891">
                <a:moveTo>
                  <a:pt x="0" y="0"/>
                </a:moveTo>
                <a:lnTo>
                  <a:pt x="14576891" y="0"/>
                </a:lnTo>
                <a:lnTo>
                  <a:pt x="14576891" y="5353549"/>
                </a:lnTo>
                <a:lnTo>
                  <a:pt x="0" y="5353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Producto Final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32034" y="3648417"/>
            <a:ext cx="14576891" cy="5353549"/>
          </a:xfrm>
          <a:custGeom>
            <a:avLst/>
            <a:gdLst/>
            <a:ahLst/>
            <a:cxnLst/>
            <a:rect r="r" b="b" t="t" l="l"/>
            <a:pathLst>
              <a:path h="5353549" w="14576891">
                <a:moveTo>
                  <a:pt x="0" y="0"/>
                </a:moveTo>
                <a:lnTo>
                  <a:pt x="14576891" y="0"/>
                </a:lnTo>
                <a:lnTo>
                  <a:pt x="14576891" y="5353549"/>
                </a:lnTo>
                <a:lnTo>
                  <a:pt x="0" y="5353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416029" y="5882037"/>
            <a:ext cx="13856458" cy="2753269"/>
            <a:chOff x="0" y="0"/>
            <a:chExt cx="18475278" cy="36710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475278" cy="3569425"/>
            </a:xfrm>
            <a:custGeom>
              <a:avLst/>
              <a:gdLst/>
              <a:ahLst/>
              <a:cxnLst/>
              <a:rect r="r" b="b" t="t" l="l"/>
              <a:pathLst>
                <a:path h="3569425" w="18475278">
                  <a:moveTo>
                    <a:pt x="0" y="0"/>
                  </a:moveTo>
                  <a:lnTo>
                    <a:pt x="18475278" y="0"/>
                  </a:lnTo>
                  <a:lnTo>
                    <a:pt x="18475278" y="3569425"/>
                  </a:lnTo>
                  <a:lnTo>
                    <a:pt x="0" y="3569425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475278" cy="3671025"/>
            </a:xfrm>
            <a:custGeom>
              <a:avLst/>
              <a:gdLst/>
              <a:ahLst/>
              <a:cxnLst/>
              <a:rect r="r" b="b" t="t" l="l"/>
              <a:pathLst>
                <a:path h="3671025" w="18475278">
                  <a:moveTo>
                    <a:pt x="0" y="3569425"/>
                  </a:moveTo>
                  <a:lnTo>
                    <a:pt x="18475278" y="3569425"/>
                  </a:lnTo>
                  <a:lnTo>
                    <a:pt x="18348278" y="3671025"/>
                  </a:lnTo>
                  <a:cubicBezTo>
                    <a:pt x="18348278" y="3671025"/>
                    <a:pt x="17357678" y="3594825"/>
                    <a:pt x="17256078" y="3594825"/>
                  </a:cubicBezTo>
                  <a:lnTo>
                    <a:pt x="1219200" y="3594825"/>
                  </a:lnTo>
                  <a:cubicBezTo>
                    <a:pt x="1117600" y="3594825"/>
                    <a:pt x="127000" y="3671025"/>
                    <a:pt x="127000" y="3671025"/>
                  </a:cubicBezTo>
                  <a:lnTo>
                    <a:pt x="0" y="3569425"/>
                  </a:lnTo>
                  <a:lnTo>
                    <a:pt x="0" y="0"/>
                  </a:lnTo>
                  <a:lnTo>
                    <a:pt x="18475278" y="0"/>
                  </a:lnTo>
                  <a:lnTo>
                    <a:pt x="18475278" y="3569425"/>
                  </a:lnTo>
                  <a:lnTo>
                    <a:pt x="12700" y="3569425"/>
                  </a:lnTo>
                  <a:lnTo>
                    <a:pt x="12700" y="3556725"/>
                  </a:lnTo>
                  <a:lnTo>
                    <a:pt x="18462578" y="3556725"/>
                  </a:lnTo>
                  <a:lnTo>
                    <a:pt x="18462578" y="12700"/>
                  </a:lnTo>
                  <a:lnTo>
                    <a:pt x="12700" y="12700"/>
                  </a:lnTo>
                  <a:lnTo>
                    <a:pt x="12700" y="3569425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8475278" cy="3169375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 este caso, el Req. Bruto es la demanda que tenemos por enunciado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Producto Final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32034" y="3648417"/>
            <a:ext cx="14576891" cy="5353549"/>
          </a:xfrm>
          <a:custGeom>
            <a:avLst/>
            <a:gdLst/>
            <a:ahLst/>
            <a:cxnLst/>
            <a:rect r="r" b="b" t="t" l="l"/>
            <a:pathLst>
              <a:path h="5353549" w="14576891">
                <a:moveTo>
                  <a:pt x="0" y="0"/>
                </a:moveTo>
                <a:lnTo>
                  <a:pt x="14576891" y="0"/>
                </a:lnTo>
                <a:lnTo>
                  <a:pt x="14576891" y="5353549"/>
                </a:lnTo>
                <a:lnTo>
                  <a:pt x="0" y="5353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20479" y="7844389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8" y="0"/>
                </a:lnTo>
                <a:lnTo>
                  <a:pt x="1222508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Producto Final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717025" y="5143500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7" y="0"/>
                </a:lnTo>
                <a:lnTo>
                  <a:pt x="1222507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0717025" y="7799929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7" y="0"/>
                </a:lnTo>
                <a:lnTo>
                  <a:pt x="1222507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2190081" y="5143500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8" y="0"/>
                </a:lnTo>
                <a:lnTo>
                  <a:pt x="1222508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2110982" y="7799929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8" y="0"/>
                </a:lnTo>
                <a:lnTo>
                  <a:pt x="1222508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3492679" y="5143500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8" y="0"/>
                </a:lnTo>
                <a:lnTo>
                  <a:pt x="1222508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3492679" y="7799929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8" y="0"/>
                </a:lnTo>
                <a:lnTo>
                  <a:pt x="1222508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4962837" y="5143500"/>
            <a:ext cx="1222508" cy="599029"/>
          </a:xfrm>
          <a:custGeom>
            <a:avLst/>
            <a:gdLst/>
            <a:ahLst/>
            <a:cxnLst/>
            <a:rect r="r" b="b" t="t" l="l"/>
            <a:pathLst>
              <a:path h="599029" w="1222508">
                <a:moveTo>
                  <a:pt x="0" y="0"/>
                </a:moveTo>
                <a:lnTo>
                  <a:pt x="1222508" y="0"/>
                </a:lnTo>
                <a:lnTo>
                  <a:pt x="1222508" y="599029"/>
                </a:lnTo>
                <a:lnTo>
                  <a:pt x="0" y="5990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79075" y="2822185"/>
            <a:ext cx="14576891" cy="1208383"/>
          </a:xfrm>
          <a:custGeom>
            <a:avLst/>
            <a:gdLst/>
            <a:ahLst/>
            <a:cxnLst/>
            <a:rect r="r" b="b" t="t" l="l"/>
            <a:pathLst>
              <a:path h="1208383" w="14576891">
                <a:moveTo>
                  <a:pt x="0" y="0"/>
                </a:moveTo>
                <a:lnTo>
                  <a:pt x="14576891" y="0"/>
                </a:lnTo>
                <a:lnTo>
                  <a:pt x="14576891" y="1208383"/>
                </a:lnTo>
                <a:lnTo>
                  <a:pt x="0" y="1208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3034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9075" y="4322494"/>
            <a:ext cx="14576891" cy="5405087"/>
          </a:xfrm>
          <a:custGeom>
            <a:avLst/>
            <a:gdLst/>
            <a:ahLst/>
            <a:cxnLst/>
            <a:rect r="r" b="b" t="t" l="l"/>
            <a:pathLst>
              <a:path h="5405087" w="14576891">
                <a:moveTo>
                  <a:pt x="0" y="0"/>
                </a:moveTo>
                <a:lnTo>
                  <a:pt x="14576891" y="0"/>
                </a:lnTo>
                <a:lnTo>
                  <a:pt x="14576891" y="5405087"/>
                </a:lnTo>
                <a:lnTo>
                  <a:pt x="0" y="5405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786" r="0" b="-4786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948550" y="2189382"/>
            <a:ext cx="5973417" cy="1718173"/>
            <a:chOff x="0" y="0"/>
            <a:chExt cx="7964556" cy="2290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64556" cy="2189297"/>
            </a:xfrm>
            <a:custGeom>
              <a:avLst/>
              <a:gdLst/>
              <a:ahLst/>
              <a:cxnLst/>
              <a:rect r="r" b="b" t="t" l="l"/>
              <a:pathLst>
                <a:path h="2189297" w="7964556">
                  <a:moveTo>
                    <a:pt x="0" y="0"/>
                  </a:moveTo>
                  <a:lnTo>
                    <a:pt x="7964556" y="0"/>
                  </a:lnTo>
                  <a:lnTo>
                    <a:pt x="7964556" y="2189297"/>
                  </a:lnTo>
                  <a:lnTo>
                    <a:pt x="0" y="2189297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964556" cy="2290897"/>
            </a:xfrm>
            <a:custGeom>
              <a:avLst/>
              <a:gdLst/>
              <a:ahLst/>
              <a:cxnLst/>
              <a:rect r="r" b="b" t="t" l="l"/>
              <a:pathLst>
                <a:path h="2290897" w="7964556">
                  <a:moveTo>
                    <a:pt x="0" y="2189297"/>
                  </a:moveTo>
                  <a:lnTo>
                    <a:pt x="7964556" y="2189297"/>
                  </a:lnTo>
                  <a:lnTo>
                    <a:pt x="7837556" y="2290897"/>
                  </a:lnTo>
                  <a:cubicBezTo>
                    <a:pt x="7837556" y="2290897"/>
                    <a:pt x="6846956" y="2214697"/>
                    <a:pt x="6745356" y="2214697"/>
                  </a:cubicBezTo>
                  <a:lnTo>
                    <a:pt x="1219200" y="2214697"/>
                  </a:lnTo>
                  <a:cubicBezTo>
                    <a:pt x="1117600" y="2214697"/>
                    <a:pt x="127000" y="2290897"/>
                    <a:pt x="127000" y="2290897"/>
                  </a:cubicBezTo>
                  <a:lnTo>
                    <a:pt x="0" y="2189297"/>
                  </a:lnTo>
                  <a:lnTo>
                    <a:pt x="0" y="0"/>
                  </a:lnTo>
                  <a:lnTo>
                    <a:pt x="7964556" y="0"/>
                  </a:lnTo>
                  <a:lnTo>
                    <a:pt x="7964556" y="2189297"/>
                  </a:lnTo>
                  <a:lnTo>
                    <a:pt x="12700" y="2189297"/>
                  </a:lnTo>
                  <a:lnTo>
                    <a:pt x="12700" y="2176597"/>
                  </a:lnTo>
                  <a:lnTo>
                    <a:pt x="7951856" y="2176597"/>
                  </a:lnTo>
                  <a:lnTo>
                    <a:pt x="7951856" y="12700"/>
                  </a:lnTo>
                  <a:lnTo>
                    <a:pt x="12700" y="12700"/>
                  </a:lnTo>
                  <a:lnTo>
                    <a:pt x="12700" y="2189297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7964556" cy="1789247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Orden Programada de Producto Final es 1:1 por BOM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79075" y="1900340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Envase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AutoShape 21" id="21"/>
          <p:cNvSpPr/>
          <p:nvPr/>
        </p:nvSpPr>
        <p:spPr>
          <a:xfrm>
            <a:off x="8372434" y="3426377"/>
            <a:ext cx="0" cy="2425480"/>
          </a:xfrm>
          <a:prstGeom prst="line">
            <a:avLst/>
          </a:prstGeom>
          <a:ln cap="flat" w="95250">
            <a:solidFill>
              <a:srgbClr val="94939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12444271" y="3426377"/>
            <a:ext cx="0" cy="2425480"/>
          </a:xfrm>
          <a:prstGeom prst="line">
            <a:avLst/>
          </a:prstGeom>
          <a:ln cap="flat" w="95250">
            <a:solidFill>
              <a:srgbClr val="94939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1053621" y="3426377"/>
            <a:ext cx="0" cy="2425480"/>
          </a:xfrm>
          <a:prstGeom prst="line">
            <a:avLst/>
          </a:prstGeom>
          <a:ln cap="flat" w="95250">
            <a:solidFill>
              <a:srgbClr val="94939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9660320" y="3426377"/>
            <a:ext cx="0" cy="2425480"/>
          </a:xfrm>
          <a:prstGeom prst="line">
            <a:avLst/>
          </a:prstGeom>
          <a:ln cap="flat" w="95250">
            <a:solidFill>
              <a:srgbClr val="94939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15427295" y="3426377"/>
            <a:ext cx="0" cy="2425480"/>
          </a:xfrm>
          <a:prstGeom prst="line">
            <a:avLst/>
          </a:prstGeom>
          <a:ln cap="flat" w="95250">
            <a:solidFill>
              <a:srgbClr val="94939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13935783" y="3426377"/>
            <a:ext cx="0" cy="2425480"/>
          </a:xfrm>
          <a:prstGeom prst="line">
            <a:avLst/>
          </a:prstGeom>
          <a:ln cap="flat" w="95250">
            <a:solidFill>
              <a:srgbClr val="94939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576095" y="5895664"/>
            <a:ext cx="9139234" cy="2258746"/>
          </a:xfrm>
          <a:custGeom>
            <a:avLst/>
            <a:gdLst/>
            <a:ahLst/>
            <a:cxnLst/>
            <a:rect r="r" b="b" t="t" l="l"/>
            <a:pathLst>
              <a:path h="2258746" w="9139234">
                <a:moveTo>
                  <a:pt x="0" y="0"/>
                </a:moveTo>
                <a:lnTo>
                  <a:pt x="9139234" y="0"/>
                </a:lnTo>
                <a:lnTo>
                  <a:pt x="9139234" y="2258746"/>
                </a:lnTo>
                <a:lnTo>
                  <a:pt x="0" y="225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34624" y="3760168"/>
            <a:ext cx="1001875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anunciado nos entregan todos los valores que necesitamos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3887" y="3085173"/>
            <a:ext cx="15580225" cy="5777122"/>
          </a:xfrm>
          <a:custGeom>
            <a:avLst/>
            <a:gdLst/>
            <a:ahLst/>
            <a:cxnLst/>
            <a:rect r="r" b="b" t="t" l="l"/>
            <a:pathLst>
              <a:path h="5777122" w="15580225">
                <a:moveTo>
                  <a:pt x="0" y="0"/>
                </a:moveTo>
                <a:lnTo>
                  <a:pt x="15580226" y="0"/>
                </a:lnTo>
                <a:lnTo>
                  <a:pt x="15580226" y="5777121"/>
                </a:lnTo>
                <a:lnTo>
                  <a:pt x="0" y="5777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786" r="0" b="-478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24715" y="5639351"/>
            <a:ext cx="1364825" cy="668764"/>
          </a:xfrm>
          <a:custGeom>
            <a:avLst/>
            <a:gdLst/>
            <a:ahLst/>
            <a:cxnLst/>
            <a:rect r="r" b="b" t="t" l="l"/>
            <a:pathLst>
              <a:path h="668764" w="1364825">
                <a:moveTo>
                  <a:pt x="0" y="0"/>
                </a:moveTo>
                <a:lnTo>
                  <a:pt x="1364825" y="0"/>
                </a:lnTo>
                <a:lnTo>
                  <a:pt x="1364825" y="668765"/>
                </a:lnTo>
                <a:lnTo>
                  <a:pt x="0" y="668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79075" y="1900340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5774" y="8920954"/>
            <a:ext cx="16243526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400 de inv. final dado que se recibe orden en tránsito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3887" y="3085173"/>
            <a:ext cx="15580225" cy="5777122"/>
          </a:xfrm>
          <a:custGeom>
            <a:avLst/>
            <a:gdLst/>
            <a:ahLst/>
            <a:cxnLst/>
            <a:rect r="r" b="b" t="t" l="l"/>
            <a:pathLst>
              <a:path h="5777122" w="15580225">
                <a:moveTo>
                  <a:pt x="0" y="0"/>
                </a:moveTo>
                <a:lnTo>
                  <a:pt x="15580226" y="0"/>
                </a:lnTo>
                <a:lnTo>
                  <a:pt x="15580226" y="5777121"/>
                </a:lnTo>
                <a:lnTo>
                  <a:pt x="0" y="5777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786" r="0" b="-478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620874" y="7928093"/>
            <a:ext cx="1364825" cy="668764"/>
          </a:xfrm>
          <a:custGeom>
            <a:avLst/>
            <a:gdLst/>
            <a:ahLst/>
            <a:cxnLst/>
            <a:rect r="r" b="b" t="t" l="l"/>
            <a:pathLst>
              <a:path h="668764" w="1364825">
                <a:moveTo>
                  <a:pt x="0" y="0"/>
                </a:moveTo>
                <a:lnTo>
                  <a:pt x="1364825" y="0"/>
                </a:lnTo>
                <a:lnTo>
                  <a:pt x="1364825" y="668764"/>
                </a:lnTo>
                <a:lnTo>
                  <a:pt x="0" y="668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79075" y="1900340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227229" y="9001282"/>
            <a:ext cx="214059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plazo de entrega es mayor, se piden las ordenes con mayor anticipación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427048" y="4809118"/>
            <a:ext cx="1364825" cy="668764"/>
          </a:xfrm>
          <a:custGeom>
            <a:avLst/>
            <a:gdLst/>
            <a:ahLst/>
            <a:cxnLst/>
            <a:rect r="r" b="b" t="t" l="l"/>
            <a:pathLst>
              <a:path h="668764" w="1364825">
                <a:moveTo>
                  <a:pt x="0" y="0"/>
                </a:moveTo>
                <a:lnTo>
                  <a:pt x="1364825" y="0"/>
                </a:lnTo>
                <a:lnTo>
                  <a:pt x="1364825" y="668764"/>
                </a:lnTo>
                <a:lnTo>
                  <a:pt x="0" y="668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105276" y="4809118"/>
            <a:ext cx="1364825" cy="668764"/>
          </a:xfrm>
          <a:custGeom>
            <a:avLst/>
            <a:gdLst/>
            <a:ahLst/>
            <a:cxnLst/>
            <a:rect r="r" b="b" t="t" l="l"/>
            <a:pathLst>
              <a:path h="668764" w="1364825">
                <a:moveTo>
                  <a:pt x="0" y="0"/>
                </a:moveTo>
                <a:lnTo>
                  <a:pt x="1364825" y="0"/>
                </a:lnTo>
                <a:lnTo>
                  <a:pt x="1364825" y="668764"/>
                </a:lnTo>
                <a:lnTo>
                  <a:pt x="0" y="6687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7928093"/>
            <a:ext cx="1364825" cy="668764"/>
          </a:xfrm>
          <a:custGeom>
            <a:avLst/>
            <a:gdLst/>
            <a:ahLst/>
            <a:cxnLst/>
            <a:rect r="r" b="b" t="t" l="l"/>
            <a:pathLst>
              <a:path h="668764" w="1364825">
                <a:moveTo>
                  <a:pt x="0" y="0"/>
                </a:moveTo>
                <a:lnTo>
                  <a:pt x="1364825" y="0"/>
                </a:lnTo>
                <a:lnTo>
                  <a:pt x="1364825" y="668764"/>
                </a:lnTo>
                <a:lnTo>
                  <a:pt x="0" y="6687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74092" y="3259057"/>
            <a:ext cx="14844850" cy="5318329"/>
          </a:xfrm>
          <a:custGeom>
            <a:avLst/>
            <a:gdLst/>
            <a:ahLst/>
            <a:cxnLst/>
            <a:rect r="r" b="b" t="t" l="l"/>
            <a:pathLst>
              <a:path h="5318329" w="14844850">
                <a:moveTo>
                  <a:pt x="0" y="0"/>
                </a:moveTo>
                <a:lnTo>
                  <a:pt x="14844851" y="0"/>
                </a:lnTo>
                <a:lnTo>
                  <a:pt x="14844851" y="5318329"/>
                </a:lnTo>
                <a:lnTo>
                  <a:pt x="0" y="5318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74092" y="8008482"/>
            <a:ext cx="14844850" cy="150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Notar que Req. Bruto viene de PF pero en relación 1:300, tal y como sale en BOM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72986" y="4043548"/>
            <a:ext cx="15386314" cy="5026706"/>
          </a:xfrm>
          <a:custGeom>
            <a:avLst/>
            <a:gdLst/>
            <a:ahLst/>
            <a:cxnLst/>
            <a:rect r="r" b="b" t="t" l="l"/>
            <a:pathLst>
              <a:path h="5026706" w="15386314">
                <a:moveTo>
                  <a:pt x="0" y="0"/>
                </a:moveTo>
                <a:lnTo>
                  <a:pt x="15386314" y="0"/>
                </a:lnTo>
                <a:lnTo>
                  <a:pt x="15386314" y="5026707"/>
                </a:lnTo>
                <a:lnTo>
                  <a:pt x="0" y="5026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433693" y="3085173"/>
            <a:ext cx="13763179" cy="5179691"/>
          </a:xfrm>
          <a:custGeom>
            <a:avLst/>
            <a:gdLst/>
            <a:ahLst/>
            <a:cxnLst/>
            <a:rect r="r" b="b" t="t" l="l"/>
            <a:pathLst>
              <a:path h="5179691" w="13763179">
                <a:moveTo>
                  <a:pt x="0" y="0"/>
                </a:moveTo>
                <a:lnTo>
                  <a:pt x="13763179" y="0"/>
                </a:lnTo>
                <a:lnTo>
                  <a:pt x="13763179" y="5179690"/>
                </a:lnTo>
                <a:lnTo>
                  <a:pt x="0" y="5179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74092" y="8008482"/>
            <a:ext cx="14844850" cy="150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Notar que Req. Bruto ya no viene de PF, sino que de Componente B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32124" y="3238523"/>
            <a:ext cx="15995408" cy="6019777"/>
          </a:xfrm>
          <a:custGeom>
            <a:avLst/>
            <a:gdLst/>
            <a:ahLst/>
            <a:cxnLst/>
            <a:rect r="r" b="b" t="t" l="l"/>
            <a:pathLst>
              <a:path h="6019777" w="15995408">
                <a:moveTo>
                  <a:pt x="0" y="0"/>
                </a:moveTo>
                <a:lnTo>
                  <a:pt x="15995408" y="0"/>
                </a:lnTo>
                <a:lnTo>
                  <a:pt x="15995408" y="6019777"/>
                </a:lnTo>
                <a:lnTo>
                  <a:pt x="0" y="6019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79075" y="3648417"/>
            <a:ext cx="15039868" cy="5188064"/>
          </a:xfrm>
          <a:custGeom>
            <a:avLst/>
            <a:gdLst/>
            <a:ahLst/>
            <a:cxnLst/>
            <a:rect r="r" b="b" t="t" l="l"/>
            <a:pathLst>
              <a:path h="5188064" w="15039868">
                <a:moveTo>
                  <a:pt x="0" y="0"/>
                </a:moveTo>
                <a:lnTo>
                  <a:pt x="15039868" y="0"/>
                </a:lnTo>
                <a:lnTo>
                  <a:pt x="15039868" y="5188065"/>
                </a:lnTo>
                <a:lnTo>
                  <a:pt x="0" y="5188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173169" y="6458841"/>
            <a:ext cx="11056012" cy="1783962"/>
            <a:chOff x="0" y="0"/>
            <a:chExt cx="2911871" cy="4698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11871" cy="469850"/>
            </a:xfrm>
            <a:custGeom>
              <a:avLst/>
              <a:gdLst/>
              <a:ahLst/>
              <a:cxnLst/>
              <a:rect r="r" b="b" t="t" l="l"/>
              <a:pathLst>
                <a:path h="469850" w="2911871">
                  <a:moveTo>
                    <a:pt x="0" y="0"/>
                  </a:moveTo>
                  <a:lnTo>
                    <a:pt x="2911871" y="0"/>
                  </a:lnTo>
                  <a:lnTo>
                    <a:pt x="2911871" y="469850"/>
                  </a:lnTo>
                  <a:lnTo>
                    <a:pt x="0" y="4698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11871" cy="507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1503946" y="8769807"/>
            <a:ext cx="214059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 tengo Req. en semana 1 y no hay inventario inicial ¿Qué hago?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79075" y="3648417"/>
            <a:ext cx="15039868" cy="5188064"/>
          </a:xfrm>
          <a:custGeom>
            <a:avLst/>
            <a:gdLst/>
            <a:ahLst/>
            <a:cxnLst/>
            <a:rect r="r" b="b" t="t" l="l"/>
            <a:pathLst>
              <a:path h="5188064" w="15039868">
                <a:moveTo>
                  <a:pt x="0" y="0"/>
                </a:moveTo>
                <a:lnTo>
                  <a:pt x="15039868" y="0"/>
                </a:lnTo>
                <a:lnTo>
                  <a:pt x="15039868" y="5188065"/>
                </a:lnTo>
                <a:lnTo>
                  <a:pt x="0" y="5188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128688" y="7485775"/>
            <a:ext cx="1669966" cy="818283"/>
          </a:xfrm>
          <a:custGeom>
            <a:avLst/>
            <a:gdLst/>
            <a:ahLst/>
            <a:cxnLst/>
            <a:rect r="r" b="b" t="t" l="l"/>
            <a:pathLst>
              <a:path h="818283" w="1669966">
                <a:moveTo>
                  <a:pt x="0" y="0"/>
                </a:moveTo>
                <a:lnTo>
                  <a:pt x="1669966" y="0"/>
                </a:lnTo>
                <a:lnTo>
                  <a:pt x="1669966" y="818283"/>
                </a:lnTo>
                <a:lnTo>
                  <a:pt x="0" y="818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503946" y="8769807"/>
            <a:ext cx="214059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 tengo Req. en semana 1 y no hay inventario inicial ¿Qué hago?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7360" y="4020713"/>
            <a:ext cx="1537328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compuesto C requiere estar en un ambiente controlado (temperatura y humedad) hasta que se mezcla con el D. Por lo mismo, para transportar este producto hay que ocupar equipamiento especial, lo que tiene un costo. El c</a:t>
            </a: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osto de traslado por cada orden es $10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Además,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mantenerlo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las bodegas hasta que se mezcla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tiene un costo de $1 por litro cada semana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Utilice alguno de los algoritmos para determinar los lotes de fabricación. ¿Es mejor agrupar lotes de fabricación? Indique el beneficio/costo económico de hacer lotes. 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3648417"/>
            <a:ext cx="8639127" cy="5182645"/>
          </a:xfrm>
          <a:custGeom>
            <a:avLst/>
            <a:gdLst/>
            <a:ahLst/>
            <a:cxnLst/>
            <a:rect r="r" b="b" t="t" l="l"/>
            <a:pathLst>
              <a:path h="5182645" w="8639127">
                <a:moveTo>
                  <a:pt x="0" y="0"/>
                </a:moveTo>
                <a:lnTo>
                  <a:pt x="8639127" y="0"/>
                </a:lnTo>
                <a:lnTo>
                  <a:pt x="8639127" y="5182645"/>
                </a:lnTo>
                <a:lnTo>
                  <a:pt x="0" y="518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9402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67827" y="4988430"/>
            <a:ext cx="8128837" cy="325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Solo existen 2 órdenes programadas, por lo que las únicas opciones son pedir todo en la semana 1 (lote único) o pedir 25k y luego 20k (L4L)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795316" y="5896943"/>
            <a:ext cx="8617273" cy="2907032"/>
          </a:xfrm>
          <a:custGeom>
            <a:avLst/>
            <a:gdLst/>
            <a:ahLst/>
            <a:cxnLst/>
            <a:rect r="r" b="b" t="t" l="l"/>
            <a:pathLst>
              <a:path h="2907032" w="8617273">
                <a:moveTo>
                  <a:pt x="0" y="0"/>
                </a:moveTo>
                <a:lnTo>
                  <a:pt x="8617273" y="0"/>
                </a:lnTo>
                <a:lnTo>
                  <a:pt x="8617273" y="2907032"/>
                </a:lnTo>
                <a:lnTo>
                  <a:pt x="0" y="2907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34624" y="3760168"/>
            <a:ext cx="1001875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anunciado nos entregan todos los valores que necesitamos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69977" y="4988430"/>
            <a:ext cx="15826687" cy="39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L4L: Se hacen 2 pedidos, cada uno cuesta $10, por lo que el costo total es de $20</a:t>
            </a:r>
          </a:p>
          <a:p>
            <a:pPr algn="ctr">
              <a:lnSpc>
                <a:spcPts val="5180"/>
              </a:lnSpc>
            </a:pP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Lote único: </a:t>
            </a: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hace un solo pedido, por lo que el costo de pedir es de $10 y se deben guardar 20 litros por 1 semana, lo que tiene un costo de $20.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69977" y="4988430"/>
            <a:ext cx="15826687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L4L: Costo total es de $20</a:t>
            </a:r>
          </a:p>
          <a:p>
            <a:pPr algn="ctr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Lote único: Costo total es de $30</a:t>
            </a:r>
          </a:p>
          <a:p>
            <a:pPr algn="ctr">
              <a:lnSpc>
                <a:spcPts val="5180"/>
              </a:lnSpc>
            </a:pPr>
          </a:p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prefiere trabajar con L4L pues tiene menores costos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81387" y="3925992"/>
            <a:ext cx="14386003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6" indent="-30226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Encuentre los tiempos esperados y varianza para cada actividad.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1387" y="4558872"/>
            <a:ext cx="981216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6" indent="-302263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Dibuje el diagrama PERT asociado al proyecto.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81387" y="5192601"/>
            <a:ext cx="15036378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6" indent="-302263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ES, EF, LS, LF y holgura para cada etapa. ¿Cuál es la ruta crítica? ¿Cuál es la duración mínima del proyecto?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81387" y="6321631"/>
            <a:ext cx="15036378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6" indent="-302263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¿Cuál es la probabilidad de que el proyecto sea completado en menos de 22 semanas? Además, realice un intervalo de confianza de 95% para la duración del proyecto.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89676" y="7450660"/>
            <a:ext cx="15028089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6" indent="-302263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su cliente le ofrece un bono de $8.000 al finalizar el proyecto si este es terminado en menos de 18 semanas. ¿Qué actividades acortaría?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936509" y="4314795"/>
            <a:ext cx="14782434" cy="3141267"/>
          </a:xfrm>
          <a:custGeom>
            <a:avLst/>
            <a:gdLst/>
            <a:ahLst/>
            <a:cxnLst/>
            <a:rect r="r" b="b" t="t" l="l"/>
            <a:pathLst>
              <a:path h="3141267" w="14782434">
                <a:moveTo>
                  <a:pt x="0" y="0"/>
                </a:moveTo>
                <a:lnTo>
                  <a:pt x="14782434" y="0"/>
                </a:lnTo>
                <a:lnTo>
                  <a:pt x="14782434" y="3141268"/>
                </a:lnTo>
                <a:lnTo>
                  <a:pt x="0" y="3141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A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16128" y="4003270"/>
            <a:ext cx="3612373" cy="1257345"/>
          </a:xfrm>
          <a:custGeom>
            <a:avLst/>
            <a:gdLst/>
            <a:ahLst/>
            <a:cxnLst/>
            <a:rect r="r" b="b" t="t" l="l"/>
            <a:pathLst>
              <a:path h="1257345" w="3612373">
                <a:moveTo>
                  <a:pt x="0" y="0"/>
                </a:moveTo>
                <a:lnTo>
                  <a:pt x="3612373" y="0"/>
                </a:lnTo>
                <a:lnTo>
                  <a:pt x="3612373" y="1257345"/>
                </a:lnTo>
                <a:lnTo>
                  <a:pt x="0" y="1257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354243" y="3907867"/>
            <a:ext cx="3140466" cy="1448151"/>
          </a:xfrm>
          <a:custGeom>
            <a:avLst/>
            <a:gdLst/>
            <a:ahLst/>
            <a:cxnLst/>
            <a:rect r="r" b="b" t="t" l="l"/>
            <a:pathLst>
              <a:path h="1448151" w="3140466">
                <a:moveTo>
                  <a:pt x="0" y="0"/>
                </a:moveTo>
                <a:lnTo>
                  <a:pt x="3140466" y="0"/>
                </a:lnTo>
                <a:lnTo>
                  <a:pt x="3140466" y="1448151"/>
                </a:lnTo>
                <a:lnTo>
                  <a:pt x="0" y="14481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93371" y="5824279"/>
            <a:ext cx="11301259" cy="2401518"/>
          </a:xfrm>
          <a:custGeom>
            <a:avLst/>
            <a:gdLst/>
            <a:ahLst/>
            <a:cxnLst/>
            <a:rect r="r" b="b" t="t" l="l"/>
            <a:pathLst>
              <a:path h="2401518" w="11301259">
                <a:moveTo>
                  <a:pt x="0" y="0"/>
                </a:moveTo>
                <a:lnTo>
                  <a:pt x="11301258" y="0"/>
                </a:lnTo>
                <a:lnTo>
                  <a:pt x="11301258" y="2401517"/>
                </a:lnTo>
                <a:lnTo>
                  <a:pt x="0" y="24015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366848" y="3402168"/>
            <a:ext cx="3612373" cy="1257345"/>
          </a:xfrm>
          <a:custGeom>
            <a:avLst/>
            <a:gdLst/>
            <a:ahLst/>
            <a:cxnLst/>
            <a:rect r="r" b="b" t="t" l="l"/>
            <a:pathLst>
              <a:path h="1257345" w="3612373">
                <a:moveTo>
                  <a:pt x="0" y="0"/>
                </a:moveTo>
                <a:lnTo>
                  <a:pt x="3612374" y="0"/>
                </a:lnTo>
                <a:lnTo>
                  <a:pt x="3612374" y="1257346"/>
                </a:lnTo>
                <a:lnTo>
                  <a:pt x="0" y="1257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869679" y="3306766"/>
            <a:ext cx="3140466" cy="1448151"/>
          </a:xfrm>
          <a:custGeom>
            <a:avLst/>
            <a:gdLst/>
            <a:ahLst/>
            <a:cxnLst/>
            <a:rect r="r" b="b" t="t" l="l"/>
            <a:pathLst>
              <a:path h="1448151" w="3140466">
                <a:moveTo>
                  <a:pt x="0" y="0"/>
                </a:moveTo>
                <a:lnTo>
                  <a:pt x="3140466" y="0"/>
                </a:lnTo>
                <a:lnTo>
                  <a:pt x="3140466" y="1448150"/>
                </a:lnTo>
                <a:lnTo>
                  <a:pt x="0" y="1448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20693" y="4542399"/>
            <a:ext cx="11301259" cy="4322732"/>
          </a:xfrm>
          <a:custGeom>
            <a:avLst/>
            <a:gdLst/>
            <a:ahLst/>
            <a:cxnLst/>
            <a:rect r="r" b="b" t="t" l="l"/>
            <a:pathLst>
              <a:path h="4322732" w="11301259">
                <a:moveTo>
                  <a:pt x="0" y="0"/>
                </a:moveTo>
                <a:lnTo>
                  <a:pt x="11301259" y="0"/>
                </a:lnTo>
                <a:lnTo>
                  <a:pt x="11301259" y="4322731"/>
                </a:lnTo>
                <a:lnTo>
                  <a:pt x="0" y="4322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157234" y="1845458"/>
            <a:ext cx="2406461" cy="2051991"/>
          </a:xfrm>
          <a:custGeom>
            <a:avLst/>
            <a:gdLst/>
            <a:ahLst/>
            <a:cxnLst/>
            <a:rect r="r" b="b" t="t" l="l"/>
            <a:pathLst>
              <a:path h="2051991" w="2406461">
                <a:moveTo>
                  <a:pt x="0" y="0"/>
                </a:moveTo>
                <a:lnTo>
                  <a:pt x="2406461" y="0"/>
                </a:lnTo>
                <a:lnTo>
                  <a:pt x="2406461" y="2051990"/>
                </a:lnTo>
                <a:lnTo>
                  <a:pt x="0" y="205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B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44899" y="5728942"/>
            <a:ext cx="1431131" cy="143113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779818" y="5728942"/>
            <a:ext cx="1431131" cy="143113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4076031" y="6444508"/>
            <a:ext cx="1703788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2157234" y="1845458"/>
            <a:ext cx="2406461" cy="2051991"/>
          </a:xfrm>
          <a:custGeom>
            <a:avLst/>
            <a:gdLst/>
            <a:ahLst/>
            <a:cxnLst/>
            <a:rect r="r" b="b" t="t" l="l"/>
            <a:pathLst>
              <a:path h="2051991" w="2406461">
                <a:moveTo>
                  <a:pt x="0" y="0"/>
                </a:moveTo>
                <a:lnTo>
                  <a:pt x="2406461" y="0"/>
                </a:lnTo>
                <a:lnTo>
                  <a:pt x="2406461" y="2051990"/>
                </a:lnTo>
                <a:lnTo>
                  <a:pt x="0" y="205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90406" y="5662267"/>
            <a:ext cx="2732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B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644899" y="5728942"/>
            <a:ext cx="1431131" cy="143113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79818" y="5728942"/>
            <a:ext cx="1431131" cy="143113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076031" y="6444508"/>
            <a:ext cx="1703788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4790406" y="5662267"/>
            <a:ext cx="2732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423261" y="4122666"/>
            <a:ext cx="1431131" cy="143113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423261" y="7335219"/>
            <a:ext cx="1431131" cy="143113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7045616" y="4838231"/>
            <a:ext cx="1377645" cy="1148778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6984233" y="6967064"/>
            <a:ext cx="1439029" cy="1083721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7207675" y="4706808"/>
            <a:ext cx="2797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74742" y="7494041"/>
            <a:ext cx="2724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2157234" y="1845458"/>
            <a:ext cx="2406461" cy="2051991"/>
          </a:xfrm>
          <a:custGeom>
            <a:avLst/>
            <a:gdLst/>
            <a:ahLst/>
            <a:cxnLst/>
            <a:rect r="r" b="b" t="t" l="l"/>
            <a:pathLst>
              <a:path h="2051991" w="2406461">
                <a:moveTo>
                  <a:pt x="0" y="0"/>
                </a:moveTo>
                <a:lnTo>
                  <a:pt x="2406461" y="0"/>
                </a:lnTo>
                <a:lnTo>
                  <a:pt x="2406461" y="2051990"/>
                </a:lnTo>
                <a:lnTo>
                  <a:pt x="0" y="205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B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644899" y="5728942"/>
            <a:ext cx="1431131" cy="143113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79818" y="5728942"/>
            <a:ext cx="1431131" cy="143113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076031" y="6444508"/>
            <a:ext cx="1703788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9138827" y="5553797"/>
            <a:ext cx="0" cy="1781422"/>
          </a:xfrm>
          <a:prstGeom prst="line">
            <a:avLst/>
          </a:prstGeom>
          <a:ln cap="flat" w="38100">
            <a:solidFill>
              <a:srgbClr val="9FC3D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4790406" y="5662267"/>
            <a:ext cx="2732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423261" y="4122666"/>
            <a:ext cx="1431131" cy="143113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423261" y="7335219"/>
            <a:ext cx="1431131" cy="143113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302679" y="7335219"/>
            <a:ext cx="1431131" cy="143113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7045616" y="4838231"/>
            <a:ext cx="1377645" cy="1148778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6984233" y="6967064"/>
            <a:ext cx="1439029" cy="1083721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9854393" y="8050784"/>
            <a:ext cx="2448286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6" id="36"/>
          <p:cNvSpPr txBox="true"/>
          <p:nvPr/>
        </p:nvSpPr>
        <p:spPr>
          <a:xfrm rot="0">
            <a:off x="7207675" y="4706808"/>
            <a:ext cx="2797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74742" y="7494041"/>
            <a:ext cx="2724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700810" y="7494041"/>
            <a:ext cx="314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2157234" y="1845458"/>
            <a:ext cx="2406461" cy="2051991"/>
          </a:xfrm>
          <a:custGeom>
            <a:avLst/>
            <a:gdLst/>
            <a:ahLst/>
            <a:cxnLst/>
            <a:rect r="r" b="b" t="t" l="l"/>
            <a:pathLst>
              <a:path h="2051991" w="2406461">
                <a:moveTo>
                  <a:pt x="0" y="0"/>
                </a:moveTo>
                <a:lnTo>
                  <a:pt x="2406461" y="0"/>
                </a:lnTo>
                <a:lnTo>
                  <a:pt x="2406461" y="2051990"/>
                </a:lnTo>
                <a:lnTo>
                  <a:pt x="0" y="205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86367" y="3670805"/>
            <a:ext cx="951869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 lo que nuestra pendiente b es:</a:t>
            </a:r>
          </a:p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3.95</a:t>
            </a: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Luego buscamos a tal que se cumpla la ecuación Y = a + bX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B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644899" y="5728942"/>
            <a:ext cx="1431131" cy="143113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79818" y="5728942"/>
            <a:ext cx="1431131" cy="143113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076031" y="6444508"/>
            <a:ext cx="1703788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9138827" y="5553797"/>
            <a:ext cx="0" cy="1781422"/>
          </a:xfrm>
          <a:prstGeom prst="line">
            <a:avLst/>
          </a:prstGeom>
          <a:ln cap="flat" w="38100">
            <a:solidFill>
              <a:srgbClr val="9FC3D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4790406" y="5662267"/>
            <a:ext cx="2732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423261" y="4122666"/>
            <a:ext cx="1431131" cy="143113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423261" y="7335219"/>
            <a:ext cx="1431131" cy="143113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558662" y="7335219"/>
            <a:ext cx="1431131" cy="143113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7045616" y="4838231"/>
            <a:ext cx="1377645" cy="1148778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6984233" y="6967064"/>
            <a:ext cx="1439029" cy="1083721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9854393" y="8050784"/>
            <a:ext cx="2704269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6" id="36"/>
          <p:cNvSpPr txBox="true"/>
          <p:nvPr/>
        </p:nvSpPr>
        <p:spPr>
          <a:xfrm rot="0">
            <a:off x="7207675" y="4706808"/>
            <a:ext cx="2797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74742" y="7494041"/>
            <a:ext cx="2724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700810" y="7494041"/>
            <a:ext cx="314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2157234" y="1845458"/>
            <a:ext cx="2406461" cy="2051991"/>
          </a:xfrm>
          <a:custGeom>
            <a:avLst/>
            <a:gdLst/>
            <a:ahLst/>
            <a:cxnLst/>
            <a:rect r="r" b="b" t="t" l="l"/>
            <a:pathLst>
              <a:path h="2051991" w="2406461">
                <a:moveTo>
                  <a:pt x="0" y="0"/>
                </a:moveTo>
                <a:lnTo>
                  <a:pt x="2406461" y="0"/>
                </a:lnTo>
                <a:lnTo>
                  <a:pt x="2406461" y="2051990"/>
                </a:lnTo>
                <a:lnTo>
                  <a:pt x="0" y="205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>
            <a:off x="9854393" y="4838231"/>
            <a:ext cx="2704269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1" id="41"/>
          <p:cNvSpPr txBox="true"/>
          <p:nvPr/>
        </p:nvSpPr>
        <p:spPr>
          <a:xfrm rot="0">
            <a:off x="10601512" y="4795203"/>
            <a:ext cx="2401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2558662" y="4122666"/>
            <a:ext cx="1431131" cy="143113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3018498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B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644899" y="5728942"/>
            <a:ext cx="1431131" cy="143113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79818" y="5728942"/>
            <a:ext cx="1431131" cy="143113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4076031" y="6444508"/>
            <a:ext cx="1703788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9138827" y="5553797"/>
            <a:ext cx="0" cy="1781422"/>
          </a:xfrm>
          <a:prstGeom prst="line">
            <a:avLst/>
          </a:prstGeom>
          <a:ln cap="flat" w="38100">
            <a:solidFill>
              <a:srgbClr val="9FC3D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4790406" y="5662267"/>
            <a:ext cx="2732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423261" y="4122666"/>
            <a:ext cx="1431131" cy="143113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423261" y="7335219"/>
            <a:ext cx="1431131" cy="143113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797207" y="5728942"/>
            <a:ext cx="1431131" cy="143113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833777" y="5728942"/>
            <a:ext cx="1431131" cy="143113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6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 flipV="true">
            <a:off x="7045616" y="4838231"/>
            <a:ext cx="1377645" cy="1148778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6984233" y="6967064"/>
            <a:ext cx="1439029" cy="1083721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>
            <a:off x="9854393" y="4838231"/>
            <a:ext cx="1942814" cy="1606277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V="true">
            <a:off x="9854393" y="6444508"/>
            <a:ext cx="1942814" cy="1606277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>
            <a:off x="13228338" y="6444508"/>
            <a:ext cx="1605438" cy="0"/>
          </a:xfrm>
          <a:prstGeom prst="line">
            <a:avLst/>
          </a:prstGeom>
          <a:ln cap="flat" w="38100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1" id="41"/>
          <p:cNvSpPr txBox="true"/>
          <p:nvPr/>
        </p:nvSpPr>
        <p:spPr>
          <a:xfrm rot="0">
            <a:off x="7207675" y="4706808"/>
            <a:ext cx="2797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074742" y="7494041"/>
            <a:ext cx="2724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601512" y="4795203"/>
            <a:ext cx="2401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700810" y="7494041"/>
            <a:ext cx="314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839974" y="5510768"/>
            <a:ext cx="2228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2157234" y="1845458"/>
            <a:ext cx="2406461" cy="2051991"/>
          </a:xfrm>
          <a:custGeom>
            <a:avLst/>
            <a:gdLst/>
            <a:ahLst/>
            <a:cxnLst/>
            <a:rect r="r" b="b" t="t" l="l"/>
            <a:pathLst>
              <a:path h="2051991" w="2406461">
                <a:moveTo>
                  <a:pt x="0" y="0"/>
                </a:moveTo>
                <a:lnTo>
                  <a:pt x="2406461" y="0"/>
                </a:lnTo>
                <a:lnTo>
                  <a:pt x="2406461" y="2051990"/>
                </a:lnTo>
                <a:lnTo>
                  <a:pt x="0" y="205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Max(7, 10)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386367" y="3670805"/>
            <a:ext cx="951869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uscamos a tal que se cumpla la ecuación Y = a + bX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eso usamos X e Y promedio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441598" y="7122030"/>
            <a:ext cx="9408228" cy="1098121"/>
          </a:xfrm>
          <a:custGeom>
            <a:avLst/>
            <a:gdLst/>
            <a:ahLst/>
            <a:cxnLst/>
            <a:rect r="r" b="b" t="t" l="l"/>
            <a:pathLst>
              <a:path h="1098121" w="9408228">
                <a:moveTo>
                  <a:pt x="0" y="0"/>
                </a:moveTo>
                <a:lnTo>
                  <a:pt x="9408228" y="0"/>
                </a:lnTo>
                <a:lnTo>
                  <a:pt x="9408228" y="1098121"/>
                </a:lnTo>
                <a:lnTo>
                  <a:pt x="0" y="1098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Min(10, 11)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Min(6,3)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676037" y="3326113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76037" y="5277563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76037" y="8121264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76037" y="6222330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C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150977" y="2252571"/>
          <a:ext cx="16206081" cy="6662537"/>
        </p:xfrm>
        <a:graphic>
          <a:graphicData uri="http://schemas.openxmlformats.org/drawingml/2006/table">
            <a:tbl>
              <a:tblPr/>
              <a:tblGrid>
                <a:gridCol w="2315154"/>
                <a:gridCol w="2315154"/>
                <a:gridCol w="2315154"/>
                <a:gridCol w="2315154"/>
                <a:gridCol w="2315154"/>
                <a:gridCol w="2315154"/>
                <a:gridCol w="2315154"/>
              </a:tblGrid>
              <a:tr h="871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B,C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676037" y="3326113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76037" y="5277563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76037" y="8121264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76037" y="6222330"/>
            <a:ext cx="1250109" cy="612554"/>
          </a:xfrm>
          <a:custGeom>
            <a:avLst/>
            <a:gdLst/>
            <a:ahLst/>
            <a:cxnLst/>
            <a:rect r="r" b="b" t="t" l="l"/>
            <a:pathLst>
              <a:path h="612554" w="1250109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9057" y="9011179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Ruta Crítica A C D F con duración 20 semanas</a:t>
            </a:r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6726" y="4627115"/>
            <a:ext cx="15253717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¿Cuál es la probabilidad de que el proyecto sea completado en menos de 22 semanas?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Además, realice un intervalo de confianza de 95% para la duración del proyecto.</a:t>
            </a:r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561208" y="3460637"/>
            <a:ext cx="7165584" cy="1227106"/>
          </a:xfrm>
          <a:custGeom>
            <a:avLst/>
            <a:gdLst/>
            <a:ahLst/>
            <a:cxnLst/>
            <a:rect r="r" b="b" t="t" l="l"/>
            <a:pathLst>
              <a:path h="1227106" w="7165584">
                <a:moveTo>
                  <a:pt x="0" y="0"/>
                </a:moveTo>
                <a:lnTo>
                  <a:pt x="7165584" y="0"/>
                </a:lnTo>
                <a:lnTo>
                  <a:pt x="7165584" y="1227106"/>
                </a:lnTo>
                <a:lnTo>
                  <a:pt x="0" y="1227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7159" y="3028023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Primero se calcula la desviación estandar de la ruta crítica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947639" y="6384375"/>
            <a:ext cx="2038978" cy="1281325"/>
          </a:xfrm>
          <a:custGeom>
            <a:avLst/>
            <a:gdLst/>
            <a:ahLst/>
            <a:cxnLst/>
            <a:rect r="r" b="b" t="t" l="l"/>
            <a:pathLst>
              <a:path h="1281325" w="2038978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27159" y="5745018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usar esta fórmula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0270" y="8087919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P(X &lt;= 22)</a:t>
            </a:r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947639" y="3122076"/>
            <a:ext cx="2038978" cy="1281325"/>
          </a:xfrm>
          <a:custGeom>
            <a:avLst/>
            <a:gdLst/>
            <a:ahLst/>
            <a:cxnLst/>
            <a:rect r="r" b="b" t="t" l="l"/>
            <a:pathLst>
              <a:path h="1281325" w="2038978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298890" y="4976256"/>
            <a:ext cx="5693644" cy="1818346"/>
          </a:xfrm>
          <a:custGeom>
            <a:avLst/>
            <a:gdLst/>
            <a:ahLst/>
            <a:cxnLst/>
            <a:rect r="r" b="b" t="t" l="l"/>
            <a:pathLst>
              <a:path h="1818346" w="5693644">
                <a:moveTo>
                  <a:pt x="0" y="0"/>
                </a:moveTo>
                <a:lnTo>
                  <a:pt x="5693644" y="0"/>
                </a:lnTo>
                <a:lnTo>
                  <a:pt x="5693644" y="1818346"/>
                </a:lnTo>
                <a:lnTo>
                  <a:pt x="0" y="18183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5226" y="2482720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Buscar el Z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5226" y="7078792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Buscar el Z en la tabla de normalidad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69057" y="8074472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0,864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528748" y="3994840"/>
            <a:ext cx="9230503" cy="821219"/>
          </a:xfrm>
          <a:custGeom>
            <a:avLst/>
            <a:gdLst/>
            <a:ahLst/>
            <a:cxnLst/>
            <a:rect r="r" b="b" t="t" l="l"/>
            <a:pathLst>
              <a:path h="821219" w="9230503">
                <a:moveTo>
                  <a:pt x="0" y="0"/>
                </a:moveTo>
                <a:lnTo>
                  <a:pt x="9230504" y="0"/>
                </a:lnTo>
                <a:lnTo>
                  <a:pt x="9230504" y="821219"/>
                </a:lnTo>
                <a:lnTo>
                  <a:pt x="0" y="821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89343" y="5244282"/>
            <a:ext cx="10709315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Tomamos los valores de X e Y promedio obtenidos, además del valor de b que calculamos, lo que nos entrega el valor de a: </a:t>
            </a:r>
            <a:r>
              <a:rPr lang="en-US" sz="3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-18.92</a:t>
            </a:r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159" y="2603842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Intervalo de confianza de 95%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7141" y="4078475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busca el z correspondiente a 0.975 (distribución de dos colas)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7159" y="5660271"/>
            <a:ext cx="15253717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 = 1,96</a:t>
            </a:r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805119" y="4216748"/>
            <a:ext cx="12897798" cy="1676714"/>
          </a:xfrm>
          <a:custGeom>
            <a:avLst/>
            <a:gdLst/>
            <a:ahLst/>
            <a:cxnLst/>
            <a:rect r="r" b="b" t="t" l="l"/>
            <a:pathLst>
              <a:path h="1676714" w="12897798">
                <a:moveTo>
                  <a:pt x="0" y="0"/>
                </a:moveTo>
                <a:lnTo>
                  <a:pt x="12897798" y="0"/>
                </a:lnTo>
                <a:lnTo>
                  <a:pt x="12897798" y="1676714"/>
                </a:lnTo>
                <a:lnTo>
                  <a:pt x="0" y="16767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9093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7159" y="2603842"/>
            <a:ext cx="152537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Intervalo de confianza de 95%</a:t>
            </a:r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76275" y="4538215"/>
            <a:ext cx="11935450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su cliente le ofrece un bono de $8.000 al finalizar el proyecto si este es terminado en menos de 18 semanas. ¿Qué actividades acortaría?</a:t>
            </a:r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390150" y="4846713"/>
            <a:ext cx="13507701" cy="2904156"/>
          </a:xfrm>
          <a:custGeom>
            <a:avLst/>
            <a:gdLst/>
            <a:ahLst/>
            <a:cxnLst/>
            <a:rect r="r" b="b" t="t" l="l"/>
            <a:pathLst>
              <a:path h="2904156" w="13507701">
                <a:moveTo>
                  <a:pt x="0" y="0"/>
                </a:moveTo>
                <a:lnTo>
                  <a:pt x="13507700" y="0"/>
                </a:lnTo>
                <a:lnTo>
                  <a:pt x="13507700" y="2904156"/>
                </a:lnTo>
                <a:lnTo>
                  <a:pt x="0" y="2904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6275" y="3028023"/>
            <a:ext cx="11935450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su cliente le ofrece un bono de $8.000 al finalizar el proyecto si este es terminado en menos de 18 semanas. ¿Qué actividades acortaría?</a:t>
            </a:r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12081" y="4945162"/>
            <a:ext cx="13851666" cy="2753019"/>
          </a:xfrm>
          <a:custGeom>
            <a:avLst/>
            <a:gdLst/>
            <a:ahLst/>
            <a:cxnLst/>
            <a:rect r="r" b="b" t="t" l="l"/>
            <a:pathLst>
              <a:path h="2753019" w="13851666">
                <a:moveTo>
                  <a:pt x="0" y="0"/>
                </a:moveTo>
                <a:lnTo>
                  <a:pt x="13851665" y="0"/>
                </a:lnTo>
                <a:lnTo>
                  <a:pt x="13851665" y="2753018"/>
                </a:lnTo>
                <a:lnTo>
                  <a:pt x="0" y="2753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7987" y="2939831"/>
            <a:ext cx="11935450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su cliente le ofrece un bono de $8.000 al finalizar el proyecto si este es terminado en menos de 18 semanas. ¿Qué actividades acortaría?</a:t>
            </a:r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149061" y="4076884"/>
            <a:ext cx="3993302" cy="1231579"/>
          </a:xfrm>
          <a:custGeom>
            <a:avLst/>
            <a:gdLst/>
            <a:ahLst/>
            <a:cxnLst/>
            <a:rect r="r" b="b" t="t" l="l"/>
            <a:pathLst>
              <a:path h="1231579" w="3993302">
                <a:moveTo>
                  <a:pt x="0" y="0"/>
                </a:moveTo>
                <a:lnTo>
                  <a:pt x="3993302" y="0"/>
                </a:lnTo>
                <a:lnTo>
                  <a:pt x="3993302" y="1231579"/>
                </a:lnTo>
                <a:lnTo>
                  <a:pt x="0" y="1231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91954" y="5462342"/>
            <a:ext cx="3684058" cy="620059"/>
          </a:xfrm>
          <a:custGeom>
            <a:avLst/>
            <a:gdLst/>
            <a:ahLst/>
            <a:cxnLst/>
            <a:rect r="r" b="b" t="t" l="l"/>
            <a:pathLst>
              <a:path h="620059" w="3684058">
                <a:moveTo>
                  <a:pt x="0" y="0"/>
                </a:moveTo>
                <a:lnTo>
                  <a:pt x="3684057" y="0"/>
                </a:lnTo>
                <a:lnTo>
                  <a:pt x="3684057" y="620059"/>
                </a:lnTo>
                <a:lnTo>
                  <a:pt x="0" y="6200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317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1: sin aceleración</a:t>
            </a:r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149061" y="4076884"/>
            <a:ext cx="3993302" cy="1231579"/>
          </a:xfrm>
          <a:custGeom>
            <a:avLst/>
            <a:gdLst/>
            <a:ahLst/>
            <a:cxnLst/>
            <a:rect r="r" b="b" t="t" l="l"/>
            <a:pathLst>
              <a:path h="1231579" w="3993302">
                <a:moveTo>
                  <a:pt x="0" y="0"/>
                </a:moveTo>
                <a:lnTo>
                  <a:pt x="3993302" y="0"/>
                </a:lnTo>
                <a:lnTo>
                  <a:pt x="3993302" y="1231579"/>
                </a:lnTo>
                <a:lnTo>
                  <a:pt x="0" y="1231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91954" y="5466108"/>
            <a:ext cx="3684058" cy="620059"/>
          </a:xfrm>
          <a:custGeom>
            <a:avLst/>
            <a:gdLst/>
            <a:ahLst/>
            <a:cxnLst/>
            <a:rect r="r" b="b" t="t" l="l"/>
            <a:pathLst>
              <a:path h="620059" w="3684058">
                <a:moveTo>
                  <a:pt x="0" y="0"/>
                </a:moveTo>
                <a:lnTo>
                  <a:pt x="3684057" y="0"/>
                </a:lnTo>
                <a:lnTo>
                  <a:pt x="3684057" y="620059"/>
                </a:lnTo>
                <a:lnTo>
                  <a:pt x="0" y="6200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317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90387" y="6486813"/>
            <a:ext cx="7710651" cy="538224"/>
          </a:xfrm>
          <a:custGeom>
            <a:avLst/>
            <a:gdLst/>
            <a:ahLst/>
            <a:cxnLst/>
            <a:rect r="r" b="b" t="t" l="l"/>
            <a:pathLst>
              <a:path h="538224" w="7710651">
                <a:moveTo>
                  <a:pt x="0" y="0"/>
                </a:moveTo>
                <a:lnTo>
                  <a:pt x="7710650" y="0"/>
                </a:lnTo>
                <a:lnTo>
                  <a:pt x="7710650" y="538224"/>
                </a:lnTo>
                <a:lnTo>
                  <a:pt x="0" y="5382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907573" y="7682262"/>
            <a:ext cx="6472853" cy="786756"/>
          </a:xfrm>
          <a:custGeom>
            <a:avLst/>
            <a:gdLst/>
            <a:ahLst/>
            <a:cxnLst/>
            <a:rect r="r" b="b" t="t" l="l"/>
            <a:pathLst>
              <a:path h="786756" w="6472853">
                <a:moveTo>
                  <a:pt x="0" y="0"/>
                </a:moveTo>
                <a:lnTo>
                  <a:pt x="6472854" y="0"/>
                </a:lnTo>
                <a:lnTo>
                  <a:pt x="6472854" y="786756"/>
                </a:lnTo>
                <a:lnTo>
                  <a:pt x="0" y="7867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1: sin aceleración</a:t>
            </a:r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2: Reducir 1 Semana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66257" y="3790584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Ruta Crítica A - C - D - F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108150" y="4863193"/>
            <a:ext cx="13851666" cy="2753019"/>
          </a:xfrm>
          <a:custGeom>
            <a:avLst/>
            <a:gdLst/>
            <a:ahLst/>
            <a:cxnLst/>
            <a:rect r="r" b="b" t="t" l="l"/>
            <a:pathLst>
              <a:path h="2753019" w="13851666">
                <a:moveTo>
                  <a:pt x="0" y="0"/>
                </a:moveTo>
                <a:lnTo>
                  <a:pt x="13851665" y="0"/>
                </a:lnTo>
                <a:lnTo>
                  <a:pt x="13851665" y="2753019"/>
                </a:lnTo>
                <a:lnTo>
                  <a:pt x="0" y="2753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531498" y="4700539"/>
            <a:ext cx="11225004" cy="2010664"/>
          </a:xfrm>
          <a:custGeom>
            <a:avLst/>
            <a:gdLst/>
            <a:ahLst/>
            <a:cxnLst/>
            <a:rect r="r" b="b" t="t" l="l"/>
            <a:pathLst>
              <a:path h="2010664" w="11225004">
                <a:moveTo>
                  <a:pt x="0" y="0"/>
                </a:moveTo>
                <a:lnTo>
                  <a:pt x="11225004" y="0"/>
                </a:lnTo>
                <a:lnTo>
                  <a:pt x="11225004" y="2010665"/>
                </a:lnTo>
                <a:lnTo>
                  <a:pt x="0" y="2010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2: Reducir 1 Semana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66257" y="3790584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Ruta Crítica A - C - D - F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71371" y="6768639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Reducir F - 1 semana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76275" y="7621444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Nueva duración del Proyecto 19 semanas</a:t>
            </a:r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5083" y="3829729"/>
            <a:ext cx="11301259" cy="1313771"/>
          </a:xfrm>
          <a:custGeom>
            <a:avLst/>
            <a:gdLst/>
            <a:ahLst/>
            <a:cxnLst/>
            <a:rect r="r" b="b" t="t" l="l"/>
            <a:pathLst>
              <a:path h="1313771" w="11301259">
                <a:moveTo>
                  <a:pt x="0" y="0"/>
                </a:moveTo>
                <a:lnTo>
                  <a:pt x="11301259" y="0"/>
                </a:lnTo>
                <a:lnTo>
                  <a:pt x="11301259" y="1313771"/>
                </a:lnTo>
                <a:lnTo>
                  <a:pt x="0" y="1313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65393" y="-2827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EJERCICIO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075" y="1337095"/>
            <a:ext cx="149298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 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7987" y="2939831"/>
            <a:ext cx="1193545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2: Reducir 1 Semana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DAGnW2ilGB8</dc:identifier>
  <dcterms:modified xsi:type="dcterms:W3CDTF">2011-08-01T06:04:30Z</dcterms:modified>
  <cp:revision>1</cp:revision>
  <dc:title>Black Yellow Modern Minimalist Elegant Presentation</dc:title>
</cp:coreProperties>
</file>