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2ED4B-786F-4557-BB0F-A7EBA11D4C46}" v="132" dt="2021-07-16T23:30:06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07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Cop" userId="be34dc05c2893b64" providerId="LiveId" clId="{3CC2ED4B-786F-4557-BB0F-A7EBA11D4C46}"/>
    <pc:docChg chg="undo custSel modSld">
      <pc:chgData name="Fabio Cop" userId="be34dc05c2893b64" providerId="LiveId" clId="{3CC2ED4B-786F-4557-BB0F-A7EBA11D4C46}" dt="2021-07-16T23:30:34.273" v="389" actId="14100"/>
      <pc:docMkLst>
        <pc:docMk/>
      </pc:docMkLst>
      <pc:sldChg chg="addSp delSp modSp mod">
        <pc:chgData name="Fabio Cop" userId="be34dc05c2893b64" providerId="LiveId" clId="{3CC2ED4B-786F-4557-BB0F-A7EBA11D4C46}" dt="2021-07-16T23:30:34.273" v="389" actId="14100"/>
        <pc:sldMkLst>
          <pc:docMk/>
          <pc:sldMk cId="3572100252" sldId="256"/>
        </pc:sldMkLst>
        <pc:spChg chg="mod">
          <ac:chgData name="Fabio Cop" userId="be34dc05c2893b64" providerId="LiveId" clId="{3CC2ED4B-786F-4557-BB0F-A7EBA11D4C46}" dt="2021-07-16T23:30:34.273" v="389" actId="14100"/>
          <ac:spMkLst>
            <pc:docMk/>
            <pc:sldMk cId="3572100252" sldId="256"/>
            <ac:spMk id="4" creationId="{456D5E4F-5935-4AA8-AE49-2E6C994EF236}"/>
          </ac:spMkLst>
        </pc:spChg>
        <pc:spChg chg="add mod">
          <ac:chgData name="Fabio Cop" userId="be34dc05c2893b64" providerId="LiveId" clId="{3CC2ED4B-786F-4557-BB0F-A7EBA11D4C46}" dt="2021-07-16T23:19:38.384" v="21" actId="14100"/>
          <ac:spMkLst>
            <pc:docMk/>
            <pc:sldMk cId="3572100252" sldId="256"/>
            <ac:spMk id="58" creationId="{5FB0216A-B6B5-42E7-A811-5F6ABCD650B4}"/>
          </ac:spMkLst>
        </pc:spChg>
        <pc:spChg chg="add mod">
          <ac:chgData name="Fabio Cop" userId="be34dc05c2893b64" providerId="LiveId" clId="{3CC2ED4B-786F-4557-BB0F-A7EBA11D4C46}" dt="2021-07-16T23:20:13.443" v="68" actId="20577"/>
          <ac:spMkLst>
            <pc:docMk/>
            <pc:sldMk cId="3572100252" sldId="256"/>
            <ac:spMk id="59" creationId="{8BFAF12C-8A94-43A3-9248-024434E27A11}"/>
          </ac:spMkLst>
        </pc:spChg>
        <pc:spChg chg="add del mod">
          <ac:chgData name="Fabio Cop" userId="be34dc05c2893b64" providerId="LiveId" clId="{3CC2ED4B-786F-4557-BB0F-A7EBA11D4C46}" dt="2021-07-16T23:22:46.151" v="125" actId="21"/>
          <ac:spMkLst>
            <pc:docMk/>
            <pc:sldMk cId="3572100252" sldId="256"/>
            <ac:spMk id="62" creationId="{F51451CD-D10B-4431-80EE-96D7D8E65373}"/>
          </ac:spMkLst>
        </pc:spChg>
        <pc:spChg chg="add del mod">
          <ac:chgData name="Fabio Cop" userId="be34dc05c2893b64" providerId="LiveId" clId="{3CC2ED4B-786F-4557-BB0F-A7EBA11D4C46}" dt="2021-07-16T23:22:46.151" v="125" actId="21"/>
          <ac:spMkLst>
            <pc:docMk/>
            <pc:sldMk cId="3572100252" sldId="256"/>
            <ac:spMk id="71" creationId="{A9241B6E-FB94-40D7-8775-2921E511721A}"/>
          </ac:spMkLst>
        </pc:spChg>
        <pc:spChg chg="add del mod">
          <ac:chgData name="Fabio Cop" userId="be34dc05c2893b64" providerId="LiveId" clId="{3CC2ED4B-786F-4557-BB0F-A7EBA11D4C46}" dt="2021-07-16T23:22:42.259" v="123"/>
          <ac:spMkLst>
            <pc:docMk/>
            <pc:sldMk cId="3572100252" sldId="256"/>
            <ac:spMk id="72" creationId="{A6C9BDFC-2E52-482A-84DC-01F32BFA6831}"/>
          </ac:spMkLst>
        </pc:spChg>
        <pc:spChg chg="add mod">
          <ac:chgData name="Fabio Cop" userId="be34dc05c2893b64" providerId="LiveId" clId="{3CC2ED4B-786F-4557-BB0F-A7EBA11D4C46}" dt="2021-07-16T23:25:37.575" v="177" actId="115"/>
          <ac:spMkLst>
            <pc:docMk/>
            <pc:sldMk cId="3572100252" sldId="256"/>
            <ac:spMk id="73" creationId="{174277D7-29EE-4A87-8DBF-36831E16B074}"/>
          </ac:spMkLst>
        </pc:spChg>
        <pc:spChg chg="add mod">
          <ac:chgData name="Fabio Cop" userId="be34dc05c2893b64" providerId="LiveId" clId="{3CC2ED4B-786F-4557-BB0F-A7EBA11D4C46}" dt="2021-07-16T23:26:02.260" v="220" actId="1036"/>
          <ac:spMkLst>
            <pc:docMk/>
            <pc:sldMk cId="3572100252" sldId="256"/>
            <ac:spMk id="74" creationId="{D7D4722F-5E8A-4F75-83A0-E88014BCED41}"/>
          </ac:spMkLst>
        </pc:spChg>
        <pc:spChg chg="add mod">
          <ac:chgData name="Fabio Cop" userId="be34dc05c2893b64" providerId="LiveId" clId="{3CC2ED4B-786F-4557-BB0F-A7EBA11D4C46}" dt="2021-07-16T23:28:04.480" v="252" actId="14100"/>
          <ac:spMkLst>
            <pc:docMk/>
            <pc:sldMk cId="3572100252" sldId="256"/>
            <ac:spMk id="75" creationId="{A736F3EF-9C8E-4ED6-B893-4FDF8719DCC5}"/>
          </ac:spMkLst>
        </pc:spChg>
        <pc:spChg chg="add mod">
          <ac:chgData name="Fabio Cop" userId="be34dc05c2893b64" providerId="LiveId" clId="{3CC2ED4B-786F-4557-BB0F-A7EBA11D4C46}" dt="2021-07-16T23:28:59.786" v="325" actId="1037"/>
          <ac:spMkLst>
            <pc:docMk/>
            <pc:sldMk cId="3572100252" sldId="256"/>
            <ac:spMk id="76" creationId="{64B8E369-98EC-4140-8DF9-60D289ECBE36}"/>
          </ac:spMkLst>
        </pc:spChg>
        <pc:spChg chg="add mod">
          <ac:chgData name="Fabio Cop" userId="be34dc05c2893b64" providerId="LiveId" clId="{3CC2ED4B-786F-4557-BB0F-A7EBA11D4C46}" dt="2021-07-16T23:30:06.768" v="369" actId="20577"/>
          <ac:spMkLst>
            <pc:docMk/>
            <pc:sldMk cId="3572100252" sldId="256"/>
            <ac:spMk id="78" creationId="{7E4538E3-3FAC-4EC5-B6C3-B9AFBE8D80C6}"/>
          </ac:spMkLst>
        </pc:spChg>
        <pc:spChg chg="add mod">
          <ac:chgData name="Fabio Cop" userId="be34dc05c2893b64" providerId="LiveId" clId="{3CC2ED4B-786F-4557-BB0F-A7EBA11D4C46}" dt="2021-07-16T23:30:12.663" v="370" actId="20577"/>
          <ac:spMkLst>
            <pc:docMk/>
            <pc:sldMk cId="3572100252" sldId="256"/>
            <ac:spMk id="79" creationId="{F88E2710-9998-4997-B926-91C372AB3A35}"/>
          </ac:spMkLst>
        </pc:spChg>
        <pc:cxnChg chg="add mod">
          <ac:chgData name="Fabio Cop" userId="be34dc05c2893b64" providerId="LiveId" clId="{3CC2ED4B-786F-4557-BB0F-A7EBA11D4C46}" dt="2021-07-16T23:21:07.588" v="79" actId="14100"/>
          <ac:cxnSpMkLst>
            <pc:docMk/>
            <pc:sldMk cId="3572100252" sldId="256"/>
            <ac:cxnSpMk id="60" creationId="{A36D10B8-CDC3-4A67-8DB2-0ABED43D14EE}"/>
          </ac:cxnSpMkLst>
        </pc:cxnChg>
        <pc:cxnChg chg="add mod">
          <ac:chgData name="Fabio Cop" userId="be34dc05c2893b64" providerId="LiveId" clId="{3CC2ED4B-786F-4557-BB0F-A7EBA11D4C46}" dt="2021-07-16T23:28:22.414" v="253" actId="14100"/>
          <ac:cxnSpMkLst>
            <pc:docMk/>
            <pc:sldMk cId="3572100252" sldId="256"/>
            <ac:cxnSpMk id="63" creationId="{74B41FB4-75C1-41E9-98F7-226B7914701B}"/>
          </ac:cxnSpMkLst>
        </pc:cxnChg>
        <pc:cxnChg chg="add del mod">
          <ac:chgData name="Fabio Cop" userId="be34dc05c2893b64" providerId="LiveId" clId="{3CC2ED4B-786F-4557-BB0F-A7EBA11D4C46}" dt="2021-07-16T23:21:11.194" v="81" actId="478"/>
          <ac:cxnSpMkLst>
            <pc:docMk/>
            <pc:sldMk cId="3572100252" sldId="256"/>
            <ac:cxnSpMk id="64" creationId="{F4D8177B-5183-43B0-AC52-97B1053F872B}"/>
          </ac:cxnSpMkLst>
        </pc:cxnChg>
        <pc:cxnChg chg="add mod">
          <ac:chgData name="Fabio Cop" userId="be34dc05c2893b64" providerId="LiveId" clId="{3CC2ED4B-786F-4557-BB0F-A7EBA11D4C46}" dt="2021-07-16T23:21:14.838" v="83" actId="1076"/>
          <ac:cxnSpMkLst>
            <pc:docMk/>
            <pc:sldMk cId="3572100252" sldId="256"/>
            <ac:cxnSpMk id="67" creationId="{DCD7A1A2-7675-4DCE-9737-A3D64EFB1662}"/>
          </ac:cxnSpMkLst>
        </pc:cxnChg>
        <pc:cxnChg chg="add mod">
          <ac:chgData name="Fabio Cop" userId="be34dc05c2893b64" providerId="LiveId" clId="{3CC2ED4B-786F-4557-BB0F-A7EBA11D4C46}" dt="2021-07-16T23:21:19.077" v="84" actId="571"/>
          <ac:cxnSpMkLst>
            <pc:docMk/>
            <pc:sldMk cId="3572100252" sldId="256"/>
            <ac:cxnSpMk id="68" creationId="{BDDF2418-2CAF-4823-9B8C-538B906B1EBE}"/>
          </ac:cxnSpMkLst>
        </pc:cxnChg>
        <pc:cxnChg chg="add mod">
          <ac:chgData name="Fabio Cop" userId="be34dc05c2893b64" providerId="LiveId" clId="{3CC2ED4B-786F-4557-BB0F-A7EBA11D4C46}" dt="2021-07-16T23:28:24.286" v="254" actId="1076"/>
          <ac:cxnSpMkLst>
            <pc:docMk/>
            <pc:sldMk cId="3572100252" sldId="256"/>
            <ac:cxnSpMk id="70" creationId="{A449B5E8-7EBE-4D1E-B720-C8FC5B13D2B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AEAA6-2BCA-45E9-8477-58D9087B5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C1B8AE-F17C-4369-B413-B93ADFDF2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08F5FB-4F12-4FD5-8BA9-334D1572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E8CB-7F06-42D7-B6EA-C17FDFFA58E4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1CECAF-8667-4376-8662-A78345FF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B77BB0-8ABE-4B9F-B74A-3BA7F2B4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4A5C-53D5-411A-918C-FD37C5EBD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12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747B1-A878-46BF-93EE-B8A76C31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AB184B-E3BE-4381-B03C-57BE66D7E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68AA58-F536-4AF7-BFDE-D574C67E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E8CB-7F06-42D7-B6EA-C17FDFFA58E4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7EE87D-AD97-4106-ADA7-B5516258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8DAC68-1D6F-484F-8085-0574697E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4A5C-53D5-411A-918C-FD37C5EBD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96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588D77-71C6-4111-AD44-FC204A0D4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DB1B72-EAC3-4AAA-8358-1F3E8BEF6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2E2F93-60A9-40D7-A84A-02CD7A3C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E8CB-7F06-42D7-B6EA-C17FDFFA58E4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4DE889-6A6B-48CF-AF09-C85C8A6A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177F35-A68B-4E20-B166-231BDD95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4A5C-53D5-411A-918C-FD37C5EBD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01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D7BD5-B7FD-4CD7-8DE8-07A376C7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588FA6-CEBB-47AF-BF86-E577A5C5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0EEFCF-23A1-449C-B3F6-7143D832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E8CB-7F06-42D7-B6EA-C17FDFFA58E4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711767-BE04-482B-91CA-155268D9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3DC781-3F4C-4462-84CE-6CD3161B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4A5C-53D5-411A-918C-FD37C5EBD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02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C52B3-F650-4746-9B0C-63C16397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0090A-A016-41D9-A626-F1BB5E7E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45A426-E5A3-4C89-B964-921EEABD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E8CB-7F06-42D7-B6EA-C17FDFFA58E4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421D19-965C-4F57-9F04-B4DC5AA6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E4807B-3C15-44CE-B02D-A75BA0CE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4A5C-53D5-411A-918C-FD37C5EBD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4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59180-0CE8-4197-B675-5E166329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7CEAE7-87D2-46AA-9329-01C4A0AB5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900AF7-CFDA-4D2D-9AB6-60022573E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47DAF4-DB0F-451A-9F11-75A95388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E8CB-7F06-42D7-B6EA-C17FDFFA58E4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853ADE-3FC2-42B1-8A4C-BC11C297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22515D-41D2-47F8-8CAB-E53ABC36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4A5C-53D5-411A-918C-FD37C5EBD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00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ED138-67DE-40BD-AB31-C636DE5B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4ADB48-B6AF-4D5F-8882-D9A59C3C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E596F4-15C4-44C5-A959-F38DE0D90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994BE4E-3EBD-41DA-9F87-74E5F37CA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F33FAD-6F6C-47EA-AED9-7B8607CEE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10F1DF-6ECF-4EC1-8C86-568B75C9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E8CB-7F06-42D7-B6EA-C17FDFFA58E4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3EAE8C-5881-48F1-94FB-1CEAEF15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29ACAB-B495-4AA3-BA88-1877D756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4A5C-53D5-411A-918C-FD37C5EBD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3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A9D97-AE8D-4157-8C62-B858C258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90C8F1-6C71-4B0A-91FE-33118337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E8CB-7F06-42D7-B6EA-C17FDFFA58E4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E369C5-34DF-414A-9041-F7AB3C71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D97A2F-3742-4FB7-886A-74E211B5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4A5C-53D5-411A-918C-FD37C5EBD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30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343A500-FB5C-4A2E-AA18-AF9E2DD2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E8CB-7F06-42D7-B6EA-C17FDFFA58E4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B3E6A9-319C-43D9-A9AC-FE5D9827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8537B6-40D0-4D8F-92DE-EF4D28FF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4A5C-53D5-411A-918C-FD37C5EBD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12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2DFBE-63E5-4208-895A-6BDD0B34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483A9-3FAC-4321-B5D2-4099BF31B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61807A-ED00-44FC-B1E8-D149864A5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C061A2-747D-4972-BDD1-7714CB1C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E8CB-7F06-42D7-B6EA-C17FDFFA58E4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320B74-6380-4FF9-9CFF-35258E5D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71EB1B-085C-4B10-B334-433651B3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4A5C-53D5-411A-918C-FD37C5EBD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05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8A74D-433A-492F-8811-0114FFC5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5DE8128-A7EC-4511-AE4F-9058F963B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B4791C-4122-4BA5-B905-8754AACB5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1A5D56-D720-4F8F-840F-62AE7A76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E8CB-7F06-42D7-B6EA-C17FDFFA58E4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785C41-ACC6-4C31-B50E-B9C75E2E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3833FD-3F1F-410A-B062-0E95C71F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4A5C-53D5-411A-918C-FD37C5EBD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6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1AEFF3-0165-4C51-A19F-ECCF17B6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CC826E-C36D-49D1-AE23-1A2C514E2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B9742E-7EA0-4AD6-BB6D-1C5FE5615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8E8CB-7F06-42D7-B6EA-C17FDFFA58E4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37F4AD-BA20-43FC-9ADA-1896E4A4E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2AF25B-F211-42F8-BBCD-982B49996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64A5C-53D5-411A-918C-FD37C5EBD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05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56D5E4F-5935-4AA8-AE49-2E6C994EF236}"/>
              </a:ext>
            </a:extLst>
          </p:cNvPr>
          <p:cNvSpPr txBox="1"/>
          <p:nvPr/>
        </p:nvSpPr>
        <p:spPr>
          <a:xfrm>
            <a:off x="3379279" y="78143"/>
            <a:ext cx="5619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Covariância, Correlação e Regressão 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D0803C55-F470-4D45-92E4-D1B6A50627A3}"/>
                  </a:ext>
                </a:extLst>
              </p:cNvPr>
              <p:cNvSpPr/>
              <p:nvPr/>
            </p:nvSpPr>
            <p:spPr>
              <a:xfrm>
                <a:off x="451276" y="1990566"/>
                <a:ext cx="1652446" cy="1077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D0803C55-F470-4D45-92E4-D1B6A5062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76" y="1990566"/>
                <a:ext cx="1652446" cy="1077800"/>
              </a:xfrm>
              <a:prstGeom prst="rect">
                <a:avLst/>
              </a:prstGeom>
              <a:blipFill>
                <a:blip r:embed="rId2"/>
                <a:stretch>
                  <a:fillRect t="-230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220D98E-83A9-443A-A25F-157B406E90F9}"/>
              </a:ext>
            </a:extLst>
          </p:cNvPr>
          <p:cNvCxnSpPr>
            <a:cxnSpLocks/>
          </p:cNvCxnSpPr>
          <p:nvPr/>
        </p:nvCxnSpPr>
        <p:spPr>
          <a:xfrm>
            <a:off x="1444895" y="3145699"/>
            <a:ext cx="0" cy="87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54C58FB2-B528-4D1D-AF5A-414E2712C037}"/>
                  </a:ext>
                </a:extLst>
              </p:cNvPr>
              <p:cNvSpPr/>
              <p:nvPr/>
            </p:nvSpPr>
            <p:spPr>
              <a:xfrm>
                <a:off x="414056" y="4179689"/>
                <a:ext cx="2190215" cy="13297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𝑆𝑄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1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𝑆𝑄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1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𝑆𝑄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𝑌𝑋</m:t>
                          </m:r>
                        </m:sub>
                      </m:sSub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54C58FB2-B528-4D1D-AF5A-414E2712C0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56" y="4179689"/>
                <a:ext cx="2190215" cy="1329747"/>
              </a:xfrm>
              <a:prstGeom prst="rect">
                <a:avLst/>
              </a:prstGeom>
              <a:blipFill>
                <a:blip r:embed="rId3"/>
                <a:stretch>
                  <a:fillRect l="-1662" t="-50000" b="-6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E55184CF-E611-4D7A-8EB9-517574923B45}"/>
                  </a:ext>
                </a:extLst>
              </p:cNvPr>
              <p:cNvSpPr/>
              <p:nvPr/>
            </p:nvSpPr>
            <p:spPr>
              <a:xfrm>
                <a:off x="3122584" y="4179689"/>
                <a:ext cx="1026506" cy="13297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𝑆𝑄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sz="1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𝑆𝑄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sz="1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𝑌𝑋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𝑆𝑄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𝑌𝑋</m:t>
                              </m:r>
                            </m:sub>
                          </m:sSub>
                        </m:num>
                        <m:den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E55184CF-E611-4D7A-8EB9-517574923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584" y="4179689"/>
                <a:ext cx="1026506" cy="1329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2DCD34CD-2BE1-45CF-9FE2-AF7A92B70925}"/>
              </a:ext>
            </a:extLst>
          </p:cNvPr>
          <p:cNvCxnSpPr>
            <a:cxnSpLocks/>
          </p:cNvCxnSpPr>
          <p:nvPr/>
        </p:nvCxnSpPr>
        <p:spPr>
          <a:xfrm>
            <a:off x="2687229" y="4844563"/>
            <a:ext cx="356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7A9BF7BA-EB8B-44CB-84DD-BADD0355C59A}"/>
                  </a:ext>
                </a:extLst>
              </p:cNvPr>
              <p:cNvSpPr/>
              <p:nvPr/>
            </p:nvSpPr>
            <p:spPr>
              <a:xfrm>
                <a:off x="4890364" y="900188"/>
                <a:ext cx="1205636" cy="569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𝑌𝑋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pt-B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  <m:sup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pt-B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pt-BR" sz="1200" u="sng" dirty="0"/>
              </a:p>
            </p:txBody>
          </p:sp>
        </mc:Choice>
        <mc:Fallback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7A9BF7BA-EB8B-44CB-84DD-BADD0355C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364" y="900188"/>
                <a:ext cx="1205636" cy="5690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BF4B1D3-DFBB-4920-99B1-DB442708CD31}"/>
              </a:ext>
            </a:extLst>
          </p:cNvPr>
          <p:cNvCxnSpPr>
            <a:cxnSpLocks/>
          </p:cNvCxnSpPr>
          <p:nvPr/>
        </p:nvCxnSpPr>
        <p:spPr>
          <a:xfrm>
            <a:off x="4472666" y="3321058"/>
            <a:ext cx="356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488A10BE-04BC-4B66-B91F-5505AC82C16B}"/>
              </a:ext>
            </a:extLst>
          </p:cNvPr>
          <p:cNvCxnSpPr/>
          <p:nvPr/>
        </p:nvCxnSpPr>
        <p:spPr>
          <a:xfrm>
            <a:off x="4354286" y="5158887"/>
            <a:ext cx="118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F1713F5-0D92-43B7-84B7-6C0FD7AE4C76}"/>
              </a:ext>
            </a:extLst>
          </p:cNvPr>
          <p:cNvSpPr txBox="1"/>
          <p:nvPr/>
        </p:nvSpPr>
        <p:spPr>
          <a:xfrm>
            <a:off x="2686517" y="1009130"/>
            <a:ext cx="189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Correlação linear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643DAB09-F441-4F8D-B011-5706E39CE2AD}"/>
              </a:ext>
            </a:extLst>
          </p:cNvPr>
          <p:cNvCxnSpPr>
            <a:cxnSpLocks/>
          </p:cNvCxnSpPr>
          <p:nvPr/>
        </p:nvCxnSpPr>
        <p:spPr>
          <a:xfrm>
            <a:off x="4472666" y="1179963"/>
            <a:ext cx="0" cy="3978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817AD133-9BB5-41C5-AB60-58A6921AB1E5}"/>
              </a:ext>
            </a:extLst>
          </p:cNvPr>
          <p:cNvCxnSpPr>
            <a:cxnSpLocks/>
          </p:cNvCxnSpPr>
          <p:nvPr/>
        </p:nvCxnSpPr>
        <p:spPr>
          <a:xfrm>
            <a:off x="4472666" y="1177520"/>
            <a:ext cx="356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A86A3C9-E084-44C0-A66F-573758016805}"/>
              </a:ext>
            </a:extLst>
          </p:cNvPr>
          <p:cNvSpPr txBox="1"/>
          <p:nvPr/>
        </p:nvSpPr>
        <p:spPr>
          <a:xfrm>
            <a:off x="2746586" y="3127257"/>
            <a:ext cx="1780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Regressão 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5FB0216A-B6B5-42E7-A811-5F6ABCD650B4}"/>
                  </a:ext>
                </a:extLst>
              </p:cNvPr>
              <p:cNvSpPr/>
              <p:nvPr/>
            </p:nvSpPr>
            <p:spPr>
              <a:xfrm>
                <a:off x="4895663" y="3019901"/>
                <a:ext cx="1391999" cy="569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pt-BR" sz="1200" u="sng" dirty="0"/>
              </a:p>
            </p:txBody>
          </p:sp>
        </mc:Choice>
        <mc:Fallback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5FB0216A-B6B5-42E7-A811-5F6ABCD650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663" y="3019901"/>
                <a:ext cx="1391999" cy="5690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>
            <a:extLst>
              <a:ext uri="{FF2B5EF4-FFF2-40B4-BE49-F238E27FC236}">
                <a16:creationId xmlns:a16="http://schemas.microsoft.com/office/drawing/2014/main" id="{8BFAF12C-8A94-43A3-9248-024434E27A11}"/>
              </a:ext>
            </a:extLst>
          </p:cNvPr>
          <p:cNvSpPr txBox="1"/>
          <p:nvPr/>
        </p:nvSpPr>
        <p:spPr>
          <a:xfrm>
            <a:off x="4814510" y="3610204"/>
            <a:ext cx="14851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Método dos Mínimos quadrados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A36D10B8-CDC3-4A67-8DB2-0ABED43D14EE}"/>
              </a:ext>
            </a:extLst>
          </p:cNvPr>
          <p:cNvCxnSpPr>
            <a:cxnSpLocks/>
          </p:cNvCxnSpPr>
          <p:nvPr/>
        </p:nvCxnSpPr>
        <p:spPr>
          <a:xfrm>
            <a:off x="6505828" y="2845203"/>
            <a:ext cx="778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F51451CD-D10B-4431-80EE-96D7D8E65373}"/>
                  </a:ext>
                </a:extLst>
              </p:cNvPr>
              <p:cNvSpPr/>
              <p:nvPr/>
            </p:nvSpPr>
            <p:spPr>
              <a:xfrm>
                <a:off x="7381875" y="2059307"/>
                <a:ext cx="1140987" cy="12507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1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200" u="sng" dirty="0"/>
              </a:p>
              <a:p>
                <a:pPr algn="ctr"/>
                <a:endParaRPr lang="pt-BR" sz="1200" u="sn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pt-BR" sz="1200" u="sng" dirty="0"/>
              </a:p>
            </p:txBody>
          </p:sp>
        </mc:Choice>
        <mc:Fallback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F51451CD-D10B-4431-80EE-96D7D8E65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75" y="2059307"/>
                <a:ext cx="1140987" cy="12507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74B41FB4-75C1-41E9-98F7-226B7914701B}"/>
              </a:ext>
            </a:extLst>
          </p:cNvPr>
          <p:cNvCxnSpPr>
            <a:cxnSpLocks/>
          </p:cNvCxnSpPr>
          <p:nvPr/>
        </p:nvCxnSpPr>
        <p:spPr>
          <a:xfrm>
            <a:off x="6505828" y="2845203"/>
            <a:ext cx="0" cy="348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DCD7A1A2-7675-4DCE-9737-A3D64EFB1662}"/>
              </a:ext>
            </a:extLst>
          </p:cNvPr>
          <p:cNvCxnSpPr>
            <a:cxnSpLocks/>
          </p:cNvCxnSpPr>
          <p:nvPr/>
        </p:nvCxnSpPr>
        <p:spPr>
          <a:xfrm>
            <a:off x="6505828" y="5205699"/>
            <a:ext cx="778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BDDF2418-2CAF-4823-9B8C-538B906B1EBE}"/>
              </a:ext>
            </a:extLst>
          </p:cNvPr>
          <p:cNvCxnSpPr>
            <a:cxnSpLocks/>
          </p:cNvCxnSpPr>
          <p:nvPr/>
        </p:nvCxnSpPr>
        <p:spPr>
          <a:xfrm>
            <a:off x="6505828" y="3883041"/>
            <a:ext cx="778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A449B5E8-7EBE-4D1E-B720-C8FC5B13D2B3}"/>
              </a:ext>
            </a:extLst>
          </p:cNvPr>
          <p:cNvCxnSpPr>
            <a:cxnSpLocks/>
          </p:cNvCxnSpPr>
          <p:nvPr/>
        </p:nvCxnSpPr>
        <p:spPr>
          <a:xfrm>
            <a:off x="6505828" y="6326103"/>
            <a:ext cx="778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A9241B6E-FB94-40D7-8775-2921E511721A}"/>
              </a:ext>
            </a:extLst>
          </p:cNvPr>
          <p:cNvSpPr txBox="1"/>
          <p:nvPr/>
        </p:nvSpPr>
        <p:spPr>
          <a:xfrm>
            <a:off x="8586810" y="2417792"/>
            <a:ext cx="14851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Teste de hipóteses sobre o intercepto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174277D7-29EE-4A87-8DBF-36831E16B074}"/>
                  </a:ext>
                </a:extLst>
              </p:cNvPr>
              <p:cNvSpPr/>
              <p:nvPr/>
            </p:nvSpPr>
            <p:spPr>
              <a:xfrm>
                <a:off x="7376700" y="3576264"/>
                <a:ext cx="1323959" cy="569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−2)</m:t>
                          </m:r>
                        </m:sub>
                      </m:sSub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174277D7-29EE-4A87-8DBF-36831E16B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700" y="3576264"/>
                <a:ext cx="1323959" cy="5690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aixaDeTexto 73">
            <a:extLst>
              <a:ext uri="{FF2B5EF4-FFF2-40B4-BE49-F238E27FC236}">
                <a16:creationId xmlns:a16="http://schemas.microsoft.com/office/drawing/2014/main" id="{D7D4722F-5E8A-4F75-83A0-E88014BCED41}"/>
              </a:ext>
            </a:extLst>
          </p:cNvPr>
          <p:cNvSpPr txBox="1"/>
          <p:nvPr/>
        </p:nvSpPr>
        <p:spPr>
          <a:xfrm>
            <a:off x="8754360" y="3606920"/>
            <a:ext cx="1656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Intervalos de confiança e predição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A736F3EF-9C8E-4ED6-B893-4FDF8719DCC5}"/>
                  </a:ext>
                </a:extLst>
              </p:cNvPr>
              <p:cNvSpPr/>
              <p:nvPr/>
            </p:nvSpPr>
            <p:spPr>
              <a:xfrm>
                <a:off x="7376700" y="4249139"/>
                <a:ext cx="1704962" cy="1655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𝑆𝑄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𝑆𝑄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𝑅𝑒𝑔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𝑆𝑄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𝑅𝑒𝑠</m:t>
                          </m:r>
                        </m:sub>
                      </m:sSub>
                    </m:oMath>
                  </m:oMathPara>
                </a14:m>
                <a:endParaRPr lang="pt-BR" sz="1200" b="0" dirty="0"/>
              </a:p>
              <a:p>
                <a:pPr algn="ctr"/>
                <a:endParaRPr lang="pt-BR" sz="1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𝑅𝑒𝑔</m:t>
                              </m:r>
                            </m:sub>
                          </m:sSub>
                        </m:num>
                        <m:den>
                          <m:r>
                            <a:rPr lang="pt-BR" sz="12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𝑒𝑠</m:t>
                          </m:r>
                        </m:den>
                      </m:f>
                    </m:oMath>
                  </m:oMathPara>
                </a14:m>
                <a:endParaRPr lang="pt-BR" sz="1200" dirty="0"/>
              </a:p>
              <a:p>
                <a:pPr algn="ctr"/>
                <a:endParaRPr lang="pt-BR" sz="1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𝑆𝑄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𝑅𝑒𝑔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𝑆𝑄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1200" dirty="0"/>
              </a:p>
              <a:p>
                <a:pPr algn="ctr"/>
                <a:endParaRPr lang="pt-BR" sz="1200" dirty="0"/>
              </a:p>
            </p:txBody>
          </p:sp>
        </mc:Choice>
        <mc:Fallback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A736F3EF-9C8E-4ED6-B893-4FDF8719D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700" y="4249139"/>
                <a:ext cx="1704962" cy="16550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CaixaDeTexto 75">
            <a:extLst>
              <a:ext uri="{FF2B5EF4-FFF2-40B4-BE49-F238E27FC236}">
                <a16:creationId xmlns:a16="http://schemas.microsoft.com/office/drawing/2014/main" id="{64B8E369-98EC-4140-8DF9-60D289ECBE36}"/>
              </a:ext>
            </a:extLst>
          </p:cNvPr>
          <p:cNvSpPr txBox="1"/>
          <p:nvPr/>
        </p:nvSpPr>
        <p:spPr>
          <a:xfrm>
            <a:off x="9157132" y="4514833"/>
            <a:ext cx="25860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Partição da soma dos quadrados;</a:t>
            </a:r>
          </a:p>
          <a:p>
            <a:endParaRPr lang="pt-BR" sz="1200" dirty="0"/>
          </a:p>
          <a:p>
            <a:r>
              <a:rPr lang="pt-BR" sz="1200" dirty="0"/>
              <a:t>ANOVA da Regressão;</a:t>
            </a:r>
          </a:p>
          <a:p>
            <a:endParaRPr lang="pt-BR" sz="1200" dirty="0"/>
          </a:p>
          <a:p>
            <a:r>
              <a:rPr lang="pt-BR" sz="1200" dirty="0"/>
              <a:t>Variância explicada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tângulo 77">
                <a:extLst>
                  <a:ext uri="{FF2B5EF4-FFF2-40B4-BE49-F238E27FC236}">
                    <a16:creationId xmlns:a16="http://schemas.microsoft.com/office/drawing/2014/main" id="{7E4538E3-3FAC-4EC5-B6C3-B9AFBE8D80C6}"/>
                  </a:ext>
                </a:extLst>
              </p:cNvPr>
              <p:cNvSpPr/>
              <p:nvPr/>
            </p:nvSpPr>
            <p:spPr>
              <a:xfrm>
                <a:off x="7376700" y="5982751"/>
                <a:ext cx="2763146" cy="569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pt-BR" sz="1200" u="sng" dirty="0"/>
              </a:p>
            </p:txBody>
          </p:sp>
        </mc:Choice>
        <mc:Fallback>
          <p:sp>
            <p:nvSpPr>
              <p:cNvPr id="78" name="Retângulo 77">
                <a:extLst>
                  <a:ext uri="{FF2B5EF4-FFF2-40B4-BE49-F238E27FC236}">
                    <a16:creationId xmlns:a16="http://schemas.microsoft.com/office/drawing/2014/main" id="{7E4538E3-3FAC-4EC5-B6C3-B9AFBE8D8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700" y="5982751"/>
                <a:ext cx="2763146" cy="5690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CaixaDeTexto 78">
            <a:extLst>
              <a:ext uri="{FF2B5EF4-FFF2-40B4-BE49-F238E27FC236}">
                <a16:creationId xmlns:a16="http://schemas.microsoft.com/office/drawing/2014/main" id="{F88E2710-9998-4997-B926-91C372AB3A35}"/>
              </a:ext>
            </a:extLst>
          </p:cNvPr>
          <p:cNvSpPr txBox="1"/>
          <p:nvPr/>
        </p:nvSpPr>
        <p:spPr>
          <a:xfrm>
            <a:off x="10258041" y="6116129"/>
            <a:ext cx="14851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Reg. Linear Múltipla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49F83A0-BE87-45AD-89D5-614B00FC2CA2}"/>
              </a:ext>
            </a:extLst>
          </p:cNvPr>
          <p:cNvSpPr txBox="1"/>
          <p:nvPr/>
        </p:nvSpPr>
        <p:spPr>
          <a:xfrm>
            <a:off x="2984907" y="5670951"/>
            <a:ext cx="138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Variâncias e Covariância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9084C7C7-BDDE-4341-9C69-2EF11C967B2C}"/>
                  </a:ext>
                </a:extLst>
              </p:cNvPr>
              <p:cNvSpPr/>
              <p:nvPr/>
            </p:nvSpPr>
            <p:spPr>
              <a:xfrm>
                <a:off x="7399999" y="662506"/>
                <a:ext cx="1504794" cy="12507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200" b="0" dirty="0"/>
              </a:p>
              <a:p>
                <a:pPr/>
                <a:endParaRPr lang="pt-BR" sz="1200" u="sn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skw"/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pt-BR" sz="1200" u="sng" dirty="0"/>
              </a:p>
            </p:txBody>
          </p:sp>
        </mc:Choice>
        <mc:Fallback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9084C7C7-BDDE-4341-9C69-2EF11C967B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999" y="662506"/>
                <a:ext cx="1504794" cy="1250725"/>
              </a:xfrm>
              <a:prstGeom prst="rect">
                <a:avLst/>
              </a:prstGeom>
              <a:blipFill>
                <a:blip r:embed="rId11"/>
                <a:stretch>
                  <a:fillRect r="-8835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ixaDeTexto 55">
            <a:extLst>
              <a:ext uri="{FF2B5EF4-FFF2-40B4-BE49-F238E27FC236}">
                <a16:creationId xmlns:a16="http://schemas.microsoft.com/office/drawing/2014/main" id="{DBB70246-09BA-4599-963A-6966838D4121}"/>
              </a:ext>
            </a:extLst>
          </p:cNvPr>
          <p:cNvSpPr txBox="1"/>
          <p:nvPr/>
        </p:nvSpPr>
        <p:spPr>
          <a:xfrm>
            <a:off x="9037572" y="1002086"/>
            <a:ext cx="1485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Teste de hipóteses sobre o coeficiente de correlação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B1EE2D83-BBE2-450A-A061-F7FFE2B48025}"/>
              </a:ext>
            </a:extLst>
          </p:cNvPr>
          <p:cNvCxnSpPr>
            <a:cxnSpLocks/>
          </p:cNvCxnSpPr>
          <p:nvPr/>
        </p:nvCxnSpPr>
        <p:spPr>
          <a:xfrm>
            <a:off x="6268820" y="1177520"/>
            <a:ext cx="778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40C2544C-DD3F-4106-B650-D7C0BA981419}"/>
              </a:ext>
            </a:extLst>
          </p:cNvPr>
          <p:cNvSpPr txBox="1"/>
          <p:nvPr/>
        </p:nvSpPr>
        <p:spPr>
          <a:xfrm>
            <a:off x="382107" y="5578618"/>
            <a:ext cx="2295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Soma dos Quadrados e Soma dos produtos Cruzados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F57DB199-8DF7-4542-94DB-0069CDCC6BCB}"/>
              </a:ext>
            </a:extLst>
          </p:cNvPr>
          <p:cNvSpPr txBox="1"/>
          <p:nvPr/>
        </p:nvSpPr>
        <p:spPr>
          <a:xfrm>
            <a:off x="349557" y="1543901"/>
            <a:ext cx="185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Média e Variância</a:t>
            </a:r>
          </a:p>
        </p:txBody>
      </p:sp>
    </p:spTree>
    <p:extLst>
      <p:ext uri="{BB962C8B-B14F-4D97-AF65-F5344CB8AC3E}">
        <p14:creationId xmlns:p14="http://schemas.microsoft.com/office/powerpoint/2010/main" val="273890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1F4FC5F4-A80F-4126-835F-7E1CD782BECC}"/>
              </a:ext>
            </a:extLst>
          </p:cNvPr>
          <p:cNvGrpSpPr/>
          <p:nvPr/>
        </p:nvGrpSpPr>
        <p:grpSpPr>
          <a:xfrm>
            <a:off x="349557" y="662506"/>
            <a:ext cx="11393661" cy="5889282"/>
            <a:chOff x="349557" y="662506"/>
            <a:chExt cx="11393661" cy="58892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tângulo 27">
                  <a:extLst>
                    <a:ext uri="{FF2B5EF4-FFF2-40B4-BE49-F238E27FC236}">
                      <a16:creationId xmlns:a16="http://schemas.microsoft.com/office/drawing/2014/main" id="{D0803C55-F470-4D45-92E4-D1B6A50627A3}"/>
                    </a:ext>
                  </a:extLst>
                </p:cNvPr>
                <p:cNvSpPr/>
                <p:nvPr/>
              </p:nvSpPr>
              <p:spPr>
                <a:xfrm>
                  <a:off x="451276" y="1990566"/>
                  <a:ext cx="1652446" cy="1077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pt-BR" sz="140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pt-BR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pt-B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28" name="Retângulo 27">
                  <a:extLst>
                    <a:ext uri="{FF2B5EF4-FFF2-40B4-BE49-F238E27FC236}">
                      <a16:creationId xmlns:a16="http://schemas.microsoft.com/office/drawing/2014/main" id="{D0803C55-F470-4D45-92E4-D1B6A5062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76" y="1990566"/>
                  <a:ext cx="1652446" cy="1077800"/>
                </a:xfrm>
                <a:prstGeom prst="rect">
                  <a:avLst/>
                </a:prstGeom>
                <a:blipFill>
                  <a:blip r:embed="rId2"/>
                  <a:stretch>
                    <a:fillRect t="-2303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0220D98E-83A9-443A-A25F-157B406E90F9}"/>
                </a:ext>
              </a:extLst>
            </p:cNvPr>
            <p:cNvCxnSpPr>
              <a:cxnSpLocks/>
            </p:cNvCxnSpPr>
            <p:nvPr/>
          </p:nvCxnSpPr>
          <p:spPr>
            <a:xfrm>
              <a:off x="1444895" y="3145699"/>
              <a:ext cx="0" cy="877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tângulo 30">
                  <a:extLst>
                    <a:ext uri="{FF2B5EF4-FFF2-40B4-BE49-F238E27FC236}">
                      <a16:creationId xmlns:a16="http://schemas.microsoft.com/office/drawing/2014/main" id="{54C58FB2-B528-4D1D-AF5A-414E2712C037}"/>
                    </a:ext>
                  </a:extLst>
                </p:cNvPr>
                <p:cNvSpPr/>
                <p:nvPr/>
              </p:nvSpPr>
              <p:spPr>
                <a:xfrm>
                  <a:off x="414056" y="4179689"/>
                  <a:ext cx="2190215" cy="132974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𝑆𝑄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pt-BR" sz="1200" b="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𝑆𝑄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pt-BR" sz="1200" b="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𝑆𝑄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𝑌𝑋</m:t>
                            </m:r>
                          </m:sub>
                        </m:sSub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31" name="Retângulo 30">
                  <a:extLst>
                    <a:ext uri="{FF2B5EF4-FFF2-40B4-BE49-F238E27FC236}">
                      <a16:creationId xmlns:a16="http://schemas.microsoft.com/office/drawing/2014/main" id="{54C58FB2-B528-4D1D-AF5A-414E2712C0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56" y="4179689"/>
                  <a:ext cx="2190215" cy="1329747"/>
                </a:xfrm>
                <a:prstGeom prst="rect">
                  <a:avLst/>
                </a:prstGeom>
                <a:blipFill>
                  <a:blip r:embed="rId3"/>
                  <a:stretch>
                    <a:fillRect l="-1662" t="-50000" b="-6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id="{E55184CF-E611-4D7A-8EB9-517574923B45}"/>
                    </a:ext>
                  </a:extLst>
                </p:cNvPr>
                <p:cNvSpPr/>
                <p:nvPr/>
              </p:nvSpPr>
              <p:spPr>
                <a:xfrm>
                  <a:off x="3122584" y="4179689"/>
                  <a:ext cx="1026506" cy="132974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𝑆𝑄</m:t>
                                </m:r>
                              </m:e>
                              <m: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num>
                          <m:den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pt-BR" sz="1200" b="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𝑆𝑄</m:t>
                                </m:r>
                              </m:e>
                              <m: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num>
                          <m:den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pt-BR" sz="1200" b="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𝑌𝑋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𝑆𝑄</m:t>
                                </m:r>
                              </m:e>
                              <m: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𝑌𝑋</m:t>
                                </m:r>
                              </m:sub>
                            </m:sSub>
                          </m:num>
                          <m:den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id="{E55184CF-E611-4D7A-8EB9-517574923B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2584" y="4179689"/>
                  <a:ext cx="1026506" cy="132974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2DCD34CD-2BE1-45CF-9FE2-AF7A92B70925}"/>
                </a:ext>
              </a:extLst>
            </p:cNvPr>
            <p:cNvCxnSpPr>
              <a:cxnSpLocks/>
            </p:cNvCxnSpPr>
            <p:nvPr/>
          </p:nvCxnSpPr>
          <p:spPr>
            <a:xfrm>
              <a:off x="2687229" y="4844563"/>
              <a:ext cx="3563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tângulo 39">
                  <a:extLst>
                    <a:ext uri="{FF2B5EF4-FFF2-40B4-BE49-F238E27FC236}">
                      <a16:creationId xmlns:a16="http://schemas.microsoft.com/office/drawing/2014/main" id="{7A9BF7BA-EB8B-44CB-84DD-BADD0355C59A}"/>
                    </a:ext>
                  </a:extLst>
                </p:cNvPr>
                <p:cNvSpPr/>
                <p:nvPr/>
              </p:nvSpPr>
              <p:spPr>
                <a:xfrm>
                  <a:off x="4890364" y="900188"/>
                  <a:ext cx="1205636" cy="5690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𝑌𝑋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  <m:rad>
                              <m:radPr>
                                <m:degHide m:val="on"/>
                                <m:ctrlP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</m:den>
                        </m:f>
                      </m:oMath>
                    </m:oMathPara>
                  </a14:m>
                  <a:endParaRPr lang="pt-BR" sz="1200" u="sng" dirty="0"/>
                </a:p>
              </p:txBody>
            </p:sp>
          </mc:Choice>
          <mc:Fallback>
            <p:sp>
              <p:nvSpPr>
                <p:cNvPr id="40" name="Retângulo 39">
                  <a:extLst>
                    <a:ext uri="{FF2B5EF4-FFF2-40B4-BE49-F238E27FC236}">
                      <a16:creationId xmlns:a16="http://schemas.microsoft.com/office/drawing/2014/main" id="{7A9BF7BA-EB8B-44CB-84DD-BADD0355C5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364" y="900188"/>
                  <a:ext cx="1205636" cy="56903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0BF4B1D3-DFBB-4920-99B1-DB442708CD31}"/>
                </a:ext>
              </a:extLst>
            </p:cNvPr>
            <p:cNvCxnSpPr>
              <a:cxnSpLocks/>
            </p:cNvCxnSpPr>
            <p:nvPr/>
          </p:nvCxnSpPr>
          <p:spPr>
            <a:xfrm>
              <a:off x="4472666" y="3321058"/>
              <a:ext cx="3563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488A10BE-04BC-4B66-B91F-5505AC82C16B}"/>
                </a:ext>
              </a:extLst>
            </p:cNvPr>
            <p:cNvCxnSpPr/>
            <p:nvPr/>
          </p:nvCxnSpPr>
          <p:spPr>
            <a:xfrm>
              <a:off x="4354286" y="5158887"/>
              <a:ext cx="1183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0F1713F5-0D92-43B7-84B7-6C0FD7AE4C76}"/>
                </a:ext>
              </a:extLst>
            </p:cNvPr>
            <p:cNvSpPr txBox="1"/>
            <p:nvPr/>
          </p:nvSpPr>
          <p:spPr>
            <a:xfrm>
              <a:off x="2686517" y="1009130"/>
              <a:ext cx="1899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Correlação linear</a:t>
              </a:r>
            </a:p>
          </p:txBody>
        </p: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643DAB09-F441-4F8D-B011-5706E39CE2AD}"/>
                </a:ext>
              </a:extLst>
            </p:cNvPr>
            <p:cNvCxnSpPr>
              <a:cxnSpLocks/>
            </p:cNvCxnSpPr>
            <p:nvPr/>
          </p:nvCxnSpPr>
          <p:spPr>
            <a:xfrm>
              <a:off x="4472666" y="1179963"/>
              <a:ext cx="0" cy="39789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817AD133-9BB5-41C5-AB60-58A6921AB1E5}"/>
                </a:ext>
              </a:extLst>
            </p:cNvPr>
            <p:cNvCxnSpPr>
              <a:cxnSpLocks/>
            </p:cNvCxnSpPr>
            <p:nvPr/>
          </p:nvCxnSpPr>
          <p:spPr>
            <a:xfrm>
              <a:off x="4472666" y="1177520"/>
              <a:ext cx="3563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AA86A3C9-E084-44C0-A66F-573758016805}"/>
                </a:ext>
              </a:extLst>
            </p:cNvPr>
            <p:cNvSpPr txBox="1"/>
            <p:nvPr/>
          </p:nvSpPr>
          <p:spPr>
            <a:xfrm>
              <a:off x="2746586" y="3127257"/>
              <a:ext cx="17809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/>
                <a:t>Regressão linear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tângulo 57">
                  <a:extLst>
                    <a:ext uri="{FF2B5EF4-FFF2-40B4-BE49-F238E27FC236}">
                      <a16:creationId xmlns:a16="http://schemas.microsoft.com/office/drawing/2014/main" id="{5FB0216A-B6B5-42E7-A811-5F6ABCD650B4}"/>
                    </a:ext>
                  </a:extLst>
                </p:cNvPr>
                <p:cNvSpPr/>
                <p:nvPr/>
              </p:nvSpPr>
              <p:spPr>
                <a:xfrm>
                  <a:off x="4895663" y="3019901"/>
                  <a:ext cx="1391999" cy="5690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pt-BR" sz="1200" u="sng" dirty="0"/>
                </a:p>
              </p:txBody>
            </p:sp>
          </mc:Choice>
          <mc:Fallback>
            <p:sp>
              <p:nvSpPr>
                <p:cNvPr id="58" name="Retângulo 57">
                  <a:extLst>
                    <a:ext uri="{FF2B5EF4-FFF2-40B4-BE49-F238E27FC236}">
                      <a16:creationId xmlns:a16="http://schemas.microsoft.com/office/drawing/2014/main" id="{5FB0216A-B6B5-42E7-A811-5F6ABCD650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663" y="3019901"/>
                  <a:ext cx="1391999" cy="56903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8BFAF12C-8A94-43A3-9248-024434E27A11}"/>
                </a:ext>
              </a:extLst>
            </p:cNvPr>
            <p:cNvSpPr txBox="1"/>
            <p:nvPr/>
          </p:nvSpPr>
          <p:spPr>
            <a:xfrm>
              <a:off x="4814510" y="3610204"/>
              <a:ext cx="148517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/>
                <a:t>Método dos Mínimos quadrados</a:t>
              </a:r>
            </a:p>
          </p:txBody>
        </p: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A36D10B8-CDC3-4A67-8DB2-0ABED43D14EE}"/>
                </a:ext>
              </a:extLst>
            </p:cNvPr>
            <p:cNvCxnSpPr>
              <a:cxnSpLocks/>
            </p:cNvCxnSpPr>
            <p:nvPr/>
          </p:nvCxnSpPr>
          <p:spPr>
            <a:xfrm>
              <a:off x="6505828" y="2845203"/>
              <a:ext cx="77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tângulo 61">
                  <a:extLst>
                    <a:ext uri="{FF2B5EF4-FFF2-40B4-BE49-F238E27FC236}">
                      <a16:creationId xmlns:a16="http://schemas.microsoft.com/office/drawing/2014/main" id="{F51451CD-D10B-4431-80EE-96D7D8E65373}"/>
                    </a:ext>
                  </a:extLst>
                </p:cNvPr>
                <p:cNvSpPr/>
                <p:nvPr/>
              </p:nvSpPr>
              <p:spPr>
                <a:xfrm>
                  <a:off x="7381875" y="2059307"/>
                  <a:ext cx="1140987" cy="12507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sz="1200" b="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200" u="sng" dirty="0"/>
                </a:p>
                <a:p>
                  <a:pPr algn="ctr"/>
                  <a:endParaRPr lang="pt-BR" sz="1200" u="sng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oMath>
                    </m:oMathPara>
                  </a14:m>
                  <a:endParaRPr lang="pt-BR" sz="1200" u="sng" dirty="0"/>
                </a:p>
              </p:txBody>
            </p:sp>
          </mc:Choice>
          <mc:Fallback>
            <p:sp>
              <p:nvSpPr>
                <p:cNvPr id="62" name="Retângulo 61">
                  <a:extLst>
                    <a:ext uri="{FF2B5EF4-FFF2-40B4-BE49-F238E27FC236}">
                      <a16:creationId xmlns:a16="http://schemas.microsoft.com/office/drawing/2014/main" id="{F51451CD-D10B-4431-80EE-96D7D8E653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1875" y="2059307"/>
                  <a:ext cx="1140987" cy="125072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74B41FB4-75C1-41E9-98F7-226B7914701B}"/>
                </a:ext>
              </a:extLst>
            </p:cNvPr>
            <p:cNvCxnSpPr>
              <a:cxnSpLocks/>
            </p:cNvCxnSpPr>
            <p:nvPr/>
          </p:nvCxnSpPr>
          <p:spPr>
            <a:xfrm>
              <a:off x="6505828" y="2845203"/>
              <a:ext cx="0" cy="3480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DCD7A1A2-7675-4DCE-9737-A3D64EFB1662}"/>
                </a:ext>
              </a:extLst>
            </p:cNvPr>
            <p:cNvCxnSpPr>
              <a:cxnSpLocks/>
            </p:cNvCxnSpPr>
            <p:nvPr/>
          </p:nvCxnSpPr>
          <p:spPr>
            <a:xfrm>
              <a:off x="6505828" y="5205699"/>
              <a:ext cx="77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>
              <a:extLst>
                <a:ext uri="{FF2B5EF4-FFF2-40B4-BE49-F238E27FC236}">
                  <a16:creationId xmlns:a16="http://schemas.microsoft.com/office/drawing/2014/main" id="{BDDF2418-2CAF-4823-9B8C-538B906B1EBE}"/>
                </a:ext>
              </a:extLst>
            </p:cNvPr>
            <p:cNvCxnSpPr>
              <a:cxnSpLocks/>
            </p:cNvCxnSpPr>
            <p:nvPr/>
          </p:nvCxnSpPr>
          <p:spPr>
            <a:xfrm>
              <a:off x="6505828" y="3883041"/>
              <a:ext cx="77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A449B5E8-7EBE-4D1E-B720-C8FC5B13D2B3}"/>
                </a:ext>
              </a:extLst>
            </p:cNvPr>
            <p:cNvCxnSpPr>
              <a:cxnSpLocks/>
            </p:cNvCxnSpPr>
            <p:nvPr/>
          </p:nvCxnSpPr>
          <p:spPr>
            <a:xfrm>
              <a:off x="6505828" y="6326103"/>
              <a:ext cx="77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A9241B6E-FB94-40D7-8775-2921E511721A}"/>
                </a:ext>
              </a:extLst>
            </p:cNvPr>
            <p:cNvSpPr txBox="1"/>
            <p:nvPr/>
          </p:nvSpPr>
          <p:spPr>
            <a:xfrm>
              <a:off x="8586810" y="2417792"/>
              <a:ext cx="148517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/>
                <a:t>Teste de hipóteses sobre o intercepto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Retângulo 72">
                  <a:extLst>
                    <a:ext uri="{FF2B5EF4-FFF2-40B4-BE49-F238E27FC236}">
                      <a16:creationId xmlns:a16="http://schemas.microsoft.com/office/drawing/2014/main" id="{174277D7-29EE-4A87-8DBF-36831E16B074}"/>
                    </a:ext>
                  </a:extLst>
                </p:cNvPr>
                <p:cNvSpPr/>
                <p:nvPr/>
              </p:nvSpPr>
              <p:spPr>
                <a:xfrm>
                  <a:off x="7376700" y="3576264"/>
                  <a:ext cx="1323959" cy="5690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∓</m:t>
                        </m:r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−2)</m:t>
                            </m:r>
                          </m:sub>
                        </m:sSub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73" name="Retângulo 72">
                  <a:extLst>
                    <a:ext uri="{FF2B5EF4-FFF2-40B4-BE49-F238E27FC236}">
                      <a16:creationId xmlns:a16="http://schemas.microsoft.com/office/drawing/2014/main" id="{174277D7-29EE-4A87-8DBF-36831E16B0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700" y="3576264"/>
                  <a:ext cx="1323959" cy="56903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D7D4722F-5E8A-4F75-83A0-E88014BCED41}"/>
                </a:ext>
              </a:extLst>
            </p:cNvPr>
            <p:cNvSpPr txBox="1"/>
            <p:nvPr/>
          </p:nvSpPr>
          <p:spPr>
            <a:xfrm>
              <a:off x="8754360" y="3606920"/>
              <a:ext cx="165690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/>
                <a:t>Intervalos de confiança e predição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tângulo 74">
                  <a:extLst>
                    <a:ext uri="{FF2B5EF4-FFF2-40B4-BE49-F238E27FC236}">
                      <a16:creationId xmlns:a16="http://schemas.microsoft.com/office/drawing/2014/main" id="{A736F3EF-9C8E-4ED6-B893-4FDF8719DCC5}"/>
                    </a:ext>
                  </a:extLst>
                </p:cNvPr>
                <p:cNvSpPr/>
                <p:nvPr/>
              </p:nvSpPr>
              <p:spPr>
                <a:xfrm>
                  <a:off x="7376700" y="4249139"/>
                  <a:ext cx="1704962" cy="16550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𝑆𝑄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𝑆𝑄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𝑅𝑒𝑔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𝑆𝑄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𝑅𝑒𝑠</m:t>
                            </m:r>
                          </m:sub>
                        </m:sSub>
                      </m:oMath>
                    </m:oMathPara>
                  </a14:m>
                  <a:endParaRPr lang="pt-BR" sz="1200" b="0" dirty="0"/>
                </a:p>
                <a:p>
                  <a:pPr algn="ctr"/>
                  <a:endParaRPr lang="pt-BR" sz="1200" b="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𝑅𝑒𝑔</m:t>
                                </m:r>
                              </m:sub>
                            </m:sSub>
                          </m:num>
                          <m:den>
                            <m:r>
                              <a:rPr lang="pt-BR" sz="120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𝑒𝑠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  <a:p>
                  <a:pPr algn="ctr"/>
                  <a:endParaRPr lang="pt-BR" sz="1200" b="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𝑆𝑄</m:t>
                                </m:r>
                              </m:e>
                              <m: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𝑅𝑒𝑔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𝑆𝑄</m:t>
                                </m:r>
                              </m:e>
                              <m: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pt-BR" sz="1200" dirty="0"/>
                </a:p>
                <a:p>
                  <a:pPr algn="ctr"/>
                  <a:endParaRPr lang="pt-BR" sz="1200" dirty="0"/>
                </a:p>
              </p:txBody>
            </p:sp>
          </mc:Choice>
          <mc:Fallback>
            <p:sp>
              <p:nvSpPr>
                <p:cNvPr id="75" name="Retângulo 74">
                  <a:extLst>
                    <a:ext uri="{FF2B5EF4-FFF2-40B4-BE49-F238E27FC236}">
                      <a16:creationId xmlns:a16="http://schemas.microsoft.com/office/drawing/2014/main" id="{A736F3EF-9C8E-4ED6-B893-4FDF8719DC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700" y="4249139"/>
                  <a:ext cx="1704962" cy="165505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64B8E369-98EC-4140-8DF9-60D289ECBE36}"/>
                </a:ext>
              </a:extLst>
            </p:cNvPr>
            <p:cNvSpPr txBox="1"/>
            <p:nvPr/>
          </p:nvSpPr>
          <p:spPr>
            <a:xfrm>
              <a:off x="9157132" y="4514833"/>
              <a:ext cx="258608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/>
                <a:t>Partição da soma dos quadrados;</a:t>
              </a:r>
            </a:p>
            <a:p>
              <a:endParaRPr lang="pt-BR" sz="1200" dirty="0"/>
            </a:p>
            <a:p>
              <a:r>
                <a:rPr lang="pt-BR" sz="1200" dirty="0"/>
                <a:t>ANOVA da Regressão;</a:t>
              </a:r>
            </a:p>
            <a:p>
              <a:endParaRPr lang="pt-BR" sz="1200" dirty="0"/>
            </a:p>
            <a:p>
              <a:r>
                <a:rPr lang="pt-BR" sz="1200" dirty="0"/>
                <a:t>Variância explicada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tângulo 77">
                  <a:extLst>
                    <a:ext uri="{FF2B5EF4-FFF2-40B4-BE49-F238E27FC236}">
                      <a16:creationId xmlns:a16="http://schemas.microsoft.com/office/drawing/2014/main" id="{7E4538E3-3FAC-4EC5-B6C3-B9AFBE8D80C6}"/>
                    </a:ext>
                  </a:extLst>
                </p:cNvPr>
                <p:cNvSpPr/>
                <p:nvPr/>
              </p:nvSpPr>
              <p:spPr>
                <a:xfrm>
                  <a:off x="7376700" y="5982751"/>
                  <a:ext cx="2763146" cy="5690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pt-BR" sz="1200" u="sng" dirty="0"/>
                </a:p>
              </p:txBody>
            </p:sp>
          </mc:Choice>
          <mc:Fallback>
            <p:sp>
              <p:nvSpPr>
                <p:cNvPr id="78" name="Retângulo 77">
                  <a:extLst>
                    <a:ext uri="{FF2B5EF4-FFF2-40B4-BE49-F238E27FC236}">
                      <a16:creationId xmlns:a16="http://schemas.microsoft.com/office/drawing/2014/main" id="{7E4538E3-3FAC-4EC5-B6C3-B9AFBE8D80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700" y="5982751"/>
                  <a:ext cx="2763146" cy="56903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F88E2710-9998-4997-B926-91C372AB3A35}"/>
                </a:ext>
              </a:extLst>
            </p:cNvPr>
            <p:cNvSpPr txBox="1"/>
            <p:nvPr/>
          </p:nvSpPr>
          <p:spPr>
            <a:xfrm>
              <a:off x="10258041" y="6116129"/>
              <a:ext cx="148517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/>
                <a:t>Reg. Linear Múltipla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749F83A0-BE87-45AD-89D5-614B00FC2CA2}"/>
                </a:ext>
              </a:extLst>
            </p:cNvPr>
            <p:cNvSpPr txBox="1"/>
            <p:nvPr/>
          </p:nvSpPr>
          <p:spPr>
            <a:xfrm>
              <a:off x="2984907" y="5670951"/>
              <a:ext cx="13877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Variâncias e Covariância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tângulo 53">
                  <a:extLst>
                    <a:ext uri="{FF2B5EF4-FFF2-40B4-BE49-F238E27FC236}">
                      <a16:creationId xmlns:a16="http://schemas.microsoft.com/office/drawing/2014/main" id="{9084C7C7-BDDE-4341-9C69-2EF11C967B2C}"/>
                    </a:ext>
                  </a:extLst>
                </p:cNvPr>
                <p:cNvSpPr/>
                <p:nvPr/>
              </p:nvSpPr>
              <p:spPr>
                <a:xfrm>
                  <a:off x="7399999" y="662506"/>
                  <a:ext cx="1504794" cy="12507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sz="12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200" b="0" dirty="0"/>
                </a:p>
                <a:p>
                  <a:pPr/>
                  <a:endParaRPr lang="pt-BR" sz="1200" u="sng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type m:val="skw"/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</m:oMath>
                    </m:oMathPara>
                  </a14:m>
                  <a:endParaRPr lang="pt-BR" sz="1200" u="sng" dirty="0"/>
                </a:p>
              </p:txBody>
            </p:sp>
          </mc:Choice>
          <mc:Fallback>
            <p:sp>
              <p:nvSpPr>
                <p:cNvPr id="54" name="Retângulo 53">
                  <a:extLst>
                    <a:ext uri="{FF2B5EF4-FFF2-40B4-BE49-F238E27FC236}">
                      <a16:creationId xmlns:a16="http://schemas.microsoft.com/office/drawing/2014/main" id="{9084C7C7-BDDE-4341-9C69-2EF11C967B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9999" y="662506"/>
                  <a:ext cx="1504794" cy="1250725"/>
                </a:xfrm>
                <a:prstGeom prst="rect">
                  <a:avLst/>
                </a:prstGeom>
                <a:blipFill>
                  <a:blip r:embed="rId11"/>
                  <a:stretch>
                    <a:fillRect r="-8835" b="-3478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DBB70246-09BA-4599-963A-6966838D4121}"/>
                </a:ext>
              </a:extLst>
            </p:cNvPr>
            <p:cNvSpPr txBox="1"/>
            <p:nvPr/>
          </p:nvSpPr>
          <p:spPr>
            <a:xfrm>
              <a:off x="9037572" y="1002086"/>
              <a:ext cx="148517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/>
                <a:t>Teste de hipóteses sobre o coeficiente de correlação</a:t>
              </a:r>
            </a:p>
          </p:txBody>
        </p: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B1EE2D83-BBE2-450A-A061-F7FFE2B48025}"/>
                </a:ext>
              </a:extLst>
            </p:cNvPr>
            <p:cNvCxnSpPr>
              <a:cxnSpLocks/>
            </p:cNvCxnSpPr>
            <p:nvPr/>
          </p:nvCxnSpPr>
          <p:spPr>
            <a:xfrm>
              <a:off x="6268820" y="1177520"/>
              <a:ext cx="77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40C2544C-DD3F-4106-B650-D7C0BA981419}"/>
                </a:ext>
              </a:extLst>
            </p:cNvPr>
            <p:cNvSpPr txBox="1"/>
            <p:nvPr/>
          </p:nvSpPr>
          <p:spPr>
            <a:xfrm>
              <a:off x="382107" y="5578618"/>
              <a:ext cx="22954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Soma dos Quadrados e Soma dos produtos Cruzados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F57DB199-8DF7-4542-94DB-0069CDCC6BCB}"/>
                </a:ext>
              </a:extLst>
            </p:cNvPr>
            <p:cNvSpPr txBox="1"/>
            <p:nvPr/>
          </p:nvSpPr>
          <p:spPr>
            <a:xfrm>
              <a:off x="349557" y="1543901"/>
              <a:ext cx="1855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Média e Variância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79915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300</Words>
  <Application>Microsoft Office PowerPoint</Application>
  <PresentationFormat>Widescreen</PresentationFormat>
  <Paragraphs>81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Cop</dc:creator>
  <cp:lastModifiedBy>Fabio Cop</cp:lastModifiedBy>
  <cp:revision>10</cp:revision>
  <dcterms:created xsi:type="dcterms:W3CDTF">2021-07-16T23:00:08Z</dcterms:created>
  <dcterms:modified xsi:type="dcterms:W3CDTF">2022-03-18T14:08:12Z</dcterms:modified>
</cp:coreProperties>
</file>