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5" r:id="rId6"/>
    <p:sldId id="259" r:id="rId7"/>
    <p:sldId id="269" r:id="rId8"/>
    <p:sldId id="262" r:id="rId9"/>
    <p:sldId id="266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41" autoAdjust="0"/>
  </p:normalViewPr>
  <p:slideViewPr>
    <p:cSldViewPr snapToGrid="0">
      <p:cViewPr varScale="1">
        <p:scale>
          <a:sx n="124" d="100"/>
          <a:sy n="124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41B52-8313-4F81-B1C6-A149F43742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76981-B315-412F-A8E8-9935BB441E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大家好！我叫</a:t>
            </a:r>
            <a:r>
              <a:rPr lang="en-US" altLang="zh-CN" dirty="0"/>
              <a:t>**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6981-B315-412F-A8E8-9935BB441E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改进思路：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更多的数据增广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模型微调：调节超参数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后期：其它的一些涨点技巧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6981-B315-412F-A8E8-9935BB441E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主要是</a:t>
            </a:r>
            <a:r>
              <a:rPr lang="en-US" altLang="zh-CN" dirty="0"/>
              <a:t>VAT</a:t>
            </a:r>
            <a:r>
              <a:rPr lang="zh-CN" altLang="en-US" dirty="0"/>
              <a:t>、</a:t>
            </a:r>
            <a:r>
              <a:rPr lang="en-US" altLang="zh-CN" dirty="0" err="1"/>
              <a:t>Mixup</a:t>
            </a:r>
            <a:r>
              <a:rPr lang="zh-CN" altLang="en-US" dirty="0"/>
              <a:t>、</a:t>
            </a:r>
            <a:r>
              <a:rPr lang="en-US" altLang="zh-CN" dirty="0"/>
              <a:t>  Cutout</a:t>
            </a:r>
            <a:r>
              <a:rPr lang="zh-CN" altLang="en-US" dirty="0"/>
              <a:t>、</a:t>
            </a:r>
            <a:r>
              <a:rPr lang="en-US" altLang="zh-CN" dirty="0"/>
              <a:t>          </a:t>
            </a:r>
            <a:r>
              <a:rPr lang="en-US" altLang="zh-CN" dirty="0" err="1"/>
              <a:t>CutMix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VAT </a:t>
            </a:r>
            <a:r>
              <a:rPr lang="zh-CN" altLang="en-US" dirty="0"/>
              <a:t>在原图上增加梯度扰动，要求模型对扰动前后的预测值相同（和一致性非常相似）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Mixup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Cutout </a:t>
            </a:r>
            <a:r>
              <a:rPr lang="zh-CN" altLang="en-US" dirty="0"/>
              <a:t>随机抹黑（遮挡）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Cutmix</a:t>
            </a:r>
            <a:r>
              <a:rPr lang="zh-CN" altLang="en-US" dirty="0"/>
              <a:t>是</a:t>
            </a:r>
            <a:r>
              <a:rPr lang="en-US" altLang="zh-CN" dirty="0"/>
              <a:t>cutout</a:t>
            </a:r>
            <a:r>
              <a:rPr lang="zh-CN" altLang="en-US" dirty="0"/>
              <a:t>和</a:t>
            </a:r>
            <a:r>
              <a:rPr lang="en-US" altLang="zh-CN" dirty="0" err="1"/>
              <a:t>mixup</a:t>
            </a:r>
            <a:r>
              <a:rPr lang="zh-CN" altLang="en-US" dirty="0"/>
              <a:t>的结合（</a:t>
            </a:r>
            <a:r>
              <a:rPr lang="en-US" altLang="zh-CN" dirty="0" err="1"/>
              <a:t>mixup</a:t>
            </a:r>
            <a:r>
              <a:rPr lang="zh-CN" altLang="en-US" dirty="0"/>
              <a:t>容易迷惑分类器并且产生的图像不自然，</a:t>
            </a:r>
            <a:r>
              <a:rPr lang="en-US" altLang="zh-CN" dirty="0"/>
              <a:t>Cutout</a:t>
            </a:r>
            <a:r>
              <a:rPr lang="zh-CN" altLang="en-US" dirty="0"/>
              <a:t>会丢失一部分信息）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6981-B315-412F-A8E8-9935BB441E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</a:t>
            </a:r>
            <a:endParaRPr lang="en-US" altLang="zh-CN" dirty="0"/>
          </a:p>
          <a:p>
            <a:r>
              <a:rPr lang="zh-CN" altLang="en-US" dirty="0"/>
              <a:t>背景类在一致性损失中会占据主导，为了减少背景类的影响，需要在计算损失时通过</a:t>
            </a:r>
            <a:r>
              <a:rPr lang="en-US" altLang="zh-CN" dirty="0"/>
              <a:t>mask</a:t>
            </a:r>
            <a:r>
              <a:rPr lang="zh-CN" altLang="en-US" dirty="0"/>
              <a:t>去掉高背景概率的</a:t>
            </a:r>
            <a:r>
              <a:rPr lang="en-US" altLang="zh-CN" dirty="0" err="1"/>
              <a:t>bbox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实验表明，</a:t>
            </a:r>
            <a:r>
              <a:rPr lang="en-US" altLang="zh-CN" dirty="0"/>
              <a:t>BE</a:t>
            </a:r>
            <a:r>
              <a:rPr lang="zh-CN" altLang="en-US" dirty="0"/>
              <a:t>对</a:t>
            </a:r>
            <a:r>
              <a:rPr lang="en-US" altLang="zh-CN" dirty="0"/>
              <a:t>SSD</a:t>
            </a:r>
            <a:r>
              <a:rPr lang="zh-CN" altLang="en-US" dirty="0"/>
              <a:t>性能提升很大</a:t>
            </a:r>
            <a:r>
              <a:rPr lang="en-US" altLang="zh-CN" dirty="0"/>
              <a:t>0.3%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但是存在问题：一定程度上减少了样本数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6981-B315-412F-A8E8-9935BB441E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6981-B315-412F-A8E8-9935BB441E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6981-B315-412F-A8E8-9935BB441E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76981-B315-412F-A8E8-9935BB441E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656540-4340-4EC6-936B-0F58832C1A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25F7B33-44B1-4C29-A56B-2C916A2CBD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rxiv.org/pdf/1905.04899.pdf" TargetMode="External"/><Relationship Id="rId3" Type="http://schemas.openxmlformats.org/officeDocument/2006/relationships/hyperlink" Target="https://arxiv.org/pdf/1708.04552.pdf" TargetMode="External"/><Relationship Id="rId2" Type="http://schemas.openxmlformats.org/officeDocument/2006/relationships/hyperlink" Target="https://arxiv.org/pdf/1906.11172.pdf" TargetMode="External"/><Relationship Id="rId1" Type="http://schemas.openxmlformats.org/officeDocument/2006/relationships/hyperlink" Target="https://arxiv.org/pdf/1704.03976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506991"/>
            <a:ext cx="12192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80"/>
              </a:spcAft>
            </a:pPr>
            <a:r>
              <a:rPr lang="en-US" altLang="zh-CN" sz="3200" b="1" dirty="0"/>
              <a:t>Consistency-based Semi-supervised Learning for Object Detection</a:t>
            </a:r>
            <a:br>
              <a:rPr lang="en-US" altLang="zh-CN" sz="4400" b="1" dirty="0"/>
            </a:br>
            <a:r>
              <a:rPr lang="zh-CN" altLang="en-US" sz="3200" b="1" dirty="0"/>
              <a:t>基于一致性的半监督目标检测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8847" y="4523128"/>
            <a:ext cx="9144000" cy="1655762"/>
          </a:xfrm>
        </p:spPr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/>
              <a:t>   Intern</a:t>
            </a:r>
            <a:r>
              <a:rPr lang="zh-CN" altLang="en-US" dirty="0"/>
              <a:t>      </a:t>
            </a:r>
            <a:r>
              <a:rPr lang="en-US" altLang="zh-CN" sz="2000" dirty="0"/>
              <a:t>jieming</a:t>
            </a:r>
            <a:r>
              <a:rPr lang="zh-CN" altLang="en-US" sz="2000" dirty="0"/>
              <a:t>（明杰）</a:t>
            </a:r>
            <a:endParaRPr lang="en-US" altLang="zh-CN" sz="2000" dirty="0"/>
          </a:p>
          <a:p>
            <a:r>
              <a:rPr lang="en-US" altLang="zh-CN" sz="2000" dirty="0"/>
              <a:t>             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376"/>
            <a:ext cx="12192000" cy="53022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/>
              <a:t>Our work</a:t>
            </a:r>
            <a:endParaRPr lang="zh-CN" altLang="en-US" sz="2800" b="1" dirty="0"/>
          </a:p>
        </p:txBody>
      </p:sp>
      <p:pic>
        <p:nvPicPr>
          <p:cNvPr id="4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025" y="1309093"/>
            <a:ext cx="4152900" cy="484941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00199" y="1201777"/>
            <a:ext cx="1885950" cy="666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>
            <a:off x="4114800" y="3150704"/>
            <a:ext cx="1386968" cy="670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5693569" y="627844"/>
            <a:ext cx="6298405" cy="5653854"/>
            <a:chOff x="6553201" y="1250232"/>
            <a:chExt cx="6298405" cy="5653854"/>
          </a:xfrm>
        </p:grpSpPr>
        <p:sp>
          <p:nvSpPr>
            <p:cNvPr id="8" name="文本框 7"/>
            <p:cNvSpPr txBox="1"/>
            <p:nvPr/>
          </p:nvSpPr>
          <p:spPr>
            <a:xfrm>
              <a:off x="6553201" y="1384037"/>
              <a:ext cx="2571750" cy="1015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sz="2000" dirty="0"/>
            </a:p>
            <a:p>
              <a:pPr algn="ctr"/>
              <a:r>
                <a:rPr lang="en-US" altLang="zh-CN" sz="2000" dirty="0"/>
                <a:t>More Augmentations</a:t>
              </a:r>
              <a:endParaRPr lang="en-US" altLang="zh-CN" sz="2000" dirty="0"/>
            </a:p>
            <a:p>
              <a:endParaRPr lang="zh-CN" altLang="en-US" sz="2000" dirty="0"/>
            </a:p>
          </p:txBody>
        </p:sp>
        <p:sp>
          <p:nvSpPr>
            <p:cNvPr id="11" name="加号 10"/>
            <p:cNvSpPr/>
            <p:nvPr/>
          </p:nvSpPr>
          <p:spPr>
            <a:xfrm>
              <a:off x="7315201" y="2643864"/>
              <a:ext cx="1047750" cy="72390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553201" y="3574633"/>
              <a:ext cx="2571750" cy="1015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sz="2000" dirty="0"/>
            </a:p>
            <a:p>
              <a:pPr algn="ctr"/>
              <a:r>
                <a:rPr lang="en-US" altLang="zh-CN" sz="2000" dirty="0"/>
                <a:t>Fine Tune</a:t>
              </a:r>
              <a:endParaRPr lang="en-US" altLang="zh-CN" sz="2000" dirty="0"/>
            </a:p>
            <a:p>
              <a:endParaRPr lang="zh-CN" altLang="en-US" sz="20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251135" y="3504182"/>
              <a:ext cx="275272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Batch Normalization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Weight decay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Learning rate decay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Background Eliminate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Dropout / </a:t>
              </a:r>
              <a:r>
                <a:rPr lang="en-US" altLang="zh-CN" dirty="0" err="1"/>
                <a:t>DropBlock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Early Stopping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264901" y="1250232"/>
              <a:ext cx="358670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en-US" altLang="zh-CN" dirty="0"/>
                <a:t>VAT</a:t>
              </a:r>
              <a:endParaRPr lang="en-US" altLang="zh-CN" dirty="0"/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en-US" altLang="zh-CN" dirty="0"/>
                <a:t>VAT + Flip</a:t>
              </a:r>
              <a:endParaRPr lang="en-US" altLang="zh-CN" dirty="0"/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en-US" altLang="zh-CN" dirty="0"/>
                <a:t>VAT + Flip + Cutout</a:t>
              </a:r>
              <a:endParaRPr lang="en-US" altLang="zh-CN" dirty="0"/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en-US" altLang="zh-CN" dirty="0"/>
                <a:t>VAT + Flip + </a:t>
              </a:r>
              <a:r>
                <a:rPr lang="en-US" altLang="zh-CN" dirty="0" err="1"/>
                <a:t>MixUp</a:t>
              </a:r>
              <a:endParaRPr lang="en-US" altLang="zh-CN" dirty="0"/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en-US" altLang="zh-CN" dirty="0"/>
                <a:t>VAT + Flip + </a:t>
              </a:r>
              <a:r>
                <a:rPr lang="en-US" altLang="zh-CN" dirty="0" err="1"/>
                <a:t>CutMix</a:t>
              </a:r>
              <a:endParaRPr lang="en-US" altLang="zh-CN" dirty="0"/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en-US" altLang="zh-CN" dirty="0"/>
                <a:t>VAT + Flip + Mean Teacher</a:t>
              </a:r>
              <a:endParaRPr lang="en-US" altLang="zh-CN" dirty="0"/>
            </a:p>
            <a:p>
              <a:pPr marL="342900" indent="-342900">
                <a:buFont typeface="Wingdings" panose="05000000000000000000" pitchFamily="2" charset="2"/>
                <a:buChar char="p"/>
              </a:pPr>
              <a:r>
                <a:rPr lang="en-US" altLang="zh-CN" dirty="0"/>
                <a:t>……</a:t>
              </a:r>
              <a:endParaRPr lang="en-US" altLang="zh-CN" dirty="0"/>
            </a:p>
          </p:txBody>
        </p:sp>
        <p:sp>
          <p:nvSpPr>
            <p:cNvPr id="17" name="加号 16"/>
            <p:cNvSpPr/>
            <p:nvPr/>
          </p:nvSpPr>
          <p:spPr>
            <a:xfrm>
              <a:off x="7315201" y="4815812"/>
              <a:ext cx="1047750" cy="723901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553201" y="5765229"/>
              <a:ext cx="2571750" cy="10156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altLang="zh-CN" sz="2000" dirty="0"/>
            </a:p>
            <a:p>
              <a:pPr algn="ctr"/>
              <a:r>
                <a:rPr lang="en-US" altLang="zh-CN" sz="2000" dirty="0"/>
                <a:t>Future Work</a:t>
              </a:r>
              <a:endParaRPr lang="en-US" altLang="zh-CN" sz="2000" dirty="0"/>
            </a:p>
            <a:p>
              <a:endParaRPr lang="zh-CN" altLang="en-US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279732" y="5703757"/>
              <a:ext cx="23717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Single GPU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Other Datasets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Randomly shuffled</a:t>
              </a:r>
              <a:endParaRPr lang="en-US" altLang="zh-CN" dirty="0"/>
            </a:p>
            <a:p>
              <a:pPr marL="285750" indent="-285750">
                <a:buFont typeface="Wingdings" panose="05000000000000000000" pitchFamily="2" charset="2"/>
                <a:buChar char="p"/>
              </a:pPr>
              <a:r>
                <a:rPr lang="en-US" altLang="zh-CN" dirty="0"/>
                <a:t>……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2095"/>
            <a:ext cx="12192000" cy="67627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/>
              <a:t>Augmentations</a:t>
            </a:r>
            <a:endParaRPr lang="zh-CN" altLang="en-US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71500" y="989289"/>
            <a:ext cx="1116330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 VAT</a:t>
            </a:r>
            <a:r>
              <a:rPr lang="zh-CN" altLang="en-US" dirty="0"/>
              <a:t>（</a:t>
            </a:r>
            <a:r>
              <a:rPr lang="en-US" altLang="zh-CN" dirty="0"/>
              <a:t>Virtual Adversarial Training</a:t>
            </a:r>
            <a:r>
              <a:rPr lang="zh-CN" altLang="en-US" dirty="0"/>
              <a:t>）                                                       </a:t>
            </a:r>
            <a:r>
              <a:rPr lang="en-US" altLang="zh-CN" dirty="0" err="1"/>
              <a:t>Mixup</a:t>
            </a:r>
            <a:r>
              <a:rPr lang="en-US" altLang="zh-CN" dirty="0"/>
              <a:t>    +    Cutout   =   </a:t>
            </a:r>
            <a:r>
              <a:rPr lang="en-US" altLang="zh-CN" dirty="0" err="1"/>
              <a:t>CutMix</a:t>
            </a:r>
            <a:endParaRPr lang="zh-CN" altLang="en-US" dirty="0"/>
          </a:p>
        </p:txBody>
      </p:sp>
      <p:sp>
        <p:nvSpPr>
          <p:cNvPr id="12" name="箭头: 下 11"/>
          <p:cNvSpPr/>
          <p:nvPr/>
        </p:nvSpPr>
        <p:spPr>
          <a:xfrm>
            <a:off x="8292463" y="1495425"/>
            <a:ext cx="289562" cy="681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/>
          <p:cNvSpPr/>
          <p:nvPr/>
        </p:nvSpPr>
        <p:spPr>
          <a:xfrm>
            <a:off x="9483088" y="1495425"/>
            <a:ext cx="289562" cy="681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/>
          <p:cNvSpPr/>
          <p:nvPr/>
        </p:nvSpPr>
        <p:spPr>
          <a:xfrm>
            <a:off x="10818494" y="1495425"/>
            <a:ext cx="289562" cy="681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/>
          <p:cNvSpPr/>
          <p:nvPr/>
        </p:nvSpPr>
        <p:spPr>
          <a:xfrm>
            <a:off x="2419350" y="1427023"/>
            <a:ext cx="289562" cy="681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45774" y="6262685"/>
            <a:ext cx="11804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VAT</a:t>
            </a:r>
            <a:r>
              <a:rPr lang="zh-CN" altLang="en-US" sz="1400" i="1" dirty="0"/>
              <a:t>      </a:t>
            </a:r>
            <a:r>
              <a:rPr lang="en-US" altLang="zh-CN" sz="1400" i="1" dirty="0">
                <a:hlinkClick r:id="rId1"/>
              </a:rPr>
              <a:t>https://arxiv.org/pdf/1704.03976.pdf</a:t>
            </a:r>
            <a:r>
              <a:rPr lang="en-US" altLang="zh-CN" sz="1400" i="1" dirty="0"/>
              <a:t>                           </a:t>
            </a:r>
            <a:r>
              <a:rPr lang="en-US" altLang="zh-CN" sz="1400" i="1" dirty="0" err="1"/>
              <a:t>Mixup</a:t>
            </a:r>
            <a:r>
              <a:rPr lang="zh-CN" altLang="en-US" sz="1400" i="1" dirty="0"/>
              <a:t>     </a:t>
            </a:r>
            <a:r>
              <a:rPr lang="en-US" altLang="zh-CN" sz="1400" i="1" dirty="0">
                <a:hlinkClick r:id="rId2"/>
              </a:rPr>
              <a:t>https://arxiv.org/pdf/1906.11172.pdf</a:t>
            </a:r>
            <a:endParaRPr lang="en-US" altLang="zh-CN" sz="1400" i="1" dirty="0"/>
          </a:p>
          <a:p>
            <a:r>
              <a:rPr lang="en-US" altLang="zh-CN" sz="1400" i="1" dirty="0"/>
              <a:t>Cutout</a:t>
            </a:r>
            <a:r>
              <a:rPr lang="zh-CN" altLang="en-US" sz="1400" i="1" dirty="0"/>
              <a:t>  </a:t>
            </a:r>
            <a:r>
              <a:rPr lang="en-US" altLang="zh-CN" sz="1400" i="1" dirty="0">
                <a:hlinkClick r:id="rId3"/>
              </a:rPr>
              <a:t>https://arxiv.org/pdf/1708.04552.pdf</a:t>
            </a:r>
            <a:r>
              <a:rPr lang="en-US" altLang="zh-CN" sz="1400" i="1" dirty="0"/>
              <a:t>                           </a:t>
            </a:r>
            <a:r>
              <a:rPr lang="en-US" altLang="zh-CN" sz="1400" i="1" dirty="0" err="1"/>
              <a:t>CutMix</a:t>
            </a:r>
            <a:r>
              <a:rPr lang="en-US" altLang="zh-CN" sz="1400" i="1" dirty="0"/>
              <a:t>    </a:t>
            </a:r>
            <a:r>
              <a:rPr lang="en-US" altLang="zh-CN" sz="1400" i="1" dirty="0">
                <a:hlinkClick r:id="rId4"/>
              </a:rPr>
              <a:t>https://arxiv.org/pdf/1905.04899.pdf</a:t>
            </a:r>
            <a:endParaRPr lang="zh-CN" altLang="en-US" sz="1400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925" y="2291635"/>
            <a:ext cx="5648062" cy="346189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9243" y="2132689"/>
            <a:ext cx="5437460" cy="3758389"/>
            <a:chOff x="109243" y="2132689"/>
            <a:chExt cx="5437460" cy="375838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215" y="2132689"/>
              <a:ext cx="3490420" cy="375838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243" y="3865091"/>
              <a:ext cx="5437460" cy="200362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768362" y="1560989"/>
            <a:ext cx="226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Adversarial samples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6299"/>
            <a:ext cx="12192000" cy="878102"/>
          </a:xfrm>
        </p:spPr>
        <p:txBody>
          <a:bodyPr>
            <a:noAutofit/>
          </a:bodyPr>
          <a:lstStyle/>
          <a:p>
            <a:pPr algn="ctr"/>
            <a:r>
              <a:rPr lang="en-US" altLang="zh-CN" sz="2800" b="1" dirty="0"/>
              <a:t>Mean Teacher</a:t>
            </a:r>
            <a:endParaRPr lang="zh-CN" altLang="en-US" sz="28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781" y="1136343"/>
            <a:ext cx="11707906" cy="53677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95250"/>
            <a:ext cx="12192000" cy="539750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/>
              <a:t>Experiments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" y="717549"/>
            <a:ext cx="12125325" cy="604520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Datasets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VOC2007 (25% labeled)	V0C2012 (75% unlabeled)            1 : 3 </a:t>
            </a:r>
            <a:endParaRPr lang="en-US" altLang="zh-CN" sz="2400" dirty="0"/>
          </a:p>
          <a:p>
            <a:r>
              <a:rPr lang="en-US" altLang="zh-CN" sz="2400" dirty="0"/>
              <a:t>GPU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	Tesla P40</a:t>
            </a:r>
            <a:r>
              <a:rPr lang="zh-CN" altLang="en-US" dirty="0"/>
              <a:t>（</a:t>
            </a:r>
            <a:r>
              <a:rPr lang="en-US" altLang="zh-CN" dirty="0"/>
              <a:t>Double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Detector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SSD (</a:t>
            </a:r>
            <a:r>
              <a:rPr lang="en-US" altLang="zh-CN" dirty="0" err="1"/>
              <a:t>Pytorch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Baseline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CSD (</a:t>
            </a:r>
            <a:r>
              <a:rPr lang="en-US" altLang="zh-CN" dirty="0" err="1"/>
              <a:t>Pytorch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Experiments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20 groups (now)</a:t>
            </a:r>
            <a:endParaRPr lang="en-US" altLang="zh-CN" dirty="0"/>
          </a:p>
          <a:p>
            <a:r>
              <a:rPr lang="en-US" altLang="zh-CN" dirty="0"/>
              <a:t>Environments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python3.7 + pytorch1.1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6482" y="2299202"/>
            <a:ext cx="6271374" cy="34492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57453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/>
              <a:t>                                   Experimental Results </a:t>
            </a:r>
            <a:r>
              <a:rPr lang="zh-CN" altLang="en-US" sz="2400" b="1" dirty="0"/>
              <a:t>（</a:t>
            </a:r>
            <a:r>
              <a:rPr lang="en-US" altLang="zh-CN" sz="2000" b="1" dirty="0"/>
              <a:t>Top-5 Acc at VOC2007 test set</a:t>
            </a:r>
            <a:r>
              <a:rPr lang="zh-CN" altLang="en-US" sz="2400" b="1" dirty="0"/>
              <a:t>）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823" y="676330"/>
            <a:ext cx="11896725" cy="10953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/>
              <a:t> Baseline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00B0F0"/>
                </a:solidFill>
              </a:rPr>
              <a:t>vs. SSD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B0F0"/>
                </a:solidFill>
              </a:rPr>
              <a:t>SSD</a:t>
            </a:r>
            <a:r>
              <a:rPr lang="zh-CN" altLang="en-US" sz="2400" dirty="0"/>
              <a:t>：</a:t>
            </a:r>
            <a:r>
              <a:rPr lang="en-US" altLang="zh-CN" sz="2400" dirty="0"/>
              <a:t>69.55%		</a:t>
            </a:r>
            <a:endParaRPr lang="zh-CN" altLang="en-US" sz="24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824" y="2344172"/>
            <a:ext cx="11972926" cy="4984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/>
              <a:t> Our </a:t>
            </a:r>
            <a:r>
              <a:rPr lang="en-US" altLang="zh-CN" sz="2400" dirty="0" err="1"/>
              <a:t>lastest</a:t>
            </a:r>
            <a:r>
              <a:rPr lang="en-US" altLang="zh-CN" sz="2400" dirty="0"/>
              <a:t> results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123822" y="2751169"/>
            <a:ext cx="1189672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VAT + Flip</a:t>
            </a:r>
            <a:r>
              <a:rPr lang="zh-CN" altLang="en-US" sz="2400" dirty="0"/>
              <a:t>：</a:t>
            </a:r>
            <a:r>
              <a:rPr lang="en-US" altLang="zh-CN" sz="2400" dirty="0"/>
              <a:t>72.62%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 VAT + Flip + Cutout</a:t>
            </a:r>
            <a:r>
              <a:rPr lang="zh-CN" altLang="en-US" sz="2400" dirty="0"/>
              <a:t>：</a:t>
            </a:r>
            <a:r>
              <a:rPr lang="en-US" altLang="zh-CN" sz="2400" dirty="0"/>
              <a:t>72.80%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 VAT + Flip + Resize-Cutout + BE/2: 72.82%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 VAT + Flip + Cutout-Resize</a:t>
            </a:r>
            <a:r>
              <a:rPr lang="zh-CN" altLang="en-US" sz="2400" dirty="0"/>
              <a:t> </a:t>
            </a:r>
            <a:r>
              <a:rPr lang="en-US" altLang="zh-CN" sz="2400" dirty="0"/>
              <a:t>+ BE/2</a:t>
            </a:r>
            <a:r>
              <a:rPr lang="zh-CN" altLang="en-US" sz="2400" dirty="0"/>
              <a:t>：</a:t>
            </a:r>
            <a:r>
              <a:rPr lang="en-US" altLang="zh-CN" sz="2400" dirty="0"/>
              <a:t>72.90%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/>
              <a:t> </a:t>
            </a:r>
            <a:r>
              <a:rPr lang="en-US" altLang="zh-CN" sz="2400" b="1" dirty="0"/>
              <a:t>VAT + Flip + Cutout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Fine-tune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-Resize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+ BE/2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73.06%</a:t>
            </a:r>
            <a:endParaRPr lang="en-US" altLang="zh-CN" sz="2400" b="1" dirty="0"/>
          </a:p>
          <a:p>
            <a:pPr marL="800100" lvl="1" indent="-342900">
              <a:buFont typeface="Wingdings" panose="05000000000000000000" pitchFamily="2" charset="2"/>
              <a:buChar char="p"/>
            </a:pP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u="sng" dirty="0"/>
              <a:t>Our goal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&gt; 73.09%</a:t>
            </a:r>
            <a:endParaRPr lang="en-US" altLang="zh-CN" sz="24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" y="4034074"/>
            <a:ext cx="12192000" cy="2074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" y="4793295"/>
            <a:ext cx="12192000" cy="22167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" y="5548406"/>
            <a:ext cx="12192000" cy="1707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" y="3323922"/>
            <a:ext cx="12192000" cy="1975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815" y="6217330"/>
            <a:ext cx="12192000" cy="2008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/>
              <a:t>Conclusions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0" y="825500"/>
            <a:ext cx="10515600" cy="5727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 Work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VAT + Flip + Cutout + BE threshold + Weight decay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400" dirty="0"/>
              <a:t> Not work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BatchNorm</a:t>
            </a:r>
            <a:r>
              <a:rPr lang="en-US" altLang="zh-CN" sz="2400" dirty="0"/>
              <a:t> / Learning rate decay / </a:t>
            </a:r>
            <a:r>
              <a:rPr lang="en-US" altLang="zh-CN" sz="2400" dirty="0" err="1"/>
              <a:t>Mixup</a:t>
            </a:r>
            <a:r>
              <a:rPr lang="en-US" altLang="zh-CN" sz="2400" dirty="0"/>
              <a:t> /Mean Teacher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CN" sz="2400" dirty="0"/>
              <a:t> Future work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CutMix</a:t>
            </a:r>
            <a:r>
              <a:rPr lang="en-US" altLang="zh-CN" sz="2400" dirty="0"/>
              <a:t> /</a:t>
            </a:r>
            <a:r>
              <a:rPr lang="en-US" altLang="zh-CN" sz="2400" dirty="0" err="1"/>
              <a:t>DropBlock</a:t>
            </a:r>
            <a:r>
              <a:rPr lang="en-US" altLang="zh-CN" sz="2400" dirty="0"/>
              <a:t> /Single GPU /Randomly shuffled/ Datasets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TM10001115[[fn=包裹]]</Template>
  <TotalTime>0</TotalTime>
  <Words>1575</Words>
  <Application>WPS 演示</Application>
  <PresentationFormat>宽屏</PresentationFormat>
  <Paragraphs>98</Paragraphs>
  <Slides>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Gill Sans MT</vt:lpstr>
      <vt:lpstr>华文中宋</vt:lpstr>
      <vt:lpstr>微软雅黑</vt:lpstr>
      <vt:lpstr>Arial Unicode MS</vt:lpstr>
      <vt:lpstr>等线</vt:lpstr>
      <vt:lpstr>等线 Light</vt:lpstr>
      <vt:lpstr>Office 主题​​</vt:lpstr>
      <vt:lpstr>包裹</vt:lpstr>
      <vt:lpstr>Consistency-based Semi-supervised Learning for Object Detection 基于一致性的半监督目标检测</vt:lpstr>
      <vt:lpstr>Our work</vt:lpstr>
      <vt:lpstr>Augmentations</vt:lpstr>
      <vt:lpstr>Mean Teacher</vt:lpstr>
      <vt:lpstr>Experiments</vt:lpstr>
      <vt:lpstr>                                   Experimental Results （Top-5 Acc at VOC2007 test set）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近期工作 汇报</dc:title>
  <dc:creator>jieming(明杰)</dc:creator>
  <cp:lastModifiedBy>明</cp:lastModifiedBy>
  <cp:revision>386</cp:revision>
  <cp:lastPrinted>2019-12-19T08:07:00Z</cp:lastPrinted>
  <dcterms:created xsi:type="dcterms:W3CDTF">2019-12-12T11:13:00Z</dcterms:created>
  <dcterms:modified xsi:type="dcterms:W3CDTF">2020-07-22T08:25:04Z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