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06" r:id="rId28"/>
    <p:sldId id="305" r:id="rId29"/>
    <p:sldId id="307" r:id="rId30"/>
    <p:sldId id="310" r:id="rId31"/>
    <p:sldId id="319" r:id="rId32"/>
    <p:sldId id="320" r:id="rId33"/>
    <p:sldId id="321" r:id="rId34"/>
    <p:sldId id="308" r:id="rId35"/>
    <p:sldId id="312" r:id="rId36"/>
    <p:sldId id="313" r:id="rId37"/>
    <p:sldId id="314" r:id="rId38"/>
    <p:sldId id="309" r:id="rId39"/>
    <p:sldId id="294" r:id="rId40"/>
    <p:sldId id="295" r:id="rId41"/>
    <p:sldId id="296" r:id="rId42"/>
    <p:sldId id="315" r:id="rId43"/>
    <p:sldId id="297" r:id="rId44"/>
    <p:sldId id="298" r:id="rId45"/>
    <p:sldId id="299" r:id="rId46"/>
    <p:sldId id="300" r:id="rId47"/>
    <p:sldId id="273" r:id="rId48"/>
    <p:sldId id="274" r:id="rId49"/>
    <p:sldId id="275" r:id="rId50"/>
    <p:sldId id="323" r:id="rId51"/>
    <p:sldId id="276" r:id="rId52"/>
    <p:sldId id="278" r:id="rId53"/>
    <p:sldId id="279" r:id="rId54"/>
    <p:sldId id="280" r:id="rId55"/>
    <p:sldId id="281" r:id="rId56"/>
    <p:sldId id="324" r:id="rId57"/>
    <p:sldId id="301" r:id="rId58"/>
    <p:sldId id="325" r:id="rId59"/>
    <p:sldId id="326" r:id="rId60"/>
    <p:sldId id="303" r:id="rId61"/>
    <p:sldId id="328" r:id="rId62"/>
    <p:sldId id="333" r:id="rId63"/>
    <p:sldId id="302" r:id="rId64"/>
    <p:sldId id="329" r:id="rId65"/>
    <p:sldId id="330" r:id="rId66"/>
    <p:sldId id="332" r:id="rId67"/>
    <p:sldId id="304" r:id="rId68"/>
    <p:sldId id="334" r:id="rId69"/>
    <p:sldId id="335" r:id="rId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6144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9565-ED6D-4BF7-AD57-144A4264B869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56512-15B2-4BF9-A60E-159878FE0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FE62-03E1-4B86-8E65-145461B6E3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4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FE62-03E1-4B86-8E65-145461B6E3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2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E91D-0BA2-4197-B2ED-4748D79DC90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0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E91D-0BA2-4197-B2ED-4748D79DC90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0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E91D-0BA2-4197-B2ED-4748D79DC90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7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Источник: </a:t>
            </a:r>
            <a:r>
              <a:rPr lang="en-US" dirty="0"/>
              <a:t>http://css.yoksel.ru/nth-child/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1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FE62-03E1-4B86-8E65-145461B6E34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824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Источник: </a:t>
            </a:r>
            <a:r>
              <a:rPr lang="en-US" dirty="0"/>
              <a:t>http://www.css-tricks.ru/Articles/Details/AllAboutFloats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4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76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8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85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http://www.css-tricks.ru/Articles/Details/zIndex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6512-15B2-4BF9-A60E-159878FE067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65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</a:t>
            </a:r>
            <a:r>
              <a:rPr lang="ru-RU" baseline="0" dirty="0"/>
              <a:t> же, что «внутренний» или «встроенный» стиль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38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Еще</a:t>
            </a:r>
            <a:r>
              <a:rPr lang="ru-RU" baseline="0" dirty="0"/>
              <a:t> называют «использование глобальных стилей»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40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4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7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C312A-D9B6-439E-AB0E-118D9236853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5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DFE62-03E1-4B86-8E65-145461B6E3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3B5A0E-840F-4AA9-935A-F88AA6A561B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C59135-E5DB-4BC0-9297-94748786921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5.wdp"/><Relationship Id="rId5" Type="http://schemas.openxmlformats.org/officeDocument/2006/relationships/image" Target="../media/image17.png"/><Relationship Id="rId4" Type="http://schemas.microsoft.com/office/2007/relationships/hdphoto" Target="../media/hdphoto14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7.wdp"/><Relationship Id="rId5" Type="http://schemas.openxmlformats.org/officeDocument/2006/relationships/image" Target="../media/image19.png"/><Relationship Id="rId10" Type="http://schemas.microsoft.com/office/2007/relationships/hdphoto" Target="../media/hdphoto19.wdp"/><Relationship Id="rId4" Type="http://schemas.microsoft.com/office/2007/relationships/hdphoto" Target="../media/hdphoto16.wdp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0.wdp"/><Relationship Id="rId7" Type="http://schemas.microsoft.com/office/2007/relationships/hdphoto" Target="../media/hdphoto2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21.wdp"/><Relationship Id="rId4" Type="http://schemas.openxmlformats.org/officeDocument/2006/relationships/image" Target="../media/image23.png"/><Relationship Id="rId9" Type="http://schemas.microsoft.com/office/2007/relationships/hdphoto" Target="../media/hdphoto23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google.ru/url?sa=i&amp;rct=j&amp;q=&amp;esrc=s&amp;source=images&amp;cd=&amp;cad=rja&amp;uact=8&amp;docid=XuirROTI7Tv9XM&amp;tbnid=a0xZeElRocPbpM:&amp;ved=0CAcQjRw&amp;url=http://webmastersam.ru/spravochnik-css-margin-padding.html&amp;ei=C7YiVNXZJevNygOIn4GACA&amp;bvm=bv.76180860,d.bGQ&amp;psig=AFQjCNEX34L4sKwZG1GQfUidTT4oUDhNyg&amp;ust=1411647350390834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6.wd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8.wdp"/><Relationship Id="rId5" Type="http://schemas.openxmlformats.org/officeDocument/2006/relationships/image" Target="../media/image30.png"/><Relationship Id="rId4" Type="http://schemas.microsoft.com/office/2007/relationships/hdphoto" Target="../media/hdphoto27.wdp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1.wdp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3.wd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4.wdp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3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36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7.wdp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38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7406640" cy="1472184"/>
          </a:xfrm>
        </p:spPr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437112"/>
            <a:ext cx="7406640" cy="1752600"/>
          </a:xfrm>
        </p:spPr>
        <p:txBody>
          <a:bodyPr/>
          <a:lstStyle/>
          <a:p>
            <a:r>
              <a:rPr lang="en-US" dirty="0"/>
              <a:t>Cascading Style Sheets, </a:t>
            </a:r>
            <a:r>
              <a:rPr lang="ru-RU" dirty="0"/>
              <a:t>каскадные таблицы стилей</a:t>
            </a:r>
          </a:p>
        </p:txBody>
      </p:sp>
    </p:spTree>
    <p:extLst>
      <p:ext uri="{BB962C8B-B14F-4D97-AF65-F5344CB8AC3E}">
        <p14:creationId xmlns:p14="http://schemas.microsoft.com/office/powerpoint/2010/main" val="362767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CSS</a:t>
            </a:r>
            <a:r>
              <a:rPr lang="ru-RU" dirty="0"/>
              <a:t>-синтаксиса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25416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/>
              <a:t>CSS </a:t>
            </a:r>
            <a:r>
              <a:rPr lang="ru-RU" dirty="0"/>
              <a:t>состоит из набора </a:t>
            </a:r>
            <a:r>
              <a:rPr lang="ru-RU" b="1" dirty="0"/>
              <a:t>стилевых правил</a:t>
            </a:r>
            <a:r>
              <a:rPr lang="ru-RU" dirty="0"/>
              <a:t>, которые описываются в виде отличного от </a:t>
            </a:r>
            <a:r>
              <a:rPr lang="en-US" dirty="0"/>
              <a:t>HTML</a:t>
            </a:r>
            <a:r>
              <a:rPr lang="ru-RU" dirty="0"/>
              <a:t>-синтаксиса. </a:t>
            </a:r>
          </a:p>
          <a:p>
            <a:pPr marL="82296" indent="0">
              <a:buNone/>
            </a:pPr>
            <a:r>
              <a:rPr lang="ru-RU" dirty="0"/>
              <a:t>Базовым понятием </a:t>
            </a:r>
            <a:r>
              <a:rPr lang="en-US" dirty="0"/>
              <a:t>CSS </a:t>
            </a:r>
            <a:r>
              <a:rPr lang="ru-RU" dirty="0"/>
              <a:t>является </a:t>
            </a:r>
            <a:r>
              <a:rPr lang="ru-RU" b="1" dirty="0"/>
              <a:t>селектор</a:t>
            </a:r>
            <a:r>
              <a:rPr lang="ru-RU" dirty="0"/>
              <a:t> – т.е. имя стиля, для которого добавляются элементы форматирования. Общий вид записи: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i="1" dirty="0"/>
              <a:t>Тег { </a:t>
            </a:r>
            <a:endParaRPr lang="en-US" i="1" dirty="0"/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ru-RU" i="1" dirty="0"/>
              <a:t>свойство1: значение; </a:t>
            </a:r>
            <a:endParaRPr lang="en-US" i="1" dirty="0"/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ru-RU" i="1" dirty="0"/>
              <a:t>свойство2: значение; </a:t>
            </a:r>
            <a:endParaRPr lang="en-US" i="1" dirty="0"/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ru-RU" i="1" dirty="0"/>
              <a:t>... </a:t>
            </a:r>
            <a:endParaRPr lang="en-US" i="1" dirty="0"/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ru-RU" i="1" dirty="0"/>
              <a:t>} 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07" y="5661248"/>
            <a:ext cx="64995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48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 селекторов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7504113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7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измерения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ru-RU" dirty="0"/>
              <a:t>Для задания размеров различных элементов в CSS используются абсолютные и относительные единицы измерения. </a:t>
            </a:r>
          </a:p>
          <a:p>
            <a:pPr marL="82296" indent="0">
              <a:buNone/>
            </a:pPr>
            <a:endParaRPr lang="ru-RU" dirty="0"/>
          </a:p>
          <a:p>
            <a:r>
              <a:rPr lang="ru-RU" b="1" u="sng" dirty="0"/>
              <a:t>Абсолютные</a:t>
            </a:r>
            <a:r>
              <a:rPr lang="ru-RU" dirty="0"/>
              <a:t>: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inches, </a:t>
            </a:r>
            <a:r>
              <a:rPr lang="ru-RU" dirty="0"/>
              <a:t>дюймы), </a:t>
            </a:r>
            <a:r>
              <a:rPr lang="en-US" b="1" dirty="0"/>
              <a:t>cm</a:t>
            </a:r>
            <a:r>
              <a:rPr lang="en-US" dirty="0"/>
              <a:t>, </a:t>
            </a:r>
            <a:r>
              <a:rPr lang="en-US" b="1" dirty="0"/>
              <a:t>mm</a:t>
            </a:r>
            <a:r>
              <a:rPr lang="en-US" dirty="0"/>
              <a:t>, </a:t>
            </a:r>
            <a:r>
              <a:rPr lang="en-US" b="1" dirty="0" err="1"/>
              <a:t>pt</a:t>
            </a:r>
            <a:r>
              <a:rPr lang="en-US" dirty="0"/>
              <a:t> (points</a:t>
            </a:r>
            <a:r>
              <a:rPr lang="ru-RU" dirty="0"/>
              <a:t>, пункты</a:t>
            </a:r>
            <a:r>
              <a:rPr lang="en-US" dirty="0"/>
              <a:t>, 1pt = 1/72 in ~ 0,35 mm), </a:t>
            </a:r>
            <a:r>
              <a:rPr lang="en-US" b="1" dirty="0"/>
              <a:t>pc</a:t>
            </a:r>
            <a:r>
              <a:rPr lang="en-US" dirty="0"/>
              <a:t> (picas</a:t>
            </a:r>
            <a:r>
              <a:rPr lang="ru-RU" dirty="0"/>
              <a:t>, пики</a:t>
            </a:r>
            <a:r>
              <a:rPr lang="en-US" dirty="0"/>
              <a:t>, 1pc = 12pt)</a:t>
            </a:r>
            <a:r>
              <a:rPr lang="ru-RU" dirty="0"/>
              <a:t>.</a:t>
            </a:r>
          </a:p>
          <a:p>
            <a:pPr marL="82296" indent="0">
              <a:buNone/>
            </a:pPr>
            <a:endParaRPr lang="ru-RU" dirty="0"/>
          </a:p>
          <a:p>
            <a:r>
              <a:rPr lang="ru-RU" b="1" u="sng" dirty="0"/>
              <a:t>Относительные</a:t>
            </a:r>
            <a:r>
              <a:rPr lang="ru-RU" dirty="0"/>
              <a:t>: </a:t>
            </a:r>
            <a:r>
              <a:rPr lang="en-US" b="1" dirty="0" err="1"/>
              <a:t>em</a:t>
            </a:r>
            <a:r>
              <a:rPr lang="en-US" dirty="0"/>
              <a:t> (</a:t>
            </a:r>
            <a:r>
              <a:rPr lang="ru-RU" dirty="0"/>
              <a:t>высота используемого элементом шрифта</a:t>
            </a:r>
            <a:r>
              <a:rPr lang="en-US" dirty="0"/>
              <a:t>), </a:t>
            </a:r>
            <a:r>
              <a:rPr lang="en-US" b="1" dirty="0"/>
              <a:t>ex</a:t>
            </a:r>
            <a:r>
              <a:rPr lang="en-US" dirty="0"/>
              <a:t> </a:t>
            </a:r>
            <a:r>
              <a:rPr lang="ru-RU" dirty="0"/>
              <a:t>(высота символа </a:t>
            </a:r>
            <a:r>
              <a:rPr lang="en-US" dirty="0"/>
              <a:t>“x”</a:t>
            </a:r>
            <a:r>
              <a:rPr lang="ru-RU" dirty="0"/>
              <a:t> используемого шрифта)</a:t>
            </a:r>
            <a:r>
              <a:rPr lang="en-US" dirty="0"/>
              <a:t>, </a:t>
            </a:r>
            <a:r>
              <a:rPr lang="en-US" b="1" dirty="0" err="1"/>
              <a:t>px</a:t>
            </a:r>
            <a:r>
              <a:rPr lang="en-US" dirty="0"/>
              <a:t> (pixels</a:t>
            </a:r>
            <a:r>
              <a:rPr lang="ru-RU" dirty="0"/>
              <a:t>, пиксели</a:t>
            </a:r>
            <a:r>
              <a:rPr lang="en-US" dirty="0"/>
              <a:t>), </a:t>
            </a:r>
            <a:r>
              <a:rPr lang="en-US" b="1" dirty="0"/>
              <a:t>%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037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цвета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524000"/>
            <a:ext cx="3528392" cy="4663440"/>
          </a:xfrm>
        </p:spPr>
        <p:txBody>
          <a:bodyPr/>
          <a:lstStyle/>
          <a:p>
            <a:pPr marL="82296" indent="0">
              <a:buNone/>
            </a:pPr>
            <a:r>
              <a:rPr lang="ru-RU" dirty="0"/>
              <a:t>Задать цвет можно: </a:t>
            </a:r>
          </a:p>
          <a:p>
            <a:pPr marL="82296" indent="0">
              <a:buNone/>
            </a:pPr>
            <a:endParaRPr lang="ru-RU" dirty="0"/>
          </a:p>
          <a:p>
            <a:r>
              <a:rPr lang="ru-RU" dirty="0"/>
              <a:t>по названию; </a:t>
            </a:r>
          </a:p>
          <a:p>
            <a:r>
              <a:rPr lang="ru-RU" dirty="0"/>
              <a:t>в формате </a:t>
            </a:r>
            <a:r>
              <a:rPr lang="en-US" dirty="0" err="1"/>
              <a:t>rgb</a:t>
            </a:r>
            <a:r>
              <a:rPr lang="ru-RU" dirty="0"/>
              <a:t>; </a:t>
            </a:r>
          </a:p>
          <a:p>
            <a:r>
              <a:rPr lang="ru-RU" dirty="0"/>
              <a:t>по шестнадцатеричному значению.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389572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35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/>
              <a:t>Адреса (URI) применяются для указания пути к файлу, например, для установки фоновой картинки на странице. Для этого используется ключевое слово  </a:t>
            </a:r>
            <a:r>
              <a:rPr lang="ru-RU" dirty="0" err="1"/>
              <a:t>url</a:t>
            </a:r>
            <a:r>
              <a:rPr lang="ru-RU" dirty="0"/>
              <a:t>(), внутри скобок пишется относительный или абсолютный адрес файла</a:t>
            </a:r>
            <a:r>
              <a:rPr lang="en-US" dirty="0"/>
              <a:t>: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i="1" dirty="0"/>
              <a:t>body { </a:t>
            </a:r>
          </a:p>
          <a:p>
            <a:pPr marL="82296" indent="0">
              <a:buNone/>
            </a:pPr>
            <a:r>
              <a:rPr lang="en-US" i="1" dirty="0"/>
              <a:t>	background: </a:t>
            </a:r>
            <a:r>
              <a:rPr lang="en-US" i="1" dirty="0" err="1"/>
              <a:t>url</a:t>
            </a:r>
            <a:r>
              <a:rPr lang="en-US" i="1" dirty="0"/>
              <a:t>(http://mysite.ru) no-repeat; </a:t>
            </a:r>
          </a:p>
          <a:p>
            <a:pPr marL="82296" indent="0">
              <a:buNone/>
            </a:pPr>
            <a:r>
              <a:rPr lang="en-US" i="1" dirty="0"/>
              <a:t>	} </a:t>
            </a:r>
          </a:p>
          <a:p>
            <a:pPr marL="82296" indent="0">
              <a:buNone/>
            </a:pPr>
            <a:r>
              <a:rPr lang="en-US" i="1" dirty="0"/>
              <a:t>div { background: </a:t>
            </a:r>
            <a:r>
              <a:rPr lang="en-US" i="1" dirty="0" err="1"/>
              <a:t>url</a:t>
            </a:r>
            <a:r>
              <a:rPr lang="en-US" i="1" dirty="0"/>
              <a:t>(images/warning.png) no-repeat; </a:t>
            </a:r>
          </a:p>
          <a:p>
            <a:pPr marL="82296" indent="0">
              <a:buNone/>
            </a:pPr>
            <a:r>
              <a:rPr lang="en-US" i="1" dirty="0"/>
              <a:t>	padding-left: 20px; </a:t>
            </a:r>
          </a:p>
          <a:p>
            <a:pPr marL="82296" indent="0">
              <a:buNone/>
            </a:pPr>
            <a:r>
              <a:rPr lang="en-US" i="1" dirty="0"/>
              <a:t>	margin-left: 200px; </a:t>
            </a:r>
          </a:p>
          <a:p>
            <a:pPr marL="82296" indent="0">
              <a:buNone/>
            </a:pPr>
            <a:r>
              <a:rPr lang="en-US" i="1" dirty="0"/>
              <a:t>	}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056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/>
              <a:t>Наследование - это перенос правил форматирования для элементов, находящихся внутри других. Такие элементы являются дочерними, и они наследуют некоторые стилевые свойства своих родителей, внутри которых располагаются. </a:t>
            </a:r>
          </a:p>
        </p:txBody>
      </p:sp>
    </p:spTree>
    <p:extLst>
      <p:ext uri="{BB962C8B-B14F-4D97-AF65-F5344CB8AC3E}">
        <p14:creationId xmlns:p14="http://schemas.microsoft.com/office/powerpoint/2010/main" val="265018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наследования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48" y="1772816"/>
            <a:ext cx="7200800" cy="488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57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селекторов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ru-RU" dirty="0"/>
              <a:t>Селекторы тэгов;</a:t>
            </a:r>
          </a:p>
          <a:p>
            <a:pPr marL="596646" indent="-514350">
              <a:buAutoNum type="arabicPeriod"/>
            </a:pPr>
            <a:r>
              <a:rPr lang="ru-RU" dirty="0"/>
              <a:t>Селекторы атрибутов;</a:t>
            </a:r>
          </a:p>
          <a:p>
            <a:pPr marL="596646" indent="-514350">
              <a:buAutoNum type="arabicPeriod"/>
            </a:pPr>
            <a:r>
              <a:rPr lang="ru-RU" dirty="0"/>
              <a:t>Идентификаторы (</a:t>
            </a:r>
            <a:r>
              <a:rPr lang="en-US" dirty="0"/>
              <a:t>id</a:t>
            </a:r>
            <a:r>
              <a:rPr lang="ru-RU" dirty="0"/>
              <a:t>-селекторы);</a:t>
            </a:r>
          </a:p>
          <a:p>
            <a:pPr marL="596646" indent="-514350">
              <a:buAutoNum type="arabicPeriod"/>
            </a:pPr>
            <a:r>
              <a:rPr lang="ru-RU" dirty="0"/>
              <a:t>Классы;</a:t>
            </a:r>
          </a:p>
          <a:p>
            <a:pPr marL="596646" indent="-514350">
              <a:buAutoNum type="arabicPeriod"/>
            </a:pPr>
            <a:r>
              <a:rPr lang="ru-RU" dirty="0" err="1"/>
              <a:t>Псевдоклассы</a:t>
            </a:r>
            <a:r>
              <a:rPr lang="ru-RU" dirty="0"/>
              <a:t>;</a:t>
            </a:r>
          </a:p>
          <a:p>
            <a:pPr marL="596646" indent="-514350">
              <a:buAutoNum type="arabicPeriod"/>
            </a:pPr>
            <a:r>
              <a:rPr lang="ru-RU" dirty="0" err="1"/>
              <a:t>Псевдоэлементы</a:t>
            </a:r>
            <a:r>
              <a:rPr lang="ru-RU" dirty="0"/>
              <a:t>;</a:t>
            </a:r>
          </a:p>
          <a:p>
            <a:pPr marL="596646" indent="-514350">
              <a:buAutoNum type="arabicPeriod"/>
            </a:pPr>
            <a:r>
              <a:rPr lang="ru-RU" dirty="0"/>
              <a:t>Универсальный селектор. </a:t>
            </a:r>
          </a:p>
          <a:p>
            <a:pPr marL="596646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0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Селекторы тэгов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/>
              <a:t>В качестве селектора выступает любой </a:t>
            </a:r>
            <a:r>
              <a:rPr lang="en-US" dirty="0"/>
              <a:t>HTML</a:t>
            </a:r>
            <a:r>
              <a:rPr lang="ru-RU" dirty="0"/>
              <a:t>-тэг, для которого определяются правила форматирования (цвет, фон, размер 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495384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68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Селекторы атрибутов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01280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/>
              <a:t>Элементы могу отличаться только используемыми в них атрибутами. Для того, чтобы управлять стилем таких элементов в </a:t>
            </a:r>
            <a:r>
              <a:rPr lang="en-US" dirty="0"/>
              <a:t>CSS </a:t>
            </a:r>
            <a:r>
              <a:rPr lang="ru-RU" dirty="0"/>
              <a:t>существуют селекторы атрибутов. При этом можно применять стили к любым указанным атрибутам, выбирать атрибуты с конкретным значением и т.п.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2307"/>
            <a:ext cx="64872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19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Cascading Style Sheets</a:t>
            </a:r>
            <a:r>
              <a:rPr lang="ru-RU" dirty="0"/>
              <a:t> (каскадные таблицы стилей) – это набор параметров форматирования, который применяется к элементам, атрибутам и</a:t>
            </a:r>
            <a:r>
              <a:rPr lang="en-US" dirty="0"/>
              <a:t>/</a:t>
            </a:r>
            <a:r>
              <a:rPr lang="ru-RU" dirty="0"/>
              <a:t>или частям </a:t>
            </a:r>
            <a:r>
              <a:rPr lang="en-US" dirty="0"/>
              <a:t>HTML-</a:t>
            </a:r>
            <a:r>
              <a:rPr lang="ru-RU" dirty="0"/>
              <a:t>документа</a:t>
            </a:r>
            <a:r>
              <a:rPr lang="en-US" dirty="0"/>
              <a:t> </a:t>
            </a:r>
            <a:r>
              <a:rPr lang="ru-RU" dirty="0"/>
              <a:t>для изменения его внешнего вида. </a:t>
            </a:r>
          </a:p>
        </p:txBody>
      </p:sp>
    </p:spTree>
    <p:extLst>
      <p:ext uri="{BB962C8B-B14F-4D97-AF65-F5344CB8AC3E}">
        <p14:creationId xmlns:p14="http://schemas.microsoft.com/office/powerpoint/2010/main" val="137033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Селекторы атрибутов:</a:t>
            </a:r>
            <a:br>
              <a:rPr lang="ru-RU" dirty="0"/>
            </a:br>
            <a:r>
              <a:rPr lang="ru-RU" dirty="0"/>
              <a:t>простой селектор атрибута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36004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/>
              <a:t>Устанавливает стиль для всех элементов элемента с указанным атрибутом (значение атрибута - любое).</a:t>
            </a:r>
          </a:p>
          <a:p>
            <a:pPr marL="82296" indent="0">
              <a:buNone/>
            </a:pPr>
            <a:endParaRPr lang="ru-RU" u="sng" dirty="0"/>
          </a:p>
          <a:p>
            <a:pPr marL="82296" indent="0">
              <a:buNone/>
            </a:pPr>
            <a:r>
              <a:rPr lang="ru-RU" u="sng" dirty="0"/>
              <a:t>Общий синтаксис: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i="1" dirty="0"/>
              <a:t>[атрибут] { </a:t>
            </a:r>
          </a:p>
          <a:p>
            <a:pPr marL="82296" indent="0">
              <a:buNone/>
            </a:pPr>
            <a:r>
              <a:rPr lang="ru-RU" i="1" dirty="0"/>
              <a:t>	Описание правил стиля; </a:t>
            </a:r>
          </a:p>
          <a:p>
            <a:pPr marL="82296" indent="0">
              <a:buNone/>
            </a:pPr>
            <a:r>
              <a:rPr lang="ru-RU" i="1" dirty="0"/>
              <a:t>	}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73216"/>
            <a:ext cx="3672408" cy="113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48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Селекторы атрибутов:</a:t>
            </a:r>
            <a:br>
              <a:rPr lang="ru-RU" dirty="0"/>
            </a:br>
            <a:r>
              <a:rPr lang="ru-RU" dirty="0"/>
              <a:t>селектор атрибута со значением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772816"/>
            <a:ext cx="7498080" cy="349336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/>
              <a:t>Устанавливает стиль для элемента, содержащего атрибут с конкретным значением.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/>
              <a:t>Общий синтаксис: </a:t>
            </a:r>
          </a:p>
          <a:p>
            <a:pPr marL="82296" indent="0">
              <a:buNone/>
            </a:pPr>
            <a:endParaRPr lang="ru-RU" u="sng" dirty="0"/>
          </a:p>
          <a:p>
            <a:pPr marL="82296" indent="0">
              <a:buNone/>
            </a:pPr>
            <a:r>
              <a:rPr lang="ru-RU" i="1" dirty="0"/>
              <a:t>[атрибут="значение"] { </a:t>
            </a:r>
          </a:p>
          <a:p>
            <a:pPr marL="82296" indent="0">
              <a:buNone/>
            </a:pPr>
            <a:r>
              <a:rPr lang="ru-RU" i="1" dirty="0"/>
              <a:t>	Описание правил стиля </a:t>
            </a:r>
          </a:p>
          <a:p>
            <a:pPr marL="82296" indent="0">
              <a:buNone/>
            </a:pPr>
            <a:r>
              <a:rPr lang="ru-RU" i="1" dirty="0"/>
              <a:t>	}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57192"/>
            <a:ext cx="445402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0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Селекторы атрибутов:</a:t>
            </a:r>
            <a:br>
              <a:rPr lang="ru-RU" dirty="0"/>
            </a:br>
            <a:r>
              <a:rPr lang="ru-RU" dirty="0"/>
              <a:t>селектор атрибута со значением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700808"/>
            <a:ext cx="7498080" cy="475252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/>
              <a:t>Также можно определять правила для элементов, содержащих атрибуты с различными параметрами: </a:t>
            </a:r>
          </a:p>
          <a:p>
            <a:pPr marL="82296" indent="0">
              <a:buNone/>
            </a:pPr>
            <a:endParaRPr lang="ru-RU" dirty="0"/>
          </a:p>
          <a:p>
            <a:r>
              <a:rPr lang="ru-RU" dirty="0"/>
              <a:t>Значение атрибута содержит определенное слово;</a:t>
            </a:r>
          </a:p>
          <a:p>
            <a:r>
              <a:rPr lang="ru-RU" dirty="0"/>
              <a:t>Значение атрибута содержит определенную последовательность символов;</a:t>
            </a:r>
          </a:p>
          <a:p>
            <a:r>
              <a:rPr lang="ru-RU" dirty="0"/>
              <a:t>Значение атрибута начинается с определенной последовательности символов;</a:t>
            </a:r>
          </a:p>
          <a:p>
            <a:r>
              <a:rPr lang="ru-RU" dirty="0"/>
              <a:t>Значение атрибута заканчивается определенной последовательностью символов. </a:t>
            </a:r>
          </a:p>
        </p:txBody>
      </p:sp>
    </p:spTree>
    <p:extLst>
      <p:ext uri="{BB962C8B-B14F-4D97-AF65-F5344CB8AC3E}">
        <p14:creationId xmlns:p14="http://schemas.microsoft.com/office/powerpoint/2010/main" val="103099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Селекторы атрибутов:</a:t>
            </a:r>
            <a:br>
              <a:rPr lang="ru-RU" dirty="0"/>
            </a:br>
            <a:r>
              <a:rPr lang="ru-RU" dirty="0"/>
              <a:t>селектор атрибута со значением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68" y="1895474"/>
            <a:ext cx="7724514" cy="470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34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Идентификаторы (</a:t>
            </a:r>
            <a:r>
              <a:rPr lang="en-US" dirty="0"/>
              <a:t>id</a:t>
            </a:r>
            <a:r>
              <a:rPr lang="ru-RU" dirty="0"/>
              <a:t>-селекторы)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77344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Идентификатор (</a:t>
            </a:r>
            <a:r>
              <a:rPr lang="en-US" dirty="0"/>
              <a:t>id</a:t>
            </a:r>
            <a:r>
              <a:rPr lang="ru-RU" dirty="0"/>
              <a:t>) определяет </a:t>
            </a:r>
            <a:r>
              <a:rPr lang="ru-RU" b="1" i="1" u="sng" dirty="0"/>
              <a:t>уникальное</a:t>
            </a:r>
            <a:r>
              <a:rPr lang="ru-RU" dirty="0"/>
              <a:t> имя элемента, которое используется для изменения его стиля и обращения к нему через скрипты.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/>
              <a:t>Общий синтаксис: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i="1" dirty="0"/>
              <a:t>#</a:t>
            </a:r>
            <a:r>
              <a:rPr lang="ru-RU" i="1" dirty="0" err="1"/>
              <a:t>ИмяИдентификатора</a:t>
            </a:r>
            <a:r>
              <a:rPr lang="ru-RU" i="1" dirty="0"/>
              <a:t> { </a:t>
            </a:r>
          </a:p>
          <a:p>
            <a:pPr marL="82296" indent="0">
              <a:buNone/>
            </a:pPr>
            <a:r>
              <a:rPr lang="ru-RU" i="1" dirty="0"/>
              <a:t>	 Описание правил стиля;</a:t>
            </a:r>
          </a:p>
          <a:p>
            <a:pPr marL="82296" indent="0">
              <a:buNone/>
            </a:pPr>
            <a:r>
              <a:rPr lang="ru-RU" i="1" dirty="0"/>
              <a:t>	}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80253"/>
            <a:ext cx="3971925" cy="25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97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2701280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ru-RU" dirty="0"/>
              <a:t>Классы применяют, когда необходимо определить стиль для индивидуального элемента веб-страницы или задать одинаковые стили разных элементов, относящихся к одному классу.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/>
              <a:t>Общий синтаксис: </a:t>
            </a:r>
          </a:p>
          <a:p>
            <a:pPr marL="82296" indent="0">
              <a:buNone/>
            </a:pPr>
            <a:endParaRPr lang="ru-RU" u="sng" dirty="0"/>
          </a:p>
          <a:p>
            <a:pPr marL="82296" indent="0">
              <a:buNone/>
            </a:pPr>
            <a:r>
              <a:rPr lang="ru-RU" i="1" dirty="0"/>
              <a:t>.</a:t>
            </a:r>
            <a:r>
              <a:rPr lang="ru-RU" i="1" dirty="0" err="1"/>
              <a:t>ИмяКласса</a:t>
            </a:r>
            <a:r>
              <a:rPr lang="ru-RU" i="1" dirty="0"/>
              <a:t> { </a:t>
            </a:r>
          </a:p>
          <a:p>
            <a:pPr marL="82296" indent="0">
              <a:buNone/>
            </a:pPr>
            <a:r>
              <a:rPr lang="ru-RU" i="1" dirty="0"/>
              <a:t>	 Описание правил стиля;</a:t>
            </a:r>
          </a:p>
          <a:p>
            <a:pPr marL="82296" indent="0">
              <a:buNone/>
            </a:pPr>
            <a:r>
              <a:rPr lang="ru-RU" i="1" dirty="0"/>
              <a:t>	}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9040"/>
            <a:ext cx="40481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ru-RU" dirty="0" err="1"/>
              <a:t>Псевдоклассы</a:t>
            </a:r>
            <a:r>
              <a:rPr lang="ru-RU" dirty="0"/>
              <a:t> определяют динамическое состояние элементов, которое изменяется с помощью действий пользователя.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/>
              <a:t>Общий синтаксис: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i="1" dirty="0"/>
              <a:t>:</a:t>
            </a:r>
            <a:r>
              <a:rPr lang="ru-RU" i="1" dirty="0" err="1"/>
              <a:t>Псевдокласс</a:t>
            </a:r>
            <a:r>
              <a:rPr lang="ru-RU" i="1" dirty="0"/>
              <a:t> { </a:t>
            </a:r>
          </a:p>
          <a:p>
            <a:pPr marL="82296" indent="0">
              <a:buNone/>
            </a:pPr>
            <a:r>
              <a:rPr lang="ru-RU" i="1" dirty="0"/>
              <a:t>	Описание правил стиля </a:t>
            </a:r>
          </a:p>
          <a:p>
            <a:pPr marL="82296" indent="0">
              <a:buNone/>
            </a:pPr>
            <a:r>
              <a:rPr lang="ru-RU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3358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Псевдоклассы</a:t>
            </a:r>
            <a:r>
              <a:rPr lang="ru-RU" dirty="0"/>
              <a:t>: основные группы </a:t>
            </a:r>
            <a:r>
              <a:rPr lang="ru-RU" dirty="0" err="1"/>
              <a:t>псевдоклассов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(определяющие динамику элемента);</a:t>
            </a:r>
          </a:p>
          <a:p>
            <a:r>
              <a:rPr lang="ru-RU" dirty="0"/>
              <a:t>Состояний (чаще всего используются с </a:t>
            </a:r>
            <a:r>
              <a:rPr lang="en-US" dirty="0"/>
              <a:t>JavaScript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ru-RU" dirty="0"/>
              <a:t>Структурные (определяемые </a:t>
            </a:r>
            <a:r>
              <a:rPr lang="en-US" dirty="0"/>
              <a:t>DOM</a:t>
            </a:r>
            <a:r>
              <a:rPr lang="ru-RU" dirty="0"/>
              <a:t>);</a:t>
            </a:r>
          </a:p>
          <a:p>
            <a:r>
              <a:rPr lang="ru-RU" dirty="0" err="1"/>
              <a:t>Псевдокласс</a:t>
            </a:r>
            <a:r>
              <a:rPr lang="ru-RU" dirty="0"/>
              <a:t> отрицания </a:t>
            </a:r>
            <a:r>
              <a:rPr lang="en-US" dirty="0"/>
              <a:t>:not</a:t>
            </a:r>
            <a:r>
              <a:rPr lang="ru-RU" dirty="0"/>
              <a:t>;</a:t>
            </a:r>
          </a:p>
          <a:p>
            <a:r>
              <a:rPr lang="ru-RU" dirty="0"/>
              <a:t>Некоторые другие (</a:t>
            </a:r>
            <a:r>
              <a:rPr lang="en-US" dirty="0"/>
              <a:t>:target, :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ru-RU" dirty="0"/>
              <a:t> и т.п.).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768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</a:t>
            </a:r>
            <a:r>
              <a:rPr lang="ru-RU" dirty="0" err="1"/>
              <a:t>псевдоклассы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511282"/>
              </p:ext>
            </p:extLst>
          </p:nvPr>
        </p:nvGraphicFramePr>
        <p:xfrm>
          <a:off x="1331640" y="1556792"/>
          <a:ext cx="749935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Псевдокласс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:link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определяет стилевое оформление </a:t>
                      </a:r>
                      <a:r>
                        <a:rPr lang="ru-RU" dirty="0" err="1"/>
                        <a:t>непосещенных</a:t>
                      </a:r>
                      <a:r>
                        <a:rPr lang="ru-RU" baseline="0" dirty="0"/>
                        <a:t> ссылок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:visited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определяет стилевое оформление посещенных</a:t>
                      </a:r>
                      <a:r>
                        <a:rPr lang="ru-RU" baseline="0" dirty="0"/>
                        <a:t> ссылок (через какое-то время браузер может вернуть ссылке состояние </a:t>
                      </a:r>
                      <a:r>
                        <a:rPr lang="ru-RU" baseline="0" dirty="0" err="1"/>
                        <a:t>непосещенной</a:t>
                      </a:r>
                      <a:r>
                        <a:rPr lang="ru-RU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:hover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применяется при наведении пользователем на объект указателя мыши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применяется </a:t>
                      </a:r>
                      <a:r>
                        <a:rPr lang="ru-RU" dirty="0"/>
                        <a:t>при нажатии пользователем на объект левой кнопки</a:t>
                      </a:r>
                      <a:r>
                        <a:rPr lang="ru-RU" baseline="0" dirty="0"/>
                        <a:t> мыши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:focus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применяется при получении объектом фокуса (как правило, объектом </a:t>
                      </a:r>
                      <a:r>
                        <a:rPr lang="en-US" dirty="0"/>
                        <a:t>html</a:t>
                      </a:r>
                      <a:r>
                        <a:rPr lang="ru-RU" dirty="0"/>
                        <a:t>-форм или гиперссылок)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37641"/>
            <a:ext cx="2405722" cy="121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03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Псевдоклассы</a:t>
            </a:r>
            <a:r>
              <a:rPr lang="ru-RU" dirty="0"/>
              <a:t> состояний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740867"/>
              </p:ext>
            </p:extLst>
          </p:nvPr>
        </p:nvGraphicFramePr>
        <p:xfrm>
          <a:off x="1331640" y="2132856"/>
          <a:ext cx="7499350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94">
                <a:tc>
                  <a:txBody>
                    <a:bodyPr/>
                    <a:lstStyle/>
                    <a:p>
                      <a:r>
                        <a:rPr lang="ru-RU" dirty="0" err="1"/>
                        <a:t>Псевдокласс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r>
                        <a:rPr lang="en-US" dirty="0"/>
                        <a:t>:enabled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определяет доступный элемент </a:t>
                      </a:r>
                      <a:r>
                        <a:rPr lang="en-US" dirty="0"/>
                        <a:t>html-</a:t>
                      </a:r>
                      <a:r>
                        <a:rPr lang="ru-RU" dirty="0"/>
                        <a:t>формы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dirty="0"/>
                        <a:t>:disabled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определяет недоступный (заблокированный) элемент </a:t>
                      </a:r>
                      <a:r>
                        <a:rPr lang="en-US" dirty="0"/>
                        <a:t>html-</a:t>
                      </a:r>
                      <a:r>
                        <a:rPr lang="ru-RU" dirty="0"/>
                        <a:t>формы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5206">
                <a:tc>
                  <a:txBody>
                    <a:bodyPr/>
                    <a:lstStyle/>
                    <a:p>
                      <a:r>
                        <a:rPr lang="en-US" dirty="0"/>
                        <a:t>:checked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определяет включенные флажки (</a:t>
                      </a:r>
                      <a:r>
                        <a:rPr lang="ru-RU" dirty="0" err="1"/>
                        <a:t>checkbox</a:t>
                      </a:r>
                      <a:r>
                        <a:rPr lang="ru-RU" dirty="0"/>
                        <a:t>) и переключатели (</a:t>
                      </a:r>
                      <a:r>
                        <a:rPr lang="ru-RU" dirty="0" err="1"/>
                        <a:t>radio</a:t>
                      </a:r>
                      <a:r>
                        <a:rPr lang="ru-RU" dirty="0"/>
                        <a:t>). Устанавливается состояние «выбрано по умолчанию» (аналог атрибута </a:t>
                      </a:r>
                      <a:r>
                        <a:rPr lang="ru-RU" dirty="0" err="1"/>
                        <a:t>checked</a:t>
                      </a:r>
                      <a:r>
                        <a:rPr lang="ru-RU" dirty="0"/>
                        <a:t> тега &lt;</a:t>
                      </a:r>
                      <a:r>
                        <a:rPr lang="ru-RU" dirty="0" err="1"/>
                        <a:t>input</a:t>
                      </a:r>
                      <a:r>
                        <a:rPr lang="ru-RU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1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Оформление </a:t>
            </a:r>
            <a:r>
              <a:rPr lang="en-US" dirty="0"/>
              <a:t>HTML</a:t>
            </a:r>
            <a:r>
              <a:rPr lang="ru-RU" dirty="0"/>
              <a:t>-документа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Табличная верстка – устарела;</a:t>
            </a:r>
          </a:p>
          <a:p>
            <a:r>
              <a:rPr lang="ru-RU" dirty="0"/>
              <a:t>Блочная верстка</a:t>
            </a:r>
            <a:r>
              <a:rPr lang="en-US" dirty="0"/>
              <a:t> (</a:t>
            </a:r>
            <a:r>
              <a:rPr lang="ru-RU" dirty="0"/>
              <a:t>верстка с помощью слоев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en-US" dirty="0"/>
              <a:t>HTML 4 &lt;div&gt;;</a:t>
            </a:r>
          </a:p>
          <a:p>
            <a:r>
              <a:rPr lang="ru-RU" dirty="0"/>
              <a:t>Блочная верстка</a:t>
            </a:r>
            <a:r>
              <a:rPr lang="en-US" dirty="0"/>
              <a:t> (</a:t>
            </a:r>
            <a:r>
              <a:rPr lang="ru-RU" dirty="0"/>
              <a:t>верстка с помощью слоев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en-US" dirty="0"/>
              <a:t>HTML5 &lt;div&gt;, &lt;article&gt;, &lt;header&gt;, &lt;footer&gt;, &lt;section&gt;, &lt;aside&gt;, &lt;</a:t>
            </a:r>
            <a:r>
              <a:rPr lang="en-US" dirty="0" err="1"/>
              <a:t>nav</a:t>
            </a:r>
            <a:r>
              <a:rPr lang="en-US" dirty="0"/>
              <a:t>&gt;.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969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псевдоклассов</a:t>
            </a:r>
            <a:r>
              <a:rPr lang="ru-RU" dirty="0"/>
              <a:t> состояний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896544"/>
          </a:xfrm>
        </p:spPr>
        <p:txBody>
          <a:bodyPr>
            <a:noAutofit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&lt;script&gt;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function </a:t>
            </a:r>
            <a:r>
              <a:rPr lang="en-US" sz="1200" dirty="0" err="1"/>
              <a:t>agreeForm</a:t>
            </a:r>
            <a:r>
              <a:rPr lang="en-US" sz="1200" dirty="0"/>
              <a:t>(f) 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if (</a:t>
            </a:r>
            <a:r>
              <a:rPr lang="en-US" sz="1200" dirty="0" err="1"/>
              <a:t>f.agree.checked</a:t>
            </a:r>
            <a:r>
              <a:rPr lang="en-US" sz="1200" dirty="0"/>
              <a:t>) </a:t>
            </a:r>
            <a:r>
              <a:rPr lang="en-US" sz="1200" dirty="0" err="1"/>
              <a:t>f.submit.disabled</a:t>
            </a:r>
            <a:r>
              <a:rPr lang="en-US" sz="1200" dirty="0"/>
              <a:t> = 0;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else </a:t>
            </a:r>
            <a:r>
              <a:rPr lang="en-US" sz="1200" dirty="0" err="1"/>
              <a:t>f.submit.disabled</a:t>
            </a:r>
            <a:r>
              <a:rPr lang="en-US" sz="1200" dirty="0"/>
              <a:t> = 1;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&lt;/script&gt;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&lt;html&gt;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&lt;head&gt;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&lt;style&gt;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input[type="submit"]:enabled {background: blue;</a:t>
            </a:r>
            <a:r>
              <a:rPr lang="ru-RU" sz="1200" dirty="0"/>
              <a:t>  </a:t>
            </a:r>
            <a:r>
              <a:rPr lang="en-US" sz="1200" dirty="0" err="1"/>
              <a:t>color:white</a:t>
            </a:r>
            <a:r>
              <a:rPr lang="en-US" sz="1200" dirty="0"/>
              <a:t>;</a:t>
            </a:r>
            <a:r>
              <a:rPr lang="ru-RU" sz="1200" dirty="0"/>
              <a:t> </a:t>
            </a:r>
            <a:r>
              <a:rPr lang="en-US" sz="1200" dirty="0"/>
              <a:t>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&lt;/style&gt;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&lt;/head&gt;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&lt;body&gt;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&lt;form&gt;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&lt;p&gt;</a:t>
            </a:r>
            <a:r>
              <a:rPr lang="ru-RU" sz="1200" dirty="0"/>
              <a:t>Пример&lt;/</a:t>
            </a:r>
            <a:r>
              <a:rPr lang="en-US" sz="1200" dirty="0"/>
              <a:t>p&gt;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&lt;p&gt;&lt;input type="checkbox" name="agree" </a:t>
            </a:r>
            <a:r>
              <a:rPr lang="en-US" sz="1200" dirty="0" err="1"/>
              <a:t>onclick</a:t>
            </a:r>
            <a:r>
              <a:rPr lang="en-US" sz="1200" dirty="0"/>
              <a:t>="</a:t>
            </a:r>
            <a:r>
              <a:rPr lang="en-US" sz="1200" dirty="0" err="1"/>
              <a:t>agreeForm</a:t>
            </a:r>
            <a:r>
              <a:rPr lang="en-US" sz="1200" dirty="0"/>
              <a:t>(</a:t>
            </a:r>
            <a:r>
              <a:rPr lang="en-US" sz="1200" dirty="0" err="1"/>
              <a:t>this.form</a:t>
            </a:r>
            <a:r>
              <a:rPr lang="en-US" sz="1200" dirty="0"/>
              <a:t>)"&gt;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    </a:t>
            </a:r>
            <a:r>
              <a:rPr lang="ru-RU" sz="1200" dirty="0"/>
              <a:t>Вы можете поставить флаг здесь&lt;/</a:t>
            </a:r>
            <a:r>
              <a:rPr lang="en-US" sz="1200" dirty="0"/>
              <a:t>p&gt;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  &lt;p&gt;&lt;input type="submit" name="submit" value="</a:t>
            </a:r>
            <a:r>
              <a:rPr lang="ru-RU" sz="1200" dirty="0"/>
              <a:t>Отправить</a:t>
            </a:r>
            <a:r>
              <a:rPr lang="en-US" sz="1200" dirty="0"/>
              <a:t>”</a:t>
            </a:r>
            <a:r>
              <a:rPr lang="ru-RU" sz="1200" dirty="0"/>
              <a:t> </a:t>
            </a:r>
            <a:r>
              <a:rPr lang="en-US" sz="1200" dirty="0"/>
              <a:t>disabled&gt;&lt;/p&gt;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&lt;/form&gt;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&lt;/body&gt;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&lt;/html&gt;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6379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>
            <a:noAutofit/>
          </a:bodyPr>
          <a:lstStyle/>
          <a:p>
            <a:r>
              <a:rPr lang="ru-RU" dirty="0"/>
              <a:t>Структурные </a:t>
            </a:r>
            <a:r>
              <a:rPr lang="ru-RU" dirty="0" err="1"/>
              <a:t>псевдоклассы</a:t>
            </a:r>
            <a:r>
              <a:rPr lang="ru-RU" dirty="0"/>
              <a:t>:</a:t>
            </a:r>
            <a:r>
              <a:rPr lang="en-US" dirty="0"/>
              <a:t> DOM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00808"/>
            <a:ext cx="7620000" cy="4483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(</a:t>
            </a:r>
            <a:r>
              <a:rPr lang="ru-RU" sz="2400" i="1" dirty="0" err="1"/>
              <a:t>Document</a:t>
            </a:r>
            <a:r>
              <a:rPr lang="ru-RU" sz="2400" i="1" dirty="0"/>
              <a:t> </a:t>
            </a:r>
            <a:r>
              <a:rPr lang="ru-RU" sz="2400" i="1" dirty="0" err="1"/>
              <a:t>Object</a:t>
            </a:r>
            <a:r>
              <a:rPr lang="ru-RU" sz="2400" i="1" dirty="0"/>
              <a:t> </a:t>
            </a:r>
            <a:r>
              <a:rPr lang="ru-RU" sz="2400" i="1" dirty="0" err="1"/>
              <a:t>Model</a:t>
            </a:r>
            <a:r>
              <a:rPr lang="en-US" sz="2400" dirty="0"/>
              <a:t>) – </a:t>
            </a:r>
            <a:r>
              <a:rPr lang="ru-RU" sz="2400" dirty="0"/>
              <a:t>объектная модель документа:</a:t>
            </a:r>
            <a:r>
              <a:rPr lang="en-US" sz="2400" dirty="0"/>
              <a:t> </a:t>
            </a:r>
          </a:p>
          <a:p>
            <a:pPr marL="0" indent="0" algn="just">
              <a:buNone/>
            </a:pPr>
            <a:r>
              <a:rPr lang="ru-RU" sz="2400" dirty="0"/>
              <a:t>это независящий от платформы и языка программный интерфейс, позволяющий программам и скриптам: </a:t>
            </a:r>
          </a:p>
          <a:p>
            <a:pPr marL="0" indent="0" algn="just">
              <a:buNone/>
            </a:pPr>
            <a:endParaRPr lang="ru-RU" sz="2400" dirty="0"/>
          </a:p>
          <a:p>
            <a:pPr indent="-342900" algn="just"/>
            <a:r>
              <a:rPr lang="ru-RU" sz="2400" dirty="0"/>
              <a:t>получать доступ к содержимому HTML, XML и других размеченных документов; </a:t>
            </a:r>
          </a:p>
          <a:p>
            <a:pPr indent="-342900" algn="just"/>
            <a:r>
              <a:rPr lang="ru-RU" sz="2400" dirty="0"/>
              <a:t>изменять содержимое, структуру и оформление этих документов.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3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Согласно модели </a:t>
            </a:r>
            <a:r>
              <a:rPr lang="en-US" dirty="0"/>
              <a:t>DOM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844824"/>
            <a:ext cx="7620000" cy="42679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весь документ представляется узлом документа;</a:t>
            </a:r>
          </a:p>
          <a:p>
            <a:pPr algn="just"/>
            <a:r>
              <a:rPr lang="ru-RU" dirty="0"/>
              <a:t>каждый тэг документа является узлом элемента;</a:t>
            </a:r>
          </a:p>
          <a:p>
            <a:pPr algn="just"/>
            <a:r>
              <a:rPr lang="ru-RU" dirty="0"/>
              <a:t>текст внутри элементов документа представляется текстовыми узлами; </a:t>
            </a:r>
          </a:p>
          <a:p>
            <a:pPr algn="just"/>
            <a:r>
              <a:rPr lang="ru-RU" dirty="0"/>
              <a:t>каждому атрибуту соответствует узел атрибута;</a:t>
            </a:r>
          </a:p>
          <a:p>
            <a:pPr algn="just"/>
            <a:r>
              <a:rPr lang="ru-RU" dirty="0"/>
              <a:t>комментарии являются узлами комментариев.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33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</a:t>
            </a:r>
            <a:r>
              <a:rPr lang="en-US" dirty="0"/>
              <a:t>HTML DOM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0602"/>
            <a:ext cx="4401031" cy="267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6896"/>
            <a:ext cx="363573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214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</a:t>
            </a:r>
            <a:r>
              <a:rPr lang="ru-RU" dirty="0" err="1"/>
              <a:t>псевдоклассы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4841"/>
              </p:ext>
            </p:extLst>
          </p:nvPr>
        </p:nvGraphicFramePr>
        <p:xfrm>
          <a:off x="1259632" y="1447800"/>
          <a:ext cx="7674818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Псевдокласс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:root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корневой элемент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:nth-child(</a:t>
                      </a:r>
                      <a:r>
                        <a:rPr lang="ru-RU" sz="1200" dirty="0"/>
                        <a:t>номер)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элемент по его номеру в дереве элементов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:nth-last-child(</a:t>
                      </a:r>
                      <a:r>
                        <a:rPr lang="ru-RU" sz="1200" dirty="0"/>
                        <a:t>номер)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элемент по его номеру в дереве элементов, считая с конца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:nth-of-type(</a:t>
                      </a:r>
                      <a:r>
                        <a:rPr lang="ru-RU" sz="1200" dirty="0"/>
                        <a:t>номер)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дочерний элемент указанного типа по его номеру в дереве элементов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:nth-last-of-type(</a:t>
                      </a:r>
                      <a:r>
                        <a:rPr lang="ru-RU" sz="1200" dirty="0"/>
                        <a:t>номер)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дочерний элемент указанного типа по его номеру в дереве элементов, считая с конца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:first-child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первый дочерний элемент родителя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:last-child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последний дочерний элемент родителя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:first-of-type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первый дочерний элемент указанного типа в дереве элементов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:last-of-type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последний дочерний элемент указанного типа в дереве элементов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:only-child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дочерний элемент, если он у родителя единственный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:only-of-type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дочерний элемент указанного типа, если он у родителя единственный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:empty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определяет пустой элемент, т.е. элемент который не содержат ни дочерних элементов, ни текста, ни пробелов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138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Структурные </a:t>
            </a:r>
            <a:r>
              <a:rPr lang="ru-RU" dirty="0" err="1"/>
              <a:t>псевдоклассы</a:t>
            </a:r>
            <a:r>
              <a:rPr lang="ru-RU" dirty="0"/>
              <a:t>: значение номера элемента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85613"/>
              </p:ext>
            </p:extLst>
          </p:nvPr>
        </p:nvGraphicFramePr>
        <p:xfrm>
          <a:off x="1331640" y="1772816"/>
          <a:ext cx="749935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Порядковый номер дочернего элемента относительно своего родителя. Нумерация начинается с 1, это будет первый элемент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an+b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Дочерний элемент с номером </a:t>
                      </a:r>
                      <a:r>
                        <a:rPr lang="ru-RU" dirty="0" err="1"/>
                        <a:t>an+b</a:t>
                      </a:r>
                      <a:r>
                        <a:rPr lang="ru-RU" dirty="0"/>
                        <a:t>, где a и b заданные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целые</a:t>
                      </a:r>
                      <a:r>
                        <a:rPr lang="ru-RU" dirty="0"/>
                        <a:t> числа, n – счетчик, который автоматически принимает значение 0, 1, 2...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 чётные 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 нечётные 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87624" y="4941168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&lt;style type="text/</a:t>
            </a:r>
            <a:r>
              <a:rPr lang="en-US" i="1" dirty="0" err="1"/>
              <a:t>css</a:t>
            </a:r>
            <a:r>
              <a:rPr lang="en-US" i="1" dirty="0"/>
              <a:t>"&gt;</a:t>
            </a:r>
          </a:p>
          <a:p>
            <a:r>
              <a:rPr lang="ru-RU" i="1" dirty="0"/>
              <a:t>    </a:t>
            </a:r>
            <a:r>
              <a:rPr lang="en-US" i="1" dirty="0" err="1"/>
              <a:t>td:nth-child</a:t>
            </a:r>
            <a:r>
              <a:rPr lang="en-US" i="1" dirty="0"/>
              <a:t>(</a:t>
            </a:r>
            <a:r>
              <a:rPr lang="ru-RU" i="1" dirty="0"/>
              <a:t>5</a:t>
            </a:r>
            <a:r>
              <a:rPr lang="en-US" i="1" dirty="0"/>
              <a:t>) {text-align: right;} /* </a:t>
            </a:r>
            <a:r>
              <a:rPr lang="ru-RU" i="1" dirty="0"/>
              <a:t>пятая ячейка в строке таблицы */</a:t>
            </a:r>
          </a:p>
          <a:p>
            <a:r>
              <a:rPr lang="ru-RU" i="1" dirty="0"/>
              <a:t>    </a:t>
            </a:r>
            <a:r>
              <a:rPr lang="en-US" i="1" dirty="0" err="1"/>
              <a:t>tr:nth-child</a:t>
            </a:r>
            <a:r>
              <a:rPr lang="en-US" i="1" dirty="0"/>
              <a:t>(3n+1) {font-weight: bold}; /* 1, 4, 7, 10... </a:t>
            </a:r>
            <a:r>
              <a:rPr lang="ru-RU" i="1" dirty="0"/>
              <a:t>строки таблицы */</a:t>
            </a:r>
          </a:p>
          <a:p>
            <a:r>
              <a:rPr lang="ru-RU" i="1" dirty="0"/>
              <a:t>    </a:t>
            </a:r>
            <a:r>
              <a:rPr lang="en-US" i="1" dirty="0" err="1"/>
              <a:t>tr:nth-child</a:t>
            </a:r>
            <a:r>
              <a:rPr lang="en-US" i="1" dirty="0"/>
              <a:t>(even) {background: #ccc;} /* </a:t>
            </a:r>
            <a:r>
              <a:rPr lang="ru-RU" i="1" dirty="0"/>
              <a:t>чётные строки таблицы */</a:t>
            </a:r>
          </a:p>
          <a:p>
            <a:r>
              <a:rPr lang="ru-RU" i="1" dirty="0"/>
              <a:t>    </a:t>
            </a:r>
            <a:r>
              <a:rPr lang="en-US" i="1" dirty="0" err="1"/>
              <a:t>tr:nth-child</a:t>
            </a:r>
            <a:r>
              <a:rPr lang="en-US" i="1" dirty="0"/>
              <a:t>(odd) {background: #</a:t>
            </a:r>
            <a:r>
              <a:rPr lang="en-US" i="1" dirty="0" err="1"/>
              <a:t>fcc</a:t>
            </a:r>
            <a:r>
              <a:rPr lang="en-US" i="1" dirty="0"/>
              <a:t>;} /* </a:t>
            </a:r>
            <a:r>
              <a:rPr lang="ru-RU" i="1" dirty="0"/>
              <a:t>нечётные строки таблицы */</a:t>
            </a:r>
          </a:p>
          <a:p>
            <a:r>
              <a:rPr lang="ru-RU" i="1" dirty="0"/>
              <a:t>&lt;/</a:t>
            </a:r>
            <a:r>
              <a:rPr lang="en-US" i="1" dirty="0"/>
              <a:t>style&gt;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69521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</a:t>
            </a:r>
            <a:r>
              <a:rPr lang="ru-RU" dirty="0" err="1"/>
              <a:t>псевдоклассы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915"/>
          <a:stretch/>
        </p:blipFill>
        <p:spPr bwMode="auto">
          <a:xfrm>
            <a:off x="2646834" y="1668041"/>
            <a:ext cx="4686300" cy="106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772" b="36686"/>
          <a:stretch/>
        </p:blipFill>
        <p:spPr bwMode="auto">
          <a:xfrm>
            <a:off x="2627784" y="2733673"/>
            <a:ext cx="4884119" cy="105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4" y="3974184"/>
            <a:ext cx="4648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5229200"/>
            <a:ext cx="46101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273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</a:t>
            </a:r>
            <a:r>
              <a:rPr lang="ru-RU" dirty="0" err="1"/>
              <a:t>псевдоклассы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6101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90837"/>
            <a:ext cx="46291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54" y="4149080"/>
            <a:ext cx="4566988" cy="103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08" y="5373216"/>
            <a:ext cx="4591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964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Псевдокласс</a:t>
            </a:r>
            <a:r>
              <a:rPr lang="ru-RU" dirty="0"/>
              <a:t> отрицания :</a:t>
            </a:r>
            <a:r>
              <a:rPr lang="en-US" dirty="0"/>
              <a:t>not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 algn="just">
              <a:buNone/>
            </a:pPr>
            <a:r>
              <a:rPr lang="ru-RU" dirty="0"/>
              <a:t>определяет элемент, который не содержит указанный селектор </a:t>
            </a:r>
            <a:r>
              <a:rPr lang="en-US" dirty="0"/>
              <a:t>N</a:t>
            </a:r>
            <a:r>
              <a:rPr lang="ru-RU" dirty="0"/>
              <a:t>. </a:t>
            </a:r>
          </a:p>
          <a:p>
            <a:pPr marL="82296" indent="0" algn="just">
              <a:buNone/>
            </a:pPr>
            <a:r>
              <a:rPr lang="ru-RU" dirty="0"/>
              <a:t>В качестве аргумента </a:t>
            </a:r>
            <a:r>
              <a:rPr lang="en-US" dirty="0"/>
              <a:t>N</a:t>
            </a:r>
            <a:r>
              <a:rPr lang="ru-RU" dirty="0"/>
              <a:t> могут быть указаны теги, идентификаторы, классы, </a:t>
            </a:r>
            <a:r>
              <a:rPr lang="ru-RU" dirty="0" err="1"/>
              <a:t>псевдоклассы</a:t>
            </a:r>
            <a:r>
              <a:rPr lang="ru-RU" dirty="0"/>
              <a:t> и селекторы атрибутов. В качестве аргумента </a:t>
            </a:r>
            <a:r>
              <a:rPr lang="en-US" dirty="0"/>
              <a:t>N</a:t>
            </a:r>
            <a:r>
              <a:rPr lang="ru-RU" dirty="0"/>
              <a:t> нельзя использовать </a:t>
            </a:r>
            <a:r>
              <a:rPr lang="ru-RU" dirty="0" err="1"/>
              <a:t>псевдоэлементы</a:t>
            </a:r>
            <a:r>
              <a:rPr lang="ru-RU" dirty="0"/>
              <a:t> и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not</a:t>
            </a:r>
            <a:r>
              <a:rPr lang="ru-RU" dirty="0"/>
              <a:t>, т.е. отрицание не может быть вложенным и запись :</a:t>
            </a:r>
            <a:r>
              <a:rPr lang="ru-RU" dirty="0" err="1"/>
              <a:t>not</a:t>
            </a:r>
            <a:r>
              <a:rPr lang="ru-RU" dirty="0"/>
              <a:t>(:</a:t>
            </a:r>
            <a:r>
              <a:rPr lang="ru-RU" dirty="0" err="1"/>
              <a:t>not</a:t>
            </a:r>
            <a:r>
              <a:rPr lang="ru-RU" dirty="0"/>
              <a:t>(...)) неверна.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/>
              <a:t>&lt;style type="text/</a:t>
            </a:r>
            <a:r>
              <a:rPr lang="en-US" i="1" dirty="0" err="1"/>
              <a:t>css</a:t>
            </a:r>
            <a:r>
              <a:rPr lang="en-US" i="1" dirty="0"/>
              <a:t>"&gt;</a:t>
            </a:r>
          </a:p>
          <a:p>
            <a:pPr marL="82296" indent="0">
              <a:buNone/>
            </a:pPr>
            <a:r>
              <a:rPr lang="en-US" i="1" dirty="0"/>
              <a:t>    :not(li) {text-align: justify;}</a:t>
            </a:r>
          </a:p>
          <a:p>
            <a:pPr marL="82296" indent="0">
              <a:buNone/>
            </a:pPr>
            <a:r>
              <a:rPr lang="ru-RU" i="1" dirty="0"/>
              <a:t>     </a:t>
            </a:r>
            <a:r>
              <a:rPr lang="en-US" i="1" dirty="0" err="1"/>
              <a:t>td:not</a:t>
            </a:r>
            <a:r>
              <a:rPr lang="en-US" i="1" dirty="0"/>
              <a:t>(:empty) {background-color: #green;}</a:t>
            </a:r>
          </a:p>
          <a:p>
            <a:pPr marL="82296" indent="0">
              <a:buNone/>
            </a:pPr>
            <a:r>
              <a:rPr lang="en-US" i="1" dirty="0"/>
              <a:t>&lt;/style&gt;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0640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 err="1"/>
              <a:t>Псевдоэлементы</a:t>
            </a:r>
            <a:r>
              <a:rPr lang="ru-RU" dirty="0"/>
              <a:t> позволяют задать стиль элементов не определённых в дереве элементов документа, а также генерировать содержимое, которого нет в исходном коде текста. Исходные элементы: </a:t>
            </a:r>
          </a:p>
          <a:p>
            <a:pPr marL="82296" indent="0"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::first-letter;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::first-line;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::before;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::after;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08" y="4797152"/>
            <a:ext cx="342132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Оформление </a:t>
            </a:r>
            <a:r>
              <a:rPr lang="en-US" dirty="0"/>
              <a:t>HTML</a:t>
            </a:r>
            <a:r>
              <a:rPr lang="ru-RU" dirty="0"/>
              <a:t>-документа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0210"/>
            <a:ext cx="4541676" cy="227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htmlbook.ru/files/images/blog/14_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365104"/>
            <a:ext cx="4423420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704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Универсальный селектор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/>
              <a:t>Универсальный селектор соответствует любому элементу </a:t>
            </a:r>
            <a:r>
              <a:rPr lang="en-US" dirty="0"/>
              <a:t>HTML</a:t>
            </a:r>
            <a:r>
              <a:rPr lang="ru-RU" dirty="0"/>
              <a:t> и позволяет установить один стиль для всех элементов веб-страницы. Для обозначения универсального селектора применяется символ звёздочки (*).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/>
              <a:t>Общий синтаксис: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i="1" dirty="0"/>
              <a:t>*{ </a:t>
            </a:r>
          </a:p>
          <a:p>
            <a:pPr marL="82296" indent="0">
              <a:buNone/>
            </a:pPr>
            <a:r>
              <a:rPr lang="ru-RU" i="1" dirty="0"/>
              <a:t>     Описание правил стиля; </a:t>
            </a:r>
          </a:p>
          <a:p>
            <a:pPr marL="82296" indent="0">
              <a:buNone/>
            </a:pPr>
            <a:r>
              <a:rPr lang="en-US" dirty="0"/>
              <a:t>}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549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селекторов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ru-RU" dirty="0"/>
              <a:t>Позволяет уточнить требования к выбираемому элементу: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/>
              <a:t>p#uniqu</a:t>
            </a:r>
            <a:r>
              <a:rPr lang="en-US" dirty="0"/>
              <a:t>{…}</a:t>
            </a:r>
            <a:r>
              <a:rPr lang="ru-RU" dirty="0"/>
              <a:t> /*Объединение </a:t>
            </a:r>
            <a:r>
              <a:rPr lang="en-US" dirty="0"/>
              <a:t>tags + id</a:t>
            </a:r>
            <a:r>
              <a:rPr lang="ru-RU" dirty="0"/>
              <a:t>*</a:t>
            </a:r>
            <a:r>
              <a:rPr lang="en-US" dirty="0"/>
              <a:t>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/>
              <a:t>p.MyClass</a:t>
            </a:r>
            <a:r>
              <a:rPr lang="en-US" dirty="0"/>
              <a:t>{…} /*</a:t>
            </a:r>
            <a:r>
              <a:rPr lang="ru-RU" dirty="0"/>
              <a:t>Объединение </a:t>
            </a:r>
            <a:r>
              <a:rPr lang="en-US" dirty="0"/>
              <a:t>tags + class*/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.</a:t>
            </a:r>
            <a:r>
              <a:rPr lang="en-US" dirty="0" err="1"/>
              <a:t>MyClass.YourClass</a:t>
            </a:r>
            <a:r>
              <a:rPr lang="en-US" dirty="0"/>
              <a:t>{…} /*</a:t>
            </a:r>
            <a:r>
              <a:rPr lang="ru-RU" dirty="0"/>
              <a:t>Объединение </a:t>
            </a:r>
            <a:r>
              <a:rPr lang="en-US" dirty="0"/>
              <a:t>class + class*/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.</a:t>
            </a:r>
            <a:r>
              <a:rPr lang="en-US" dirty="0" err="1"/>
              <a:t>MyClass:hover</a:t>
            </a:r>
            <a:r>
              <a:rPr lang="en-US" dirty="0"/>
              <a:t>{…} /*</a:t>
            </a:r>
            <a:r>
              <a:rPr lang="ru-RU" dirty="0"/>
              <a:t>Объединение </a:t>
            </a:r>
            <a:r>
              <a:rPr lang="en-US" dirty="0"/>
              <a:t>class + pseudo-class*/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.</a:t>
            </a:r>
            <a:r>
              <a:rPr lang="en-US" dirty="0" err="1"/>
              <a:t>MyClass:first-letter</a:t>
            </a:r>
            <a:r>
              <a:rPr lang="en-US" dirty="0"/>
              <a:t>{…} /*</a:t>
            </a:r>
            <a:r>
              <a:rPr lang="ru-RU" dirty="0"/>
              <a:t>Объединение </a:t>
            </a:r>
            <a:r>
              <a:rPr lang="en-US" dirty="0"/>
              <a:t>class + pseudo-elements*/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.begin[title]{…} /*</a:t>
            </a:r>
            <a:r>
              <a:rPr lang="ru-RU" dirty="0"/>
              <a:t>Объединение </a:t>
            </a:r>
            <a:r>
              <a:rPr lang="en-US" dirty="0"/>
              <a:t>class + attributes*/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[title]:first-letter{…} /*</a:t>
            </a:r>
            <a:r>
              <a:rPr lang="ru-RU" dirty="0"/>
              <a:t>Объединение </a:t>
            </a:r>
            <a:r>
              <a:rPr lang="en-US" dirty="0"/>
              <a:t>attributes + pseudo-elements*/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:</a:t>
            </a:r>
            <a:r>
              <a:rPr lang="en-US" dirty="0" err="1"/>
              <a:t>first-child:hover</a:t>
            </a:r>
            <a:r>
              <a:rPr lang="en-US" dirty="0"/>
              <a:t>{…} /*</a:t>
            </a:r>
            <a:r>
              <a:rPr lang="ru-RU" dirty="0"/>
              <a:t>Объединение </a:t>
            </a:r>
            <a:r>
              <a:rPr lang="en-US" dirty="0"/>
              <a:t>pseudo-class + pseudo-class*/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[class][title]{…} /*</a:t>
            </a:r>
            <a:r>
              <a:rPr lang="ru-RU" dirty="0"/>
              <a:t>Объединение </a:t>
            </a:r>
            <a:r>
              <a:rPr lang="en-US" dirty="0"/>
              <a:t>attributes + attributes*/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/>
              <a:t>p#unique.MyClass</a:t>
            </a:r>
            <a:r>
              <a:rPr lang="en-US" dirty="0"/>
              <a:t>[title]:hover{…} /*</a:t>
            </a:r>
            <a:r>
              <a:rPr lang="ru-RU" dirty="0"/>
              <a:t>Объединение </a:t>
            </a:r>
            <a:r>
              <a:rPr lang="en-US" dirty="0"/>
              <a:t>tags + id + class + attributes + pseudo-class*/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/>
              <a:t>p#unique.MyClass</a:t>
            </a:r>
            <a:r>
              <a:rPr lang="en-US" dirty="0"/>
              <a:t>[title][class][id]:</a:t>
            </a:r>
            <a:r>
              <a:rPr lang="en-US" dirty="0" err="1"/>
              <a:t>first-child:first-letter</a:t>
            </a:r>
            <a:r>
              <a:rPr lang="en-US" dirty="0"/>
              <a:t>{…} /*</a:t>
            </a:r>
            <a:r>
              <a:rPr lang="ru-RU" dirty="0"/>
              <a:t>Объединение </a:t>
            </a:r>
            <a:r>
              <a:rPr lang="en-US" dirty="0"/>
              <a:t>tags + id + class + attributes + pseudo-elements + pseudo-class*/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403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Комбинирование селекторов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628800"/>
            <a:ext cx="7890080" cy="46196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Наследственный комбинатор</a:t>
            </a:r>
          </a:p>
          <a:p>
            <a:pPr marL="82296" indent="0" algn="ctr">
              <a:buNone/>
            </a:pPr>
            <a:r>
              <a:rPr lang="en-US" i="1" dirty="0"/>
              <a:t>div  p {…} </a:t>
            </a:r>
          </a:p>
          <a:p>
            <a:pPr marL="82296" indent="0">
              <a:buNone/>
            </a:pPr>
            <a:endParaRPr lang="ru-RU" i="1" dirty="0"/>
          </a:p>
          <a:p>
            <a:r>
              <a:rPr lang="ru-RU" dirty="0"/>
              <a:t>Дочерний комбинатор</a:t>
            </a:r>
            <a:endParaRPr lang="en-US" dirty="0"/>
          </a:p>
          <a:p>
            <a:pPr marL="82296" indent="0" algn="ctr">
              <a:buNone/>
            </a:pPr>
            <a:r>
              <a:rPr lang="en-US" i="1" dirty="0"/>
              <a:t>div &gt; p {…}</a:t>
            </a:r>
          </a:p>
          <a:p>
            <a:pPr marL="82296" indent="0">
              <a:buNone/>
            </a:pPr>
            <a:endParaRPr lang="ru-RU" i="1" dirty="0"/>
          </a:p>
          <a:p>
            <a:r>
              <a:rPr lang="ru-RU" dirty="0"/>
              <a:t>Смежный комбинатор на одном уровне</a:t>
            </a:r>
            <a:endParaRPr lang="en-US" dirty="0"/>
          </a:p>
          <a:p>
            <a:pPr marL="82296" indent="0" algn="ctr">
              <a:buNone/>
            </a:pPr>
            <a:r>
              <a:rPr lang="en-US" i="1" dirty="0"/>
              <a:t>h1 + p {…}</a:t>
            </a:r>
          </a:p>
          <a:p>
            <a:pPr marL="82296" indent="0">
              <a:buNone/>
            </a:pPr>
            <a:endParaRPr lang="ru-RU" i="1" dirty="0"/>
          </a:p>
          <a:p>
            <a:r>
              <a:rPr lang="ru-RU" dirty="0"/>
              <a:t>Комбинатор на одном уровне</a:t>
            </a:r>
            <a:endParaRPr lang="en-US" dirty="0"/>
          </a:p>
          <a:p>
            <a:pPr marL="82296" indent="0" algn="ctr">
              <a:buNone/>
            </a:pPr>
            <a:r>
              <a:rPr lang="en-US" i="1" dirty="0"/>
              <a:t>h1 ~ p {…}</a:t>
            </a:r>
            <a:endParaRPr lang="ru-RU" i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550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При возникновении конфликта стилевых правил, применяемых к одному и тому же элементу, обработка в общем случае происходит следующим образом: </a:t>
            </a:r>
          </a:p>
          <a:p>
            <a:pPr marL="596646" indent="-514350">
              <a:buAutoNum type="arabicPeriod"/>
            </a:pPr>
            <a:r>
              <a:rPr lang="ru-RU" dirty="0"/>
              <a:t>Определяется количество </a:t>
            </a:r>
            <a:r>
              <a:rPr lang="en-US" dirty="0"/>
              <a:t>#id</a:t>
            </a:r>
            <a:r>
              <a:rPr lang="ru-RU" dirty="0"/>
              <a:t> у конфликтующих правил;</a:t>
            </a:r>
          </a:p>
          <a:p>
            <a:pPr marL="596646" indent="-514350">
              <a:buAutoNum type="arabicPeriod"/>
            </a:pPr>
            <a:r>
              <a:rPr lang="ru-RU" dirty="0"/>
              <a:t>Определяется количество указанных в селекторе классов, </a:t>
            </a:r>
            <a:r>
              <a:rPr lang="ru-RU" dirty="0" err="1"/>
              <a:t>псевдоклассов</a:t>
            </a:r>
            <a:r>
              <a:rPr lang="ru-RU" dirty="0"/>
              <a:t> и </a:t>
            </a:r>
            <a:r>
              <a:rPr lang="ru-RU" dirty="0" err="1"/>
              <a:t>псевдоэлементов</a:t>
            </a:r>
            <a:r>
              <a:rPr lang="ru-RU" dirty="0"/>
              <a:t>;</a:t>
            </a:r>
          </a:p>
          <a:p>
            <a:pPr marL="596646" indent="-514350">
              <a:buAutoNum type="arabicPeriod"/>
            </a:pPr>
            <a:r>
              <a:rPr lang="ru-RU" dirty="0"/>
              <a:t>Определяется количество тэгов и </a:t>
            </a:r>
            <a:r>
              <a:rPr lang="ru-RU" dirty="0" err="1"/>
              <a:t>псевдоэлементов</a:t>
            </a:r>
            <a:r>
              <a:rPr lang="ru-RU" dirty="0"/>
              <a:t>. </a:t>
            </a:r>
          </a:p>
          <a:p>
            <a:pPr marL="82296" indent="0">
              <a:buNone/>
            </a:pPr>
            <a:r>
              <a:rPr lang="ru-RU" dirty="0"/>
              <a:t>Необходимость следующих после 1-ого шагов определяется полученным результатом (если правило с более высоким приоритетом выявлено на текущем шаге – в следующих шагах нет необходимости). </a:t>
            </a:r>
          </a:p>
          <a:p>
            <a:pPr marL="82296" indent="0">
              <a:buNone/>
            </a:pPr>
            <a:r>
              <a:rPr lang="ru-RU" dirty="0"/>
              <a:t>Повысить приоритет правила можно с помощью атрибута </a:t>
            </a:r>
            <a:r>
              <a:rPr lang="en-US" dirty="0"/>
              <a:t>style </a:t>
            </a:r>
            <a:r>
              <a:rPr lang="ru-RU" dirty="0"/>
              <a:t>и ключевого слова </a:t>
            </a:r>
            <a:r>
              <a:rPr lang="en-US" dirty="0"/>
              <a:t>!important</a:t>
            </a:r>
            <a:r>
              <a:rPr lang="ru-RU" dirty="0"/>
              <a:t>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633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/>
              <a:t>&lt;style&gt;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/>
              <a:t>Атрибут </a:t>
            </a:r>
            <a:r>
              <a:rPr lang="en-US" dirty="0"/>
              <a:t>&lt;style&gt;</a:t>
            </a:r>
            <a:r>
              <a:rPr lang="ru-RU" dirty="0"/>
              <a:t> задает повышенный приоритет тому правилу, которое указано в его значении: </a:t>
            </a:r>
            <a:endParaRPr lang="en-US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/>
              <a:t>p{</a:t>
            </a:r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err="1"/>
              <a:t>color:red</a:t>
            </a:r>
            <a:r>
              <a:rPr lang="en-US" i="1" dirty="0"/>
              <a:t>;</a:t>
            </a:r>
          </a:p>
          <a:p>
            <a:pPr marL="82296" indent="0">
              <a:buNone/>
            </a:pPr>
            <a:r>
              <a:rPr lang="en-US" i="1" dirty="0"/>
              <a:t>}</a:t>
            </a:r>
          </a:p>
          <a:p>
            <a:pPr marL="82296" indent="0">
              <a:buNone/>
            </a:pPr>
            <a:r>
              <a:rPr lang="en-US" i="1" dirty="0"/>
              <a:t>…</a:t>
            </a:r>
          </a:p>
          <a:p>
            <a:pPr marL="82296" indent="0">
              <a:buNone/>
            </a:pPr>
            <a:r>
              <a:rPr lang="en-US" i="1" dirty="0"/>
              <a:t>&lt;p id = “unique” </a:t>
            </a:r>
            <a:r>
              <a:rPr lang="en-US" i="1" dirty="0">
                <a:solidFill>
                  <a:srgbClr val="FF0000"/>
                </a:solidFill>
              </a:rPr>
              <a:t>style</a:t>
            </a:r>
            <a:r>
              <a:rPr lang="en-US" i="1" dirty="0"/>
              <a:t> = “</a:t>
            </a:r>
            <a:r>
              <a:rPr lang="en-US" i="1" dirty="0" err="1"/>
              <a:t>color:blue</a:t>
            </a:r>
            <a:r>
              <a:rPr lang="en-US" i="1" dirty="0"/>
              <a:t>”&gt;</a:t>
            </a:r>
          </a:p>
          <a:p>
            <a:pPr marL="82296" indent="0">
              <a:buNone/>
            </a:pPr>
            <a:r>
              <a:rPr lang="en-US" i="1" dirty="0"/>
              <a:t>…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58929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!important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/>
              <a:t>Обладает более высоким приоритетом, чем атрибут </a:t>
            </a:r>
            <a:r>
              <a:rPr lang="en-US" dirty="0"/>
              <a:t>style</a:t>
            </a:r>
            <a:r>
              <a:rPr lang="ru-RU" dirty="0"/>
              <a:t>. </a:t>
            </a:r>
          </a:p>
          <a:p>
            <a:pPr marL="82296" indent="0">
              <a:buNone/>
            </a:pPr>
            <a:r>
              <a:rPr lang="en-US" i="1" dirty="0"/>
              <a:t>p{</a:t>
            </a:r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err="1"/>
              <a:t>color:red</a:t>
            </a:r>
            <a:r>
              <a:rPr lang="ru-RU" i="1" dirty="0"/>
              <a:t> </a:t>
            </a:r>
            <a:r>
              <a:rPr lang="ru-RU" i="1" dirty="0">
                <a:solidFill>
                  <a:srgbClr val="FF0000"/>
                </a:solidFill>
              </a:rPr>
              <a:t>!</a:t>
            </a:r>
            <a:r>
              <a:rPr lang="en-US" i="1" dirty="0">
                <a:solidFill>
                  <a:srgbClr val="FF0000"/>
                </a:solidFill>
              </a:rPr>
              <a:t>important</a:t>
            </a:r>
            <a:r>
              <a:rPr lang="en-US" i="1" dirty="0"/>
              <a:t>;</a:t>
            </a:r>
          </a:p>
          <a:p>
            <a:pPr marL="82296" indent="0">
              <a:buNone/>
            </a:pPr>
            <a:r>
              <a:rPr lang="en-US" i="1" dirty="0"/>
              <a:t>}</a:t>
            </a:r>
          </a:p>
          <a:p>
            <a:pPr marL="82296" indent="0">
              <a:buNone/>
            </a:pPr>
            <a:r>
              <a:rPr lang="en-US" i="1" dirty="0"/>
              <a:t>…</a:t>
            </a:r>
          </a:p>
          <a:p>
            <a:pPr marL="82296" indent="0">
              <a:buNone/>
            </a:pPr>
            <a:r>
              <a:rPr lang="en-US" i="1" dirty="0"/>
              <a:t>&lt;p id = “unique” </a:t>
            </a:r>
            <a:r>
              <a:rPr lang="en-US" i="1" dirty="0">
                <a:solidFill>
                  <a:srgbClr val="0070C0"/>
                </a:solidFill>
              </a:rPr>
              <a:t>style</a:t>
            </a:r>
            <a:r>
              <a:rPr lang="en-US" i="1" dirty="0"/>
              <a:t> = “</a:t>
            </a:r>
            <a:r>
              <a:rPr lang="en-US" i="1" dirty="0" err="1"/>
              <a:t>color:blue</a:t>
            </a:r>
            <a:r>
              <a:rPr lang="en-US" i="1" dirty="0"/>
              <a:t>”&gt;</a:t>
            </a:r>
          </a:p>
          <a:p>
            <a:pPr marL="82296" indent="0">
              <a:buNone/>
            </a:pPr>
            <a:r>
              <a:rPr lang="en-US" i="1" dirty="0"/>
              <a:t>…</a:t>
            </a:r>
            <a:endParaRPr lang="ru-RU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460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Установка наивысшего приоритета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i="1" dirty="0"/>
              <a:t>p{</a:t>
            </a:r>
          </a:p>
          <a:p>
            <a:pPr marL="82296" indent="0">
              <a:buNone/>
            </a:pPr>
            <a:r>
              <a:rPr lang="en-US" i="1" dirty="0"/>
              <a:t>	</a:t>
            </a:r>
            <a:r>
              <a:rPr lang="en-US" i="1" dirty="0" err="1"/>
              <a:t>color:red</a:t>
            </a:r>
            <a:r>
              <a:rPr lang="ru-RU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!important</a:t>
            </a:r>
            <a:r>
              <a:rPr lang="en-US" i="1" dirty="0"/>
              <a:t>;</a:t>
            </a:r>
          </a:p>
          <a:p>
            <a:pPr marL="82296" indent="0">
              <a:buNone/>
            </a:pPr>
            <a:r>
              <a:rPr lang="en-US" i="1" dirty="0"/>
              <a:t>}</a:t>
            </a:r>
          </a:p>
          <a:p>
            <a:pPr marL="82296" indent="0">
              <a:buNone/>
            </a:pPr>
            <a:r>
              <a:rPr lang="en-US" i="1" dirty="0"/>
              <a:t>…</a:t>
            </a:r>
          </a:p>
          <a:p>
            <a:pPr marL="82296" indent="0">
              <a:buNone/>
            </a:pPr>
            <a:r>
              <a:rPr lang="en-US" i="1" dirty="0"/>
              <a:t>&lt;p id = “…” </a:t>
            </a:r>
            <a:r>
              <a:rPr lang="en-US" i="1" dirty="0">
                <a:solidFill>
                  <a:srgbClr val="FF0000"/>
                </a:solidFill>
              </a:rPr>
              <a:t>style</a:t>
            </a:r>
            <a:r>
              <a:rPr lang="en-US" i="1" dirty="0"/>
              <a:t> = “</a:t>
            </a:r>
            <a:r>
              <a:rPr lang="en-US" i="1" dirty="0" err="1"/>
              <a:t>color:blue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!important</a:t>
            </a:r>
            <a:r>
              <a:rPr lang="en-US" i="1" dirty="0"/>
              <a:t>”&gt;</a:t>
            </a:r>
          </a:p>
          <a:p>
            <a:pPr marL="82296" indent="0">
              <a:buNone/>
            </a:pPr>
            <a:r>
              <a:rPr lang="en-US" i="1" dirty="0"/>
              <a:t>…</a:t>
            </a:r>
            <a:endParaRPr lang="ru-RU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040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Оформление текстовых элементов: работа со шрифтами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700808"/>
            <a:ext cx="7498080" cy="4800600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b="1" dirty="0"/>
              <a:t>font-family: </a:t>
            </a:r>
            <a:r>
              <a:rPr lang="ru-RU" dirty="0"/>
              <a:t>семейства </a:t>
            </a:r>
            <a:r>
              <a:rPr lang="ru-RU" dirty="0" err="1"/>
              <a:t>шрифта</a:t>
            </a:r>
            <a:r>
              <a:rPr lang="ru-RU" b="1" dirty="0" err="1"/>
              <a:t>|</a:t>
            </a:r>
            <a:r>
              <a:rPr lang="ru-RU" dirty="0" err="1"/>
              <a:t>тип</a:t>
            </a:r>
            <a:r>
              <a:rPr lang="ru-RU" dirty="0"/>
              <a:t> шрифта</a:t>
            </a:r>
          </a:p>
          <a:p>
            <a:pPr marL="82296" indent="0">
              <a:buNone/>
            </a:pPr>
            <a:r>
              <a:rPr lang="en-US" b="1" dirty="0" err="1"/>
              <a:t>font-family:Arial,Geneva,Helvetica,sans-serif</a:t>
            </a:r>
            <a:r>
              <a:rPr lang="en-US" b="1" dirty="0"/>
              <a:t>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font-size: </a:t>
            </a:r>
            <a:r>
              <a:rPr lang="ru-RU" dirty="0"/>
              <a:t>величина </a:t>
            </a:r>
            <a:r>
              <a:rPr lang="ru-RU" b="1" dirty="0"/>
              <a:t>| %</a:t>
            </a:r>
          </a:p>
          <a:p>
            <a:pPr marL="82296" indent="0">
              <a:buNone/>
            </a:pPr>
            <a:r>
              <a:rPr lang="ru-RU" dirty="0"/>
              <a:t>абсолютная величина</a:t>
            </a:r>
            <a:r>
              <a:rPr lang="ru-RU" b="1" dirty="0"/>
              <a:t>: </a:t>
            </a:r>
            <a:r>
              <a:rPr lang="ru-RU" b="1" dirty="0" err="1"/>
              <a:t>xx-small</a:t>
            </a:r>
            <a:r>
              <a:rPr lang="ru-RU" b="1" dirty="0"/>
              <a:t>, x-</a:t>
            </a:r>
            <a:r>
              <a:rPr lang="ru-RU" b="1" dirty="0" err="1"/>
              <a:t>small</a:t>
            </a:r>
            <a:r>
              <a:rPr lang="ru-RU" b="1" dirty="0"/>
              <a:t>, </a:t>
            </a:r>
            <a:r>
              <a:rPr lang="ru-RU" b="1" dirty="0" err="1"/>
              <a:t>small</a:t>
            </a:r>
            <a:r>
              <a:rPr lang="ru-RU" b="1" dirty="0"/>
              <a:t>, </a:t>
            </a:r>
            <a:r>
              <a:rPr lang="en-US" dirty="0"/>
              <a:t>medium, large, x-large, xx-large.</a:t>
            </a:r>
          </a:p>
          <a:p>
            <a:pPr marL="82296" indent="0">
              <a:buNone/>
            </a:pPr>
            <a:r>
              <a:rPr lang="ru-RU" dirty="0"/>
              <a:t>относительная величина</a:t>
            </a:r>
            <a:r>
              <a:rPr lang="ru-RU" b="1" dirty="0"/>
              <a:t>: </a:t>
            </a:r>
            <a:r>
              <a:rPr lang="en-US" dirty="0"/>
              <a:t>larger, smaller</a:t>
            </a:r>
          </a:p>
          <a:p>
            <a:pPr marL="82296" indent="0">
              <a:buNone/>
            </a:pPr>
            <a:r>
              <a:rPr lang="en-US" b="1" dirty="0"/>
              <a:t>font-size:10px;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font-weight: </a:t>
            </a:r>
            <a:r>
              <a:rPr lang="en-US" b="1" dirty="0" err="1"/>
              <a:t>normal|bold|bolder|lighter</a:t>
            </a:r>
            <a:r>
              <a:rPr lang="en-US" b="1" dirty="0"/>
              <a:t>|</a:t>
            </a:r>
            <a:r>
              <a:rPr lang="ru-RU" dirty="0"/>
              <a:t>число от </a:t>
            </a:r>
            <a:r>
              <a:rPr lang="ru-RU" b="1" dirty="0"/>
              <a:t>100 </a:t>
            </a:r>
            <a:r>
              <a:rPr lang="ru-RU" dirty="0"/>
              <a:t>до </a:t>
            </a:r>
            <a:r>
              <a:rPr lang="ru-RU" b="1" dirty="0"/>
              <a:t>900</a:t>
            </a:r>
          </a:p>
          <a:p>
            <a:pPr marL="82296" indent="0">
              <a:buNone/>
            </a:pPr>
            <a:r>
              <a:rPr lang="en-US" b="1" dirty="0"/>
              <a:t>400 = normal, 700 = bold</a:t>
            </a:r>
            <a:endParaRPr lang="ru-RU" b="1" dirty="0"/>
          </a:p>
          <a:p>
            <a:pPr marL="82296" indent="0">
              <a:buNone/>
            </a:pPr>
            <a:r>
              <a:rPr lang="en-US" b="1" dirty="0" err="1"/>
              <a:t>font-style:bold</a:t>
            </a:r>
            <a:r>
              <a:rPr lang="en-US" b="1" dirty="0"/>
              <a:t>;</a:t>
            </a:r>
            <a:endParaRPr lang="ru-RU" b="1" dirty="0"/>
          </a:p>
          <a:p>
            <a:pPr marL="82296" indent="0">
              <a:buNone/>
            </a:pPr>
            <a:endParaRPr lang="ru-RU" b="1" dirty="0"/>
          </a:p>
          <a:p>
            <a:pPr marL="82296" indent="0">
              <a:buNone/>
            </a:pPr>
            <a:r>
              <a:rPr lang="en-US" b="1" dirty="0"/>
              <a:t>font-style: </a:t>
            </a:r>
            <a:r>
              <a:rPr lang="en-US" b="1" dirty="0" err="1"/>
              <a:t>normal|italic</a:t>
            </a:r>
            <a:endParaRPr lang="en-US" b="1" dirty="0"/>
          </a:p>
          <a:p>
            <a:pPr marL="82296" indent="0">
              <a:buNone/>
            </a:pPr>
            <a:r>
              <a:rPr lang="en-US" b="1" dirty="0" err="1"/>
              <a:t>font-style:italic</a:t>
            </a:r>
            <a:r>
              <a:rPr lang="en-US" b="1" dirty="0"/>
              <a:t>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fr-FR" b="1" dirty="0"/>
              <a:t>font: font-style font-variant font-</a:t>
            </a:r>
            <a:r>
              <a:rPr lang="fr-FR" b="1" dirty="0" err="1"/>
              <a:t>weigth</a:t>
            </a:r>
            <a:r>
              <a:rPr lang="fr-FR" b="1" dirty="0"/>
              <a:t> font-size </a:t>
            </a:r>
            <a:r>
              <a:rPr lang="en-US" b="1" dirty="0"/>
              <a:t>font-family</a:t>
            </a:r>
          </a:p>
          <a:p>
            <a:pPr marL="82296" indent="0">
              <a:buNone/>
            </a:pPr>
            <a:r>
              <a:rPr lang="ru-RU" dirty="0"/>
              <a:t>Порядок важен</a:t>
            </a:r>
            <a:r>
              <a:rPr lang="ru-RU" b="1" dirty="0"/>
              <a:t>. </a:t>
            </a:r>
            <a:r>
              <a:rPr lang="ru-RU" dirty="0"/>
              <a:t>Можно все опустить</a:t>
            </a:r>
            <a:r>
              <a:rPr lang="ru-RU" b="1" dirty="0"/>
              <a:t>, </a:t>
            </a:r>
            <a:r>
              <a:rPr lang="ru-RU" dirty="0"/>
              <a:t>кроме </a:t>
            </a:r>
            <a:r>
              <a:rPr lang="fr-FR" b="1" dirty="0"/>
              <a:t>font-size </a:t>
            </a:r>
            <a:r>
              <a:rPr lang="ru-RU" dirty="0"/>
              <a:t>и </a:t>
            </a:r>
            <a:r>
              <a:rPr lang="en-US" b="1" dirty="0"/>
              <a:t>font-family.</a:t>
            </a:r>
          </a:p>
          <a:p>
            <a:pPr marL="82296" indent="0">
              <a:buNone/>
            </a:pPr>
            <a:r>
              <a:rPr lang="en-US" b="1" dirty="0" err="1"/>
              <a:t>font:bold</a:t>
            </a:r>
            <a:r>
              <a:rPr lang="en-US" b="1" dirty="0"/>
              <a:t> 10px Arial;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02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Оформление текстовых элементов: работа с текстом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b="1" dirty="0"/>
              <a:t>text-align: </a:t>
            </a:r>
            <a:r>
              <a:rPr lang="en-US" dirty="0" err="1"/>
              <a:t>left|right|center|justify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text-align:right</a:t>
            </a:r>
            <a:r>
              <a:rPr lang="en-US" b="1" dirty="0"/>
              <a:t>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text-decoration: </a:t>
            </a:r>
            <a:r>
              <a:rPr lang="en-US" dirty="0" err="1"/>
              <a:t>none|overline</a:t>
            </a:r>
            <a:r>
              <a:rPr lang="en-US" dirty="0"/>
              <a:t>(|)underline(|)</a:t>
            </a:r>
            <a:r>
              <a:rPr lang="en-US" dirty="0" err="1"/>
              <a:t>linethrough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text-decoration:underline</a:t>
            </a:r>
            <a:r>
              <a:rPr lang="en-US" b="1" dirty="0"/>
              <a:t>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text-indent: </a:t>
            </a:r>
            <a:r>
              <a:rPr lang="ru-RU" dirty="0"/>
              <a:t>величина</a:t>
            </a:r>
            <a:r>
              <a:rPr lang="ru-RU" b="1" dirty="0"/>
              <a:t>|%</a:t>
            </a:r>
          </a:p>
          <a:p>
            <a:pPr marL="82296" indent="0">
              <a:buNone/>
            </a:pPr>
            <a:r>
              <a:rPr lang="en-US" b="1" dirty="0"/>
              <a:t>text-indent:10px;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text-transform: </a:t>
            </a:r>
            <a:r>
              <a:rPr lang="en-US" dirty="0" err="1"/>
              <a:t>none|capitalize|uppercase|lowercase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text-transform:uppercase</a:t>
            </a:r>
            <a:r>
              <a:rPr lang="en-US" b="1" dirty="0"/>
              <a:t>;</a:t>
            </a:r>
            <a:endParaRPr lang="ru-RU" b="1" dirty="0"/>
          </a:p>
          <a:p>
            <a:pPr marL="82296" indent="0">
              <a:buNone/>
            </a:pPr>
            <a:endParaRPr lang="ru-RU" b="1" dirty="0"/>
          </a:p>
          <a:p>
            <a:pPr marL="82296" indent="0">
              <a:buNone/>
            </a:pPr>
            <a:r>
              <a:rPr lang="en-US" b="1" dirty="0"/>
              <a:t>letter-spacing: normal|</a:t>
            </a:r>
            <a:r>
              <a:rPr lang="ru-RU" dirty="0"/>
              <a:t>величина</a:t>
            </a:r>
          </a:p>
          <a:p>
            <a:pPr marL="82296" indent="0">
              <a:buNone/>
            </a:pPr>
            <a:r>
              <a:rPr lang="en-US" b="1" dirty="0"/>
              <a:t>letter-spacing:10px;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word-spacing: </a:t>
            </a:r>
            <a:r>
              <a:rPr lang="en-US" dirty="0"/>
              <a:t>normal|</a:t>
            </a:r>
            <a:r>
              <a:rPr lang="ru-RU" dirty="0"/>
              <a:t>величина</a:t>
            </a:r>
          </a:p>
          <a:p>
            <a:pPr marL="82296" indent="0">
              <a:buNone/>
            </a:pPr>
            <a:r>
              <a:rPr lang="en-US" b="1" dirty="0"/>
              <a:t>word-spacing:10px;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ru-RU" b="1" dirty="0"/>
          </a:p>
          <a:p>
            <a:pPr marL="82296" indent="0">
              <a:buNone/>
            </a:pPr>
            <a:r>
              <a:rPr lang="en-US" b="1" dirty="0"/>
              <a:t>white-space: </a:t>
            </a:r>
            <a:r>
              <a:rPr lang="en-US" dirty="0" err="1"/>
              <a:t>normal|pre|nowrap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white-space:pre</a:t>
            </a:r>
            <a:r>
              <a:rPr lang="en-US" b="1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48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Оформление текстовых элементов: оформление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b="1" dirty="0"/>
              <a:t>list-style-type:</a:t>
            </a:r>
            <a:r>
              <a:rPr lang="ru-RU" b="1" dirty="0"/>
              <a:t> </a:t>
            </a:r>
            <a:r>
              <a:rPr lang="en-US" dirty="0"/>
              <a:t>none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circle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disc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square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decimal | </a:t>
            </a:r>
            <a:r>
              <a:rPr lang="en-US" dirty="0" err="1"/>
              <a:t>lower-alpha|upperalpha</a:t>
            </a:r>
            <a:r>
              <a:rPr lang="ru-RU" dirty="0"/>
              <a:t> </a:t>
            </a:r>
            <a:r>
              <a:rPr lang="en-US" dirty="0"/>
              <a:t>|</a:t>
            </a:r>
          </a:p>
          <a:p>
            <a:pPr marL="82296" indent="0">
              <a:buNone/>
            </a:pPr>
            <a:r>
              <a:rPr lang="en-US" dirty="0"/>
              <a:t>lower-roman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upper-roman</a:t>
            </a:r>
          </a:p>
          <a:p>
            <a:pPr marL="82296" indent="0">
              <a:buNone/>
            </a:pPr>
            <a:r>
              <a:rPr lang="en-US" b="1" dirty="0" err="1"/>
              <a:t>list-style-type:square</a:t>
            </a:r>
            <a:r>
              <a:rPr lang="en-US" b="1" dirty="0"/>
              <a:t>;</a:t>
            </a: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list-style-position: </a:t>
            </a:r>
            <a:r>
              <a:rPr lang="en-US" dirty="0" err="1"/>
              <a:t>outside|inside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list-style-position:inside</a:t>
            </a:r>
            <a:r>
              <a:rPr lang="en-US" b="1" dirty="0"/>
              <a:t>;</a:t>
            </a:r>
            <a:endParaRPr lang="ru-RU" b="1" dirty="0"/>
          </a:p>
          <a:p>
            <a:pPr marL="82296" indent="0">
              <a:buNone/>
            </a:pPr>
            <a:endParaRPr lang="ru-RU" b="1" dirty="0"/>
          </a:p>
          <a:p>
            <a:pPr marL="82296" indent="0">
              <a:buNone/>
            </a:pPr>
            <a:r>
              <a:rPr lang="en-US" b="1" dirty="0"/>
              <a:t>list-style-image: </a:t>
            </a:r>
            <a:r>
              <a:rPr lang="en-US" dirty="0" err="1"/>
              <a:t>none|url</a:t>
            </a:r>
            <a:endParaRPr lang="en-US" dirty="0"/>
          </a:p>
          <a:p>
            <a:pPr marL="82296" indent="0">
              <a:buNone/>
            </a:pPr>
            <a:r>
              <a:rPr lang="en-US" b="1" dirty="0" err="1"/>
              <a:t>list-style-image:url</a:t>
            </a:r>
            <a:r>
              <a:rPr lang="en-US" b="1" dirty="0"/>
              <a:t>(“picture.gif");</a:t>
            </a:r>
            <a:endParaRPr lang="ru-RU" dirty="0"/>
          </a:p>
          <a:p>
            <a:pPr marL="82296" indent="0">
              <a:buNone/>
            </a:pPr>
            <a:endParaRPr lang="ru-RU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list-style: </a:t>
            </a:r>
            <a:r>
              <a:rPr lang="en-US" dirty="0"/>
              <a:t>list-style-type list-style-position list-style-image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list-style: decimal inside;</a:t>
            </a:r>
          </a:p>
        </p:txBody>
      </p:sp>
    </p:spTree>
    <p:extLst>
      <p:ext uri="{BB962C8B-B14F-4D97-AF65-F5344CB8AC3E}">
        <p14:creationId xmlns:p14="http://schemas.microsoft.com/office/powerpoint/2010/main" val="281402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стилей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Стиль браузера – оформление, применяемое к </a:t>
            </a:r>
            <a:r>
              <a:rPr lang="en-US" dirty="0"/>
              <a:t>HTML</a:t>
            </a:r>
            <a:r>
              <a:rPr lang="ru-RU" dirty="0"/>
              <a:t>-документу по умолчанию браузером. </a:t>
            </a:r>
            <a:endParaRPr lang="en-US" dirty="0"/>
          </a:p>
          <a:p>
            <a:r>
              <a:rPr lang="ru-RU" dirty="0"/>
              <a:t>Стиль разработчика (автора) – оформление, добавленное автором сайта при верстке.</a:t>
            </a:r>
          </a:p>
          <a:p>
            <a:r>
              <a:rPr lang="ru-RU" dirty="0"/>
              <a:t>Стиль пользователя – настройки стиля в конкретном браузере пользователем.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731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128792" cy="936104"/>
          </a:xfrm>
        </p:spPr>
        <p:txBody>
          <a:bodyPr vert="horz">
            <a:normAutofit fontScale="90000"/>
          </a:bodyPr>
          <a:lstStyle/>
          <a:p>
            <a:r>
              <a:rPr lang="ru-RU" sz="3200" dirty="0"/>
              <a:t>Область просмотра и область страницы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5040560" cy="54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06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Блочные и строчные элементы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/>
              <a:t>Блочные элементы</a:t>
            </a:r>
            <a:r>
              <a:rPr lang="ru-RU" dirty="0"/>
              <a:t> (</a:t>
            </a:r>
            <a:r>
              <a:rPr lang="en-US" dirty="0"/>
              <a:t>block</a:t>
            </a:r>
            <a:r>
              <a:rPr lang="ru-RU" dirty="0"/>
              <a:t>) представляют собой большие строительные блоки веб-страницы. При отображении браузер автоматически добавляет разрыв строки до и после блочного элемента, при этом он занимает всю доступную ширину (по умолчанию отображается на веб-странице в виде прямоугольника), а высота блочного элемента вычисляется браузером автоматически, исходя из объема его содержимого. Текст в блочных элементах по умолчанию выравнивается по левому краю.</a:t>
            </a:r>
          </a:p>
          <a:p>
            <a:r>
              <a:rPr lang="ru-RU" b="1" dirty="0"/>
              <a:t>Строчные элементы</a:t>
            </a:r>
            <a:r>
              <a:rPr lang="ru-RU" dirty="0"/>
              <a:t> </a:t>
            </a:r>
            <a:r>
              <a:rPr lang="en-US" dirty="0"/>
              <a:t>(inline) </a:t>
            </a:r>
            <a:r>
              <a:rPr lang="ru-RU" dirty="0"/>
              <a:t>используются для разметки частей содержимого элементов. Ширина строчного элемента равна объему содержимого. В отличии от блочных элементов браузер не добавляет разрыв строки до и после строчного элемента, поэтому, если несколько строчных элементов идут подряд друг за другом, они располагаются на одной строке и переносятся на другую строку при необходимости. 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dirty="0"/>
              <a:t>В большинстве случаев внутрь строчных элементов допустимо помещать другие строчные элементы, вставлять блочные элементы внутрь строчных запрещено.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197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и рамки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4" descr="data:image/jpeg;base64,/9j/4AAQSkZJRgABAQAAAQABAAD/2wCEAAkGBxEQEBASEhMWFhESGRYSEREWEBsWGBYWGhUiGBgWGBYZHCghGhslGxUWITEhJSosOi8uHSMzODMsNyotLisBCgoKDg0OGxAQGDEkHB8zMiwsLiwsNywsLzQsLDc3Nyw3LCwwLCw3LCwsLCwsLDUsLCwsLDcsLCwsLDAsLCwsLP/AABEIAKoBKQMBIgACEQEDEQH/xAAbAAACAwEBAQAAAAAAAAAAAAAABQMEBgcCAf/EAEkQAAIBAgMBCgkKBQQBBQEAAAECAwARBBIhBQYTFSIxQVFUlNMkMjNSU2Fzk7QHF3FygbKz0dLkFCM1dLE0QpGhYkNEgsHDFv/EABoBAQADAQEBAAAAAAAAAAAAAAABAgMFBAb/xAAvEQEAAQEFBwMDBAMAAAAAAAAAAQIDERIxUgQVIVFxkaEFFDMTQfAiNGGxJDJC/9oADAMBAAIRAxEAPwDsG6DEyxYd2gyb8SiRb4CUzPIEBbLrbjc1U8JiMS4N5UDKSrA4Rl1BsSuaQEoSDZuere6DyI9rh/iEqHF4Uk75HYSgaHQZwAcsbtlJyZmvpQevCvTR9mPe0eFemj7Me9r1hcSHB0IZSVZSpXUGxIBAJUkGzc41qegreFemj7Me9o8K9NH2Y97VmigreFemj7Me9o8K9NH2Y97VmigreFemj7Me9o8K9NH2Y97VmigreFemj7Me9o8K9NH2Y97VmigreFemj7Me9o8K9NH2Y97VmigreFemj7Me9o8K9NH2Y97VmsLNDtUJJvYmzWxrRhpY24wmDYMEs54u9sw5eYBqDY+Femj7Me9o8K9NH2Y97Wf23FjmacwiQK0cyoBMAc28gwsOMAlpLjT7SQdIdtTSIcMjSYhQ6Kz5A7Mj51LEmI63VXXKTYXJF7WoNHHJiGvaeM2JU+DHlBsR5Xpr0TifTR9mPe1jJsPtPLLva4i4THbzmxCkFjOHwYN5NbRhhc9NmrQbZwc8pwpGqpiFkkRC0LCLenFiRIcxDtHyEchoGnhXpo+zHvaPCvTR9mPe1kdptjYYZ5JZGUArxhKAC5xgCb3Y8Vd4IUjQE3Nida0+xEmWJhMSW3yUx3IJEJkJiViOVgmUE6/SeWgn8K9NH2Y97R4V6aPsx72rNFBW8K9NH2Y97R4V6aPsx72rNFBW8K9NH2Y97R4V6aPsx72rNFBW8K9NH2Y97R4V6aPsx72rNFBW8K9NH2Y97R4V6aPsx72rNFBW8K9NH2Y97R4V6aPsx72rNFBW8K9NH2Y97UOKxGIjQu0yEAE5VwjMxtzKqy3Y+oVZxWIEaMxDGwJyqpZmsL2VBqx9QqCHCsz75MAXUne0BDLHYsodCVBDMjAH/gesJNzuJxDrMMSYzJHKyAxKwUplV0NmJObK4v672ptSvYvj4v2w+HjppQLd0HkR7XD/ABCVLUW6DyI9rh/iEqWgp4zCXO+R2Eyga2Ub4FDFYncqSI8zX05D9t5cLiQ4OhDAlWUgjUGxIuAStwbNz1PVPGYQk75HYTAaHRRIAGyxSPlZhHma+mo/5BC5RXN5/llwEckkTQYsyRMUkyQxsuZTlNiZQSLg2JArz89Oz+r43s8ffUHSqK5r89Oz+r43s8ffUfPTs/q+N7PH31B0qis8dq7/APwM8JyrKkj5ZXygAxhhviqSMwOnq116fse6IuodYwBeNTGzlXzSRhwwFjxAWAv/AOLHmtUXwNBRWV2jtmSTCPbIkjYf+JJErAhSORCLEsLG505VHPViXb8ouViXJvghDPMqm+/CInKpZufNqBUjRUVld1u7vDbLMKzxzSNKpb+QiuBawN8zqRcnT6DWf+enZ/V8b2ePvqDpVFc1+enZ/V8b2ePvqPnp2f1fG9nj76g6VXlkBtcA25NOSub/AD07P6vjezx99R89Oz+r43s8ffUHSqK5r89Oz+r43s8ffUfPTs/q+N7PH31B0hlB0IBHQRevtc2+enZ/V8b2ePvqPnp2f1fG9nj76g6VRXNfnp2f1fG9nj76j56dn9XxvZ4++oOlUVzX56dn9XxvZ4++o+enZ/V8b2ePvqDpVFc1+enZ/V8b2ePvqPnp2f1fG9nj76g6VRXNfnp2f1fG9nj76j56dn9XxvZ4++oOlUVzX56dn9XxvZ4++o+enZ/V8b2ePvqDpVRYmcRqzNeygmyqWY2F7Ko1J9QrnD/Lbs5eWDGj6YIx/wDtW7wEJkyzy2zEBo47hlj8YB0JQMHaNwG1I0sNLkh7w+FLMJJQC6kmJdGEfjLnRigZWZGs3/A573q+V9oINi+Pi/bD4eOmlK9i+Pi/bD4eOmlAt3QeRHtcP8QlS1Fug8iPa4f4hKloCgUUCg5j8k2FJG1pI7LMMbNY6DOALrG7ZSQmZr6V0rC4nODoQykqwKldVNiVzAErcGzchGorAfI14u1v76b/AAK3ONwlzvkdhMBbNZQZFFysTuVJCZmvp+dcHapvtaoaxku3ovVfC4kOOSzAkMpBGoNiRcAlbg2a2tT15pmYS8TQq4AdQwBuAyg69OtfHw6McxVS1ityoJynlF+j1VJRUXyIHwUTBVMaFV8VSgIX6BbSg4KI3vGmtr8Qa25L6c3NU9FMU8x9vRevlFL5H29FeJbZTfksbm5Gn0jUVktkbOlfDRMFABjiWRWkJMhDglmzDxgARxr3vY6AVpRTfF8yNRjcYsK5nvlzKmiltWYKL25BcjWvGI2giSLGc5dhmACMdM6oTcC2hdSeganSs42w8QY1V0Vyu872TLcx73NmNuLzqF1H0HQCvmI2HiC0TBFzpcSyicqZf56OGJAvqsbaHkJA5ADWkUU/epF7X15kkCi7EAdJNhqbD/usW+zJ4Y41cKFKwq+d2kVpESTMzg2uDmjtdhqq9ABbz7LaXCLGLlcsWWGQLbiMp1IHKQp/5qJoiLv1cC8/ovWQ2zs2VYMQx0IEx3xJGDSKw/lxELYjKSqjl0XTxjT3Y+FKCQ2CrIwZIw2YLxACb/8AkQTb7eUmq1U3U34kmV6L18orK+R9vRevlFL5H29F6+UUvkfb0Xr5RS+R9vUOLxIiRnbMQoJyohdjYXsqKCWPqAoxWJWJGdr2AJsqlmNheyqurH1Cq8OFLOJZQCyk70mjCPxlzoxQMGZGsf8Agc97RzkYP5aMMzbIxMk1iweLe0BDLHaYqHRioYMyMA3RyDpO+2d5GH6ifdFY75b/AOi4n60P4q1sdneRh+on3RXY2Cb7KerOrNZooor3KoNi+Pi/bD4eOmlK9i+Pi/bD4eOmlAt3QeRHtcP8QlS1Fug8iPa4f4hKp7V2suHy3SSS5AYRRNKyggkEogLalbcnT0UDGgVW2fi9+jEgR0BvZZIyjWBsCUYArfoIqyKDnnyNeLtb++m/wK6LXOvka8Xa399N/gVqZt0Npd7WIkDfASZY0N0cIeKzjTU2vy6GuDtNE1W1VzWMjDG4QkiSPSZeQ8Ub4AGyxSOVYiPM1+LrcfSDNhcQHB0IKkqwKkajQ2zAXW97NyGjByl443Nruqscpuuq30PONeWqi4CGXFymSJHIihsXjVrceTkuKpY2X1a8EkzdxMaKi4DwnVofcJ+VHAeE6tD7hPyr3btjV4VxpaKi4DwnVofcJ+VHAeE6tD7hPypu2NXgxpaKi4DwnVofcJ+VHAeE6tD7hPypu2NXgxpaKi4DwnVofcJ+VHAeE6tD7hPypu2NXgxpaKi4DwnVofcJ+VHAeE6tD7hPypu2NXgxpaKi4DwnVofcJ+VHAeE6tD7hPypu2NXgxpaKi4DwnVofcJ+VHAeE6tD7hPypu2NXgxpaKze6Lc8hxGzzFHAiCY5k3hLSHeJCQ3F8XKptbnN+an/AeE6tD7hPyqN2xq8GNLRUXAeE6tD7hPyo4DwnVofcJ+VTu2NXgxpaKi4DwnVofcJ+VHAeE6tD7hPypu2NXgxpaixM6xozteyi9lUsx+hVBJPqAo4DwnVofcJ+VUcfsvDxzYNkhiVhK1mWJVPkJOcCs7TYIopmrFl/CYqS4fCFn32YAuD/AC00ZYrZlzoxQMHdHs2p6Bzk3qrbQxMccZaSQRKeLvhYCxOgsW0vfkrNblsYzzRqZ98URPZTiVdxlKC7osS6+vM3qve9eKKJqiauSyj8t/8ARcT9aH8Va2OzvIw/UT7orHfLf/RcT9aH8Va2OzvIw/UT7orq+n/FPVnXmsXFwOc8g6bcv+aAb6jkPIax27DF4V3Vc43+MlWvicRAFBANi2HFyeStDufcHCwEZbFRbKWK/YX4x+ltTXvVWti+Pi/bD4eOmlK9i+Pi/bD4eOmlAt3QeRHtcP8AEJSDdjAkcRxOaRWS18mKOHRtCBvjgEKBc2a3Pbnp/ug8iPa4f4hKWbX2XLIzyLisRGoXSGJYrGwJJ/mRMST9PRpQS7ncm8Ao7yIzMyyPIZCwJ5Q58YdBpmKpbIwxiiCtK8puSXky5xfXKcgCi3JoBV0UHPPka8Xa399N/gU727ioDiInUxOYzJHPGcoJuhABYqeRgp0/75KSfI14u1v76b/ArZ7VxoRo4+OMxEhkW1lCSpcNqDZswXS/KdK4drN20Vfn2aRkn2Rb+HgsQRvcdiospGQagWFh6q9YP/Vzeyh+/LXjZWPWePMoK2y3U82ZFkXk/wDF1Ne8H/q5vZQ/flpsl/uOP8lWRpRRRXcZiiiigKKKKAooooCiiigKKKKAooooFm1vK4H27fCzVS2HulSWAvOyJIhmzgAgZY8Q0IYXve5QaAmxNuiru1vLYH27fCzUtg3FwKpVpJXUrMjBsmoln38nRBqJNR/3egvf/wBDh86jfVC5JpWzBlsImCyXJAClC1mVrEXGlVMTupjE0QU/yiZlnLQyKyGOLfNAwHNy6HQ19xW5WM5TGcrJFPAqb3EI23/KZGdBHqSY0OluT1mq2H3Ks6gYiU3XfQN6VVzb7HvbmQsGLNl5Dceu9A6wO2IppZokzEw5czZGy8ZA4s1rHiup5eemFLdkbFjwzSMjOTII8+YjUpEsQawAscsa3tp6qZUBS3a3lMJ7VvwJKZUt2t5TCe1b8CSsNp+KromM0krgZbgm5AFlLa30JsNB6+ashslZHeJFZyEU5XdZgLo6q0gaRLXZdN7BsLaXuTWypNsnArE/lZMoLRwK8wKOrKsgKLb/AG6qLcgU1xLOq6mWks58t/8ARcT9aH8Va2OzvIw/UT7orHfLf/RcT9aH8Va2OzvIw/UT7orp+n/FPVSvMl3WY1YlidcRFCVcoc+KEALEBtTY57ABimmYc4qxuVV96Z2kWRJXkkiZTcFGldlIPOMjIv8A8fXU23I5f5bxGFShOZpUdxZgFsFRgSb25eirmz43WJFkyb4Bx97XKl7/AO0cwr3qvWxfHxfth8PHTSlexfHxfth8PHTSgW7oPIj2uH+ISkm7Jw2HKWB46XDYWXEKwN9BFFZpPF1AOnKad7oPIj2uH+ISl+6TC77CFuAc6kXd0BNiLM8ZDKNTqDQVtxSgYUAKqgPIAq4Z8OBxvQyEsv2nXl56fCke5/Z8kbzyPMsokYaqb2IijQg/bGzWv/vI5rl4KDnnyNeLtb++m/wKe7qcdHnguwKfzQSrYe4dSqkXnvyXYG320i+Rrxdrf303+BTTa02FWYkTNI15A8P8e8ZV8w5OMMqg3BA5L8h0ri2kX7RV+fZpGTRbBRRhoCoAzRxubAC5KDU20vU2D/1c3sofvy142KoGGw4BDARRgML2IyDUX1sa9YZgMVOSQAIobkmwHHlqNk/cdyrI1ooBortsxRRRQFFFKtvfxA3loGa+fJIgVCCrqVDnMCQEYq5sdQCNaBmZACFuMxuQL6kDlsPVcf8ANRx4uNg5V0IjJWQhwQjKLsrWPFIB1BrHYnGbSVoiiyNI2GxR3t4UKDEIqCG8ixjLnZZWsWA1Gg0FQbLgxK4pntiBEcY00jbxYuh2fGisVyajOjLZRoeg2oN1BMsiq6MGRhdWUggjpBGhFSVjPk6bExxQYeWORI48JhioeFkyyhnSWPMVHIFiNjrrcXFbOgKKKKAooooFm1vLYH27fCzUzpZtby2B9u3ws1M6AooooCiiigKW7W8phPat+BJTKle1HBkwliD/ADWGhvrvElxWG0/FV0TGazWL2Jgw0iLGCkeQ5SRENEdNSiSFhIRozEDkFwLWrVbR33Ku8gFwymxkyArfW5ytpbW1vtrLblYCMTG53sGSKZyiyIzLmkQkMqwpYgkg3J1HTXGsuFEze0lW+W/+i4n60P4q1sdneRh+on3RWO+W/wDouJ+tD+KtbHZ3kYfqJ90V0fT/AIp6qV5k267F5UjCyZQWIcjFQwahQQC0ykX1BygX56Y7n5M2Fha5N18ZpBITqdS4ADfSNOiqe6bDuTCYlzOGbiARHMSByiXTLZeMV4wHJU25yKdEkWZQozyGNRbRDK5QADQDezHp03r3qmGxfHxfth8PHTSlexfHxfth8PHTSgW7oPIj2uH+ISl+6TAnEQb2I0kuy6SRCVV18cxsQGt6+Tl5qYboPIj2uH+ISlG7Ij+FYH/cyKBvLzA63s0UXGdbA3At03FqCXcvhN5wypkVCGclFiWIAluaNGKr06H189NxSLcYAMKAAoAeTRcM+HA43NFKS6//ACOvLyU9FBzz5GvF2t/fTf4FabdJOY3i3slHZXBkDRqFUlQSd8BFyxQA20Nr6Vmfka8Xa399N/gVrNvJIzxBY5njKyZhFIiWbi5cxZhceNpydINcO1/cT+fZpGS9scj+Gw+UWXe47C97DILC51P00s2psKPG4h1kaRd7SCRCkrIMwkktmVSA405+TmtTDY88rx/zozHIuVWuVOY5FJcZSQBmLD7Klwf+rm9lD9+WmyR/kdyrJ9Gw4vPn7diO9o4Di87EduxHe0zoruMyzgOLzsR27Ed7RwHF52I7diO9pnRQLOA4vOxHbsR3tHAcXnYjt2I72mdFAs4Di87EduxHe0cBxediO3YjvaZ0UCzgOLzsR27Ed7RwHF52I7diO9pnRQLOA4vOxHbsR3tHAcXnYjt2I72mdFAs4Di87EduxHe0cBxediO3YjvaZ0UGc2psaIS4LjT6zMD4bOf/AG0p0/macnNTDgOLzsR27Ed7VPdFtOOLEbPRyQzTEoLeNfDypZek3ZfsN6f0CzgOLzsR27Ed7RwHF52I7diO9pnRQLOA4vOxHbsR3tHAcXnYjt2I72mdFAs4Di87EduxHe0oXc9FhcVFMrys80rZg87uoAge1lZjxtBxjc+u2laqlu1vKYT2rfgSVhtPxVdExmMbhjIuUO6aqcyEA2BuRqDoRpWc3O6YkKZGaQRuJy00TCRwyDMqxm9hrqwFrgct61VZbYG9xyRm+RGRhCplQ6XRTvgCAq+iCwJFw19eXiWc/omGklny3/0XE/Wh/FWtjs7yMP1E+6Kx3y3/ANFxP1ofxVrY7O8jD9RPuiun6f8AFPVSvMo3YKxSLJvmcFiAmLfDAgLds0kasxsoJCga2PRTDYC2wsGpPEBuZDJy6+UYAvy+MRry1R3XYl0jiCSNGWexKzRQsQFJ0kmBUa20tr6qvbBYnDQksWJXVmkWQnXlLqArfSBbor3qrOxfHxfth8PHTSlexfHxfth8PHTSgW7oPIj2uH+ISpai3QeRHtcP8QlS0BQKKBQc8+Rrxdrf303+BXRa518jXi7W/vpv8Ct/isSsa3PKdFUEXdrEhVBOrGx0r5/avmqa05DFYlYxcnU3CJcBnbKWyICRdiFOnqqnHs/fGMshcOwyhY5ZIrIGJQMEfVxmNzU2GgZm3yTxj4qa5VW5KkqSQJLNYsKuVlFU0f6zxSpcGJ583bJu8o4MTz5u2Td5V2ire4tdU90XQpcGJ583bJu8o4MTz5u2Td5V2inuLXVPcuhS4MTz5u2Td5RwYnnzdsm7yrtFPcWuqe5dClwYnnzdsm7yjgxPPm7ZN3lRybZjWRoyH4jIjvvZCK0nianlBJAuL2PLavEe3YmLKA++Aqqx2GZiwYiwzWGkbkhiCLa2q/1LfVPcuhPwYnnzdsm7yjgxPPm7ZN3lJV3QSnDRsBebNGJSIuKqtPksVz3UkA8ma3PV3BboomCglydM0hgZF4yF10PPlRuS9iNbVaatoj/qe5wXeDE8+btk3eUcGJ583bJu8r5g9qpJe4KWIUb4VGYsoYBbMb8VlP21R2bt4GNd+vvhzgER5VkKy73ZASTe7ILHlvoSLmq/Ut9U9y6F/gxPPm7ZN3lHBiefN2ybvKXY/dKIywELsUSV5FzKpQx5eK1zziRTcX0ItfmtT7eijBZ1cKMwJyZuOqF2j4pN2AB9WhF6nHb6p7nB6n2FA7Rs2+lomzxk4ua6sVK3H8zlysw+2peDE8+btk3eVFhttRu4QBwS2QFksM2976B9qcb1c9jpTKq1W1tTnVPcuhS4MTz5u2Td5RwYnnzdsm7yrtFV9xa6p7l0KXBiefN2ybvKODE8+btk3eVdop7i11T3LoUuDE8+btk3eVFPsocV43ffY7tHvmIldMxUrxlZzcWY0yopNvaTwmqU3Qr4XFrJmHiuvjxkjMozEKxAJsGyEjpFQrsXCjkgiGua+9LfNmzXva9761JjMMW48ZyyrcrcnKxykASBSCyjMTbp1r3hcUHuLFXXxkNswGYgMQCbA5SR6qpfMcaZGK+W/wDouJ+tD+KtbHZ3kYfqJ90Vjvlv/ouJ+tD+KtbHZ3kYfqJ90V1/T/inqzrze58LHJbOitlvlzKGtfltevcMSooVQFUcigWA+gV7or3qoNi+Pi/bD4eOmlK9i+Pi/bD4eOmlAt3QeRHtcP8AEJUtRboPIj2uH+ISpaAoFFQ4rErEuZuXUIgIzOwUtkQEi7EKbCg558kuJWOPazHl/jpwqgjM7ZQQigkXY20Fb/D4dmbfJNW/2LrlVbkqSpJAks1iw/xXLNn7h9vYWbEyYTFYSOPEStPvcmZypYkgkNAwVwDY2P2004K3V9fwPu/21c222KuuuaomOK8VOl0VzTgrdX1/A+7/AG1HBW6vr+B93+2rDd1pzhOOHS6K5pwVur6/gfd/tqOCt1fX8D7v9tTd1pzgxw6XRXNOCt1fX8D7v9tRwVur6/gfd/tqbutOcGOHS6K5pwVur6/gfd/tqOCt1fX8D7v9tTd1pzgxw242TmnlkkN0cxsqBja6DQsOQ62I+gV8j3PwqVIzgqECHfWuoS4UKb6aO49YJvesTwVur6/gfd/tqOCt1fX8D7v9tV/ZW2qEYobUbnYAMoMgBtmtK3GyuXUnXlDE6/ZyV5G52FVshcEWZSZGNmVSqnl5OOdKxnBW6vr+B93+2o4K3V9fwPu/21T7O31/2YobrY+zd4UqcttMqKOKp52BsDc//X00HYkBDAgkHMBdzxMzZzk14pzAG45wOisLwVur6/gfd/tqOCt1fX8D7v8AbVE7DbX34o8mKG5m2HC98wYkiRXbObsJAA2Y8+iJboyi1Emw4WDA5iHvmGc+MU3sv6mK3Fx0k8tYbgrdX1/A+7/bUcFbq+v4H3f7ansbbUYobmLYkSurgvmVhILyEjMI96Bt9TSmVc04K3V9fwPu/wBtRwVur6/gfd/tqidgtZzqhOKHS6K5pwVur6/gfd/tqOCt1fX8D7v9tVd3WnODHDpdFc04K3V9fwPu/wBtRwVur6/gfd/tqbutOcGOHS6K5pwVur6/gfd/tqOCt1fX8D7v9tTd1pzgxw6XVTG4Vm48ZCyrfKTfIxykASBSC6jMTa/LrXP+Ct1fX8D7v9tRwVur6/gfd/tqmPT7SPvBjhY+WXFLJsXFCxVleLMjWzAb+FDEAmwbKSDzitxs7yMP1E+6K5Vuh3EbosfEYsRjcG0ZKlgoZM2XVcxXDgkAm9jXUdlTgxqh0kjVVeMkZgBdQxUHRWyMVJ5R9tdDZrGbKjDKkzeu0UUV6EINi+Pi/bD4eOmlK9i+Pi/bD4eOmlAt3QeRHtcP8QlS1Fug8iPa4f4hK+YrELGpJ1OuVRbM5tfKoJF2NtBQGJxCxrc8vIqi2Z2sTlUHlYgHSosPAzHfJOX/AGJrlUXJU5TySWYgkV8w+HZm3yTVv9ia5VUMShykkCWzWLD6OSrlAUUUUBRRRQFFFFAUUUUBRRXiZiFYgAkAkAmwJA0BPNQe6Ky2zN1+/fw94cu+rhHa0mbL/FKTGBxRmsUa/JpbptX3EbrcpdRGrFWw4uJTlKTYo4a4JTVgwJtax6aDUUUkxG1cQJREuHBsQHffCFAMbOXBCaqCoTmN25LUr2RuuZxCDDZXTAvffi7eFB7A3TjFWj5ee9/VQa+isjt/bn8PiYpxvhjXC4qSSEl4829yw6iJgAXAdrEjW9r2qztDdQYziVWMXiGICkvyvBCJTcW0UhwAb8tBpaKyibpZUaffFQiKDCyWVzcvM7pzryXQX6Lc9ecTuz3sMxhGWNMY8pEut8JMsUgQZeMDnuCSOTUCg1tFUNk7QM4mumRoZDC4zZhmCq1wbDSzj/ur9AUUUUBRRRQFFFFAUUUUBVXGYZm40ZCyrcrckKxykAShdWUZibcx1q1RQV8Lig9xqrr4yNYMBcgNa/inKSDzirFVMbhmPHjIWVQcpN8jHKQolC2LqMxNr6GpMNig9xYqwJujWDAZioYgE8VspIPOKA2L4+L9sPh46aUr2L4+L9sPh46aUCrdO5XCu4R3yNFIUjQu7BJlYhVGrGynSl+HxiM2+Sb4T/sT+Fmsq3JU5SmklmsSK0tFAl4Tj6JOzS/oo4Tj6JOzS/op1RQJeE4+iTs0v6KOE4+iTs0v6KdUUCXhOPok7NL+ijhOPok7NL+inVFAl4Tj6JOzS/oo4Tj6JOzS/op1RQJeE4+iTs0v6KOE4+iTs0v6KdUUCXhOPok7NL+ivMm0IWBVlcqQQynCykEHQggpqKeUUGbBwYtaDktbwF9LG4/9PmJJ+mvsz4R/HhzfWwLtz354+kn/AJrR0UGQxOBwcmI/iHSQyGwPgr2NhaxO9ZiLCxF7EXuKsouCXkw4HJyYBxyG4/8AT5jWmooEUuNga2ZHbKbrfCSmx6RePQ18/jIMxbI2ZhlZv4SS5HQTvdyNTpT6igQDFYcckbcmT/RyeL5vk+T1VGzYQ2vDfKuRb4FzZLWyj+XotidPXWjooEEOLw6XyIy5rZsuEkW9hYXtHrYaVLwnH0Sdml/RTqigS8Jx9EnZpf0UcJx9EnZpf0U6ooEvCcfRJ2aX9FHCcfRJ2aX9FOqKBLwnH0Sdml/RRwnH0Sdml/RTqigS8Jx9EnZpf0UcJx9EnZpf0U6ooEvCcfRJ2aX9FHCcfRJ2aX9FOqKBLwnH0Sdml/RVXGYtDxo84lHik4aYKxsQBJZLsozE26a0lFAl3MYjfRiZMkiB5jlEsTRsQsaJmytrYlDY84p1RRQf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843808" y="-1081187"/>
            <a:ext cx="39528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5" name="Picture 7" descr="http://webmastersam.ru/img-sozdat/spravochnik-css-margin-padding-screen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556792"/>
            <a:ext cx="781286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8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556792"/>
            <a:ext cx="7391400" cy="684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400" dirty="0" err="1">
                <a:solidFill>
                  <a:schemeClr val="tx1"/>
                </a:solidFill>
              </a:rPr>
              <a:t>Отступы</a:t>
            </a:r>
            <a:r>
              <a:rPr lang="uk-UA" sz="2400" dirty="0">
                <a:solidFill>
                  <a:schemeClr val="tx1"/>
                </a:solidFill>
              </a:rPr>
              <a:t> </a:t>
            </a:r>
            <a:r>
              <a:rPr lang="uk-UA" sz="2400" dirty="0" err="1">
                <a:solidFill>
                  <a:schemeClr val="tx1"/>
                </a:solidFill>
              </a:rPr>
              <a:t>снаружи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259632" y="2409885"/>
            <a:ext cx="74993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margin-top</a:t>
            </a:r>
            <a:r>
              <a:rPr lang="en-US" sz="2400" b="1" dirty="0">
                <a:latin typeface="Courier New" pitchFamily="49" charset="0"/>
              </a:rPr>
              <a:t>: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auto|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margin-right</a:t>
            </a:r>
            <a:r>
              <a:rPr lang="en-US" sz="2400" b="1" dirty="0">
                <a:latin typeface="Courier New" pitchFamily="49" charset="0"/>
              </a:rPr>
              <a:t>: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auto|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margin-bottom</a:t>
            </a:r>
            <a:r>
              <a:rPr lang="en-US" sz="2400" b="1" dirty="0">
                <a:latin typeface="Courier New" pitchFamily="49" charset="0"/>
              </a:rPr>
              <a:t>: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auto|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margin-left</a:t>
            </a:r>
            <a:r>
              <a:rPr lang="en-US" sz="2400" b="1" dirty="0">
                <a:latin typeface="Courier New" pitchFamily="49" charset="0"/>
              </a:rPr>
              <a:t>: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auto|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endParaRPr lang="ru-RU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margin</a:t>
            </a:r>
            <a:r>
              <a:rPr lang="uk-UA" sz="2400" b="1" dirty="0">
                <a:latin typeface="Courier New" pitchFamily="49" charset="0"/>
              </a:rPr>
              <a:t>:</a:t>
            </a:r>
            <a:r>
              <a:rPr lang="uk-UA" sz="24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margin-top margin-right margin-bottom  margin-left</a:t>
            </a:r>
            <a:endParaRPr lang="uk-UA" sz="2400" b="1" dirty="0">
              <a:latin typeface="Courier New" pitchFamily="49" charset="0"/>
            </a:endParaRPr>
          </a:p>
          <a:p>
            <a:pPr eaLnBrk="0" hangingPunct="0"/>
            <a:endParaRPr lang="uk-UA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margin:10px 20px </a:t>
            </a:r>
            <a:r>
              <a:rPr lang="en-US" sz="2400" b="1" dirty="0" err="1">
                <a:latin typeface="Courier New" pitchFamily="49" charset="0"/>
              </a:rPr>
              <a:t>20px</a:t>
            </a:r>
            <a:r>
              <a:rPr lang="en-US" sz="2400" b="1" dirty="0">
                <a:latin typeface="Courier New" pitchFamily="49" charset="0"/>
              </a:rPr>
              <a:t> 30px;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margin:15px;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margin-left: 10px; margin-right: 5px;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/>
              <a:t>Отступы и рамки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600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17638"/>
            <a:ext cx="7391400" cy="684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400" dirty="0" err="1">
                <a:solidFill>
                  <a:schemeClr val="tx1"/>
                </a:solidFill>
              </a:rPr>
              <a:t>Отступы</a:t>
            </a:r>
            <a:r>
              <a:rPr lang="uk-UA" sz="2400" dirty="0">
                <a:solidFill>
                  <a:schemeClr val="tx1"/>
                </a:solidFill>
              </a:rPr>
              <a:t> </a:t>
            </a:r>
            <a:r>
              <a:rPr lang="uk-UA" sz="2400" dirty="0" err="1">
                <a:solidFill>
                  <a:schemeClr val="tx1"/>
                </a:solidFill>
              </a:rPr>
              <a:t>изнутри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259632" y="2362200"/>
            <a:ext cx="74009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padding-top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padding-right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padding-bottom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padding-left</a:t>
            </a:r>
            <a:r>
              <a:rPr lang="en-US" sz="2400" b="1" dirty="0">
                <a:latin typeface="Courier New" pitchFamily="49" charset="0"/>
              </a:rPr>
              <a:t>: </a:t>
            </a:r>
            <a:r>
              <a:rPr lang="uk-UA" sz="2400" b="1" dirty="0">
                <a:latin typeface="Courier New" pitchFamily="49" charset="0"/>
              </a:rPr>
              <a:t>величина|%</a:t>
            </a:r>
            <a:endParaRPr lang="en-US" sz="2400" b="1" dirty="0">
              <a:latin typeface="Courier New" pitchFamily="49" charset="0"/>
            </a:endParaRPr>
          </a:p>
          <a:p>
            <a:pPr eaLnBrk="0" hangingPunct="0"/>
            <a:endParaRPr lang="ru-RU" sz="2400" b="1" dirty="0"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padding</a:t>
            </a:r>
            <a:r>
              <a:rPr lang="uk-UA" sz="2400" b="1" dirty="0">
                <a:latin typeface="Courier New" pitchFamily="49" charset="0"/>
              </a:rPr>
              <a:t>:</a:t>
            </a:r>
            <a:r>
              <a:rPr lang="uk-UA" sz="24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padding-top padding-right padding-bottom  padding-left</a:t>
            </a:r>
            <a:endParaRPr lang="uk-UA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endParaRPr lang="uk-UA" sz="2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padding:10px 20px </a:t>
            </a:r>
            <a:r>
              <a:rPr lang="en-US" sz="2400" b="1" dirty="0" err="1">
                <a:latin typeface="Courier New" pitchFamily="49" charset="0"/>
              </a:rPr>
              <a:t>20px</a:t>
            </a:r>
            <a:r>
              <a:rPr lang="en-US" sz="2400" b="1" dirty="0">
                <a:latin typeface="Courier New" pitchFamily="49" charset="0"/>
              </a:rPr>
              <a:t> 30px;</a:t>
            </a:r>
          </a:p>
          <a:p>
            <a:pPr eaLnBrk="0" hangingPunct="0"/>
            <a:r>
              <a:rPr lang="en-US" sz="2400" b="1" dirty="0">
                <a:latin typeface="Courier New" pitchFamily="49" charset="0"/>
              </a:rPr>
              <a:t>padding:15px;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/>
              <a:t>Отступы и рамки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306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464806"/>
            <a:ext cx="7391400" cy="6842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400" dirty="0">
                <a:solidFill>
                  <a:schemeClr val="tx1"/>
                </a:solidFill>
              </a:rPr>
              <a:t>Рамки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59632" y="2149019"/>
            <a:ext cx="740092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border-width</a:t>
            </a:r>
            <a:r>
              <a:rPr lang="en-US" sz="2000" b="1" dirty="0">
                <a:latin typeface="Courier New" pitchFamily="49" charset="0"/>
              </a:rPr>
              <a:t>: </a:t>
            </a:r>
            <a:r>
              <a:rPr lang="uk-UA" sz="2000" b="1" dirty="0">
                <a:latin typeface="Courier New" pitchFamily="49" charset="0"/>
              </a:rPr>
              <a:t>величина|%|(</a:t>
            </a:r>
            <a:r>
              <a:rPr lang="en-US" sz="2000" b="1" dirty="0" err="1">
                <a:latin typeface="Courier New" pitchFamily="49" charset="0"/>
              </a:rPr>
              <a:t>thin|medium|thick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border-color</a:t>
            </a:r>
            <a:r>
              <a:rPr lang="en-US" sz="2000" b="1" dirty="0">
                <a:latin typeface="Courier New" pitchFamily="49" charset="0"/>
              </a:rPr>
              <a:t>: </a:t>
            </a:r>
            <a:r>
              <a:rPr lang="ru-RU" sz="2000" b="1" dirty="0">
                <a:latin typeface="Courier New" pitchFamily="49" charset="0"/>
              </a:rPr>
              <a:t>цвет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border-style</a:t>
            </a:r>
            <a:r>
              <a:rPr lang="en-US" sz="2000" b="1" dirty="0">
                <a:latin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</a:rPr>
              <a:t>none|dotted|dashed|solid</a:t>
            </a:r>
            <a:r>
              <a:rPr lang="en-US" sz="2000" b="1" dirty="0">
                <a:latin typeface="Courier New" pitchFamily="49" charset="0"/>
              </a:rPr>
              <a:t>| </a:t>
            </a:r>
            <a:r>
              <a:rPr lang="en-US" sz="2000" b="1" dirty="0" err="1">
                <a:latin typeface="Courier New" pitchFamily="49" charset="0"/>
              </a:rPr>
              <a:t>double|groove|ridge|inset|outset</a:t>
            </a:r>
            <a:endParaRPr lang="uk-UA" sz="2000" b="1" dirty="0">
              <a:latin typeface="Courier New" pitchFamily="49" charset="0"/>
            </a:endParaRP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border-top-</a:t>
            </a:r>
            <a:r>
              <a:rPr lang="uk-UA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width|color|style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border-right-</a:t>
            </a:r>
            <a:r>
              <a:rPr lang="uk-UA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width|color|style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border-bottom-</a:t>
            </a:r>
            <a:r>
              <a:rPr lang="uk-UA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width|color|style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border-left-</a:t>
            </a:r>
            <a:r>
              <a:rPr lang="uk-UA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width|color|style</a:t>
            </a:r>
            <a:r>
              <a:rPr lang="uk-UA" sz="2000" b="1" dirty="0">
                <a:latin typeface="Courier New" pitchFamily="49" charset="0"/>
              </a:rPr>
              <a:t>)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endParaRPr lang="uk-UA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border</a:t>
            </a:r>
            <a:r>
              <a:rPr lang="en-US" sz="2000" b="1" dirty="0">
                <a:latin typeface="Courier New" pitchFamily="49" charset="0"/>
              </a:rPr>
              <a:t>: border-width border-style border-color</a:t>
            </a:r>
            <a:endParaRPr lang="uk-UA" sz="2000" b="1" dirty="0">
              <a:latin typeface="Courier New" pitchFamily="49" charset="0"/>
            </a:endParaRPr>
          </a:p>
          <a:p>
            <a:pPr eaLnBrk="0" hangingPunct="0"/>
            <a:endParaRPr lang="uk-UA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border: 1px solid black;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border-left: 3px solid black;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border-right: 1px dotted #ccc;</a:t>
            </a:r>
            <a:endParaRPr lang="ru-RU" sz="2000" b="1" dirty="0">
              <a:latin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/>
              <a:t>Отступы и рамки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133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Переполнение области контента (</a:t>
            </a:r>
            <a:r>
              <a:rPr lang="en-US" dirty="0"/>
              <a:t>overflow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700808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Свойство </a:t>
            </a:r>
            <a:r>
              <a:rPr lang="ru-RU" b="1" dirty="0" err="1"/>
              <a:t>overflow</a:t>
            </a:r>
            <a:r>
              <a:rPr lang="ru-RU" dirty="0"/>
              <a:t> управляет отображением содержания блочного элемента, если оно целиком не помещается и выходит за область заданных размеров.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i="1" dirty="0"/>
              <a:t>Синтаксис: </a:t>
            </a:r>
          </a:p>
          <a:p>
            <a:pPr marL="82296" indent="0">
              <a:buNone/>
            </a:pPr>
            <a:r>
              <a:rPr lang="en-US" b="1" dirty="0"/>
              <a:t>overflow: auto | hidden | scroll | visible | inherit</a:t>
            </a:r>
            <a:endParaRPr lang="ru-RU" b="1" dirty="0"/>
          </a:p>
          <a:p>
            <a:pPr marL="82296" indent="0">
              <a:buNone/>
            </a:pPr>
            <a:endParaRPr lang="ru-RU" dirty="0"/>
          </a:p>
          <a:p>
            <a:r>
              <a:rPr lang="en-US" b="1" dirty="0"/>
              <a:t>visible</a:t>
            </a:r>
            <a:r>
              <a:rPr lang="ru-RU" dirty="0"/>
              <a:t> - отображается все содержание элемента, даже за пределами установленной высоты и ширины;</a:t>
            </a:r>
          </a:p>
          <a:p>
            <a:r>
              <a:rPr lang="ru-RU" b="1" dirty="0" err="1"/>
              <a:t>hidden</a:t>
            </a:r>
            <a:r>
              <a:rPr lang="ru-RU" dirty="0"/>
              <a:t> - отображается только область внутри элемента, остальное будет скрыто;</a:t>
            </a:r>
          </a:p>
          <a:p>
            <a:r>
              <a:rPr lang="en-US" b="1" dirty="0"/>
              <a:t>scroll</a:t>
            </a:r>
            <a:r>
              <a:rPr lang="ru-RU" dirty="0"/>
              <a:t> - всегда добавляются полосы прокрутки;</a:t>
            </a:r>
          </a:p>
          <a:p>
            <a:r>
              <a:rPr lang="en-US" b="1" dirty="0"/>
              <a:t>auto</a:t>
            </a:r>
            <a:r>
              <a:rPr lang="ru-RU" dirty="0"/>
              <a:t> - полосы прокрутки добавляются браузеров только при необходимости;</a:t>
            </a:r>
          </a:p>
          <a:p>
            <a:r>
              <a:rPr lang="en-US" b="1" dirty="0"/>
              <a:t>inherit</a:t>
            </a:r>
            <a:r>
              <a:rPr lang="ru-RU" dirty="0"/>
              <a:t> - наследует значение родителя.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2929671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Перемещает элемент к левому или правому краю окна браузера или, если этот элемент находится внутри другого, к левому или правому краю содержащего элемента. Можно сказать, что свойство </a:t>
            </a:r>
            <a:r>
              <a:rPr lang="ru-RU" dirty="0" err="1"/>
              <a:t>float</a:t>
            </a:r>
            <a:r>
              <a:rPr lang="ru-RU" dirty="0"/>
              <a:t> делает элемент плавающим. Элементы, которые появляются после плавающего, передвигаются, чтобы заполнить место справа (для плавающих влево элементов) или слева (для плавающих вправо элементов), а затем обтекают плавающий элемент. </a:t>
            </a:r>
            <a:endParaRPr lang="en-US" dirty="0"/>
          </a:p>
          <a:p>
            <a:pPr marL="82296" indent="0">
              <a:buNone/>
            </a:pPr>
            <a:r>
              <a:rPr lang="ru-RU" b="1" dirty="0"/>
              <a:t>Значения: </a:t>
            </a:r>
            <a:r>
              <a:rPr lang="ru-RU" dirty="0" err="1"/>
              <a:t>left</a:t>
            </a:r>
            <a:r>
              <a:rPr lang="ru-RU" dirty="0"/>
              <a:t>, </a:t>
            </a:r>
            <a:r>
              <a:rPr lang="ru-RU" dirty="0" err="1"/>
              <a:t>right</a:t>
            </a:r>
            <a:r>
              <a:rPr lang="ru-RU" dirty="0"/>
              <a:t>, </a:t>
            </a:r>
            <a:r>
              <a:rPr lang="ru-RU" dirty="0" err="1"/>
              <a:t>none</a:t>
            </a:r>
            <a:r>
              <a:rPr lang="ru-RU" dirty="0"/>
              <a:t>. Значение </a:t>
            </a:r>
            <a:r>
              <a:rPr lang="ru-RU" dirty="0" err="1"/>
              <a:t>none</a:t>
            </a:r>
            <a:r>
              <a:rPr lang="ru-RU" dirty="0"/>
              <a:t> полностью отключает плавание, что может оказаться полезным, когда у определенного тега есть стиль, к которому применено плавание влево или вправо и вы хотите создать более специфический стиль, чтобы отменить плавание этого тега.</a:t>
            </a:r>
          </a:p>
          <a:p>
            <a:pPr marL="82296" indent="0">
              <a:buNone/>
            </a:pPr>
            <a:r>
              <a:rPr lang="ru-RU" b="1" dirty="0"/>
              <a:t>Пример: </a:t>
            </a:r>
            <a:r>
              <a:rPr lang="en-US" dirty="0"/>
              <a:t>float: left;.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38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03704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/>
              <a:t>Аналогичен верстке текста: элементы страницы с установленным свойством </a:t>
            </a:r>
            <a:r>
              <a:rPr lang="ru-RU" dirty="0" err="1"/>
              <a:t>float</a:t>
            </a:r>
            <a:r>
              <a:rPr lang="ru-RU" dirty="0"/>
              <a:t> ведут себя точно также как и изображения в полиграфии, когда текст "обтекает" их. Такие элементы являются частью основного потока веб-страницы.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331236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www.css-tricks.ru/content/images/articles/AllAboutFloats/web-text-wrap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97152"/>
            <a:ext cx="3199284" cy="15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56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05136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/>
              <a:t>Помимо обтекания текстом изображений </a:t>
            </a:r>
            <a:r>
              <a:rPr lang="ru-RU" dirty="0" err="1"/>
              <a:t>float</a:t>
            </a:r>
            <a:r>
              <a:rPr lang="ru-RU" dirty="0"/>
              <a:t> может использоваться для создания макета всего сайта:</a:t>
            </a:r>
          </a:p>
        </p:txBody>
      </p:sp>
      <p:pic>
        <p:nvPicPr>
          <p:cNvPr id="6146" name="Picture 2" descr="http://www.css-tricks.ru/content/images/articles/AllAboutFloats/web-layou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45" r="16130"/>
          <a:stretch/>
        </p:blipFill>
        <p:spPr bwMode="auto">
          <a:xfrm>
            <a:off x="1731264" y="2924945"/>
            <a:ext cx="5632704" cy="361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2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применения </a:t>
            </a:r>
            <a:r>
              <a:rPr lang="en-US" dirty="0"/>
              <a:t>CSS </a:t>
            </a:r>
            <a:r>
              <a:rPr lang="ru-RU" dirty="0"/>
              <a:t>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Вложение </a:t>
            </a:r>
            <a:r>
              <a:rPr lang="en-US" dirty="0"/>
              <a:t>(inline);</a:t>
            </a:r>
            <a:endParaRPr lang="ru-RU" dirty="0"/>
          </a:p>
          <a:p>
            <a:r>
              <a:rPr lang="ru-RU" dirty="0"/>
              <a:t>Встраивание (</a:t>
            </a:r>
            <a:r>
              <a:rPr lang="en-US" dirty="0" err="1"/>
              <a:t>embeding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ru-RU" dirty="0"/>
              <a:t>Связывание (</a:t>
            </a:r>
            <a:r>
              <a:rPr lang="en-US" dirty="0"/>
              <a:t>linking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ru-RU" dirty="0"/>
              <a:t>Импорт</a:t>
            </a:r>
            <a:r>
              <a:rPr lang="en-US" dirty="0"/>
              <a:t> (import), IE</a:t>
            </a:r>
            <a:r>
              <a:rPr lang="ru-RU" dirty="0"/>
              <a:t>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41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3767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en-US" dirty="0"/>
              <a:t>.</a:t>
            </a:r>
            <a:r>
              <a:rPr lang="en-US" dirty="0" err="1"/>
              <a:t>floatLeft</a:t>
            </a:r>
            <a:r>
              <a:rPr lang="en-US" dirty="0"/>
              <a:t> { float: left; } / .</a:t>
            </a:r>
            <a:r>
              <a:rPr lang="en-US" dirty="0" err="1"/>
              <a:t>floatRight</a:t>
            </a:r>
            <a:r>
              <a:rPr lang="en-US" dirty="0"/>
              <a:t> { float: right }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70552"/>
            <a:ext cx="3600400" cy="436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2237673"/>
            <a:ext cx="3816425" cy="428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454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/>
              <a:t>Свойство </a:t>
            </a:r>
            <a:r>
              <a:rPr lang="ru-RU" dirty="0" err="1"/>
              <a:t>float</a:t>
            </a:r>
            <a:r>
              <a:rPr lang="ru-RU" dirty="0"/>
              <a:t> также полезно и в меньших масштабах, например, для загрузки иконок или </a:t>
            </a:r>
            <a:r>
              <a:rPr lang="ru-RU" dirty="0" err="1"/>
              <a:t>аватаров</a:t>
            </a:r>
            <a:r>
              <a:rPr lang="ru-RU" dirty="0"/>
              <a:t>: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637087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44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проблема с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7264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b="1" dirty="0"/>
              <a:t>"Выталкивание" (</a:t>
            </a:r>
            <a:r>
              <a:rPr lang="ru-RU" b="1" dirty="0" err="1"/>
              <a:t>pushdown</a:t>
            </a:r>
            <a:r>
              <a:rPr lang="ru-RU" b="1" dirty="0"/>
              <a:t>).</a:t>
            </a:r>
            <a:r>
              <a:rPr lang="ru-RU" dirty="0"/>
              <a:t> Возникает когда элемент внутри </a:t>
            </a:r>
            <a:r>
              <a:rPr lang="ru-RU" dirty="0" err="1"/>
              <a:t>float</a:t>
            </a:r>
            <a:r>
              <a:rPr lang="ru-RU" dirty="0"/>
              <a:t>-элемента оказывается шире его (обычно это изображения). Возможное решение: проверка ширины изображений. Также можно использовать </a:t>
            </a:r>
            <a:r>
              <a:rPr lang="ru-RU" dirty="0" err="1"/>
              <a:t>overflow</a:t>
            </a:r>
            <a:r>
              <a:rPr lang="ru-RU" dirty="0"/>
              <a:t>: </a:t>
            </a:r>
            <a:r>
              <a:rPr lang="ru-RU" dirty="0" err="1"/>
              <a:t>hidden</a:t>
            </a:r>
            <a:r>
              <a:rPr lang="ru-RU" dirty="0"/>
              <a:t>;, чтобы обрезать выступающую часть.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5929042" cy="217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439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Препятствует тому, чтобы элемент обертывался вокруг плавающего элемента. Вместо этого свободный элемент опускается вниз — под основание плавающего элемента.</a:t>
            </a:r>
          </a:p>
          <a:p>
            <a:pPr marL="82296" indent="0">
              <a:buNone/>
            </a:pPr>
            <a:r>
              <a:rPr lang="ru-RU" b="1" dirty="0"/>
              <a:t>Значения: </a:t>
            </a:r>
            <a:r>
              <a:rPr lang="ru-RU" dirty="0" err="1"/>
              <a:t>left</a:t>
            </a:r>
            <a:r>
              <a:rPr lang="ru-RU" dirty="0"/>
              <a:t>, </a:t>
            </a:r>
            <a:r>
              <a:rPr lang="ru-RU" dirty="0" err="1"/>
              <a:t>right</a:t>
            </a:r>
            <a:r>
              <a:rPr lang="ru-RU" dirty="0"/>
              <a:t>, </a:t>
            </a:r>
            <a:r>
              <a:rPr lang="ru-RU" dirty="0" err="1"/>
              <a:t>both</a:t>
            </a:r>
            <a:r>
              <a:rPr lang="ru-RU" dirty="0"/>
              <a:t>, </a:t>
            </a:r>
            <a:r>
              <a:rPr lang="ru-RU" dirty="0" err="1"/>
              <a:t>none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4451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93168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/>
              <a:t>Для </a:t>
            </a:r>
            <a:r>
              <a:rPr lang="ru-RU" dirty="0" err="1"/>
              <a:t>float</a:t>
            </a:r>
            <a:r>
              <a:rPr lang="ru-RU" dirty="0"/>
              <a:t>, родственное свойство - </a:t>
            </a:r>
            <a:r>
              <a:rPr lang="ru-RU" dirty="0" err="1"/>
              <a:t>clear</a:t>
            </a:r>
            <a:r>
              <a:rPr lang="ru-RU" dirty="0"/>
              <a:t>. Любой элемент, у которого установлено свойство </a:t>
            </a:r>
            <a:r>
              <a:rPr lang="ru-RU" dirty="0" err="1"/>
              <a:t>clear</a:t>
            </a:r>
            <a:r>
              <a:rPr lang="ru-RU" dirty="0"/>
              <a:t>, не будет поднят вверх, как от него ожидается, а отобразится ниже, после </a:t>
            </a:r>
            <a:r>
              <a:rPr lang="ru-RU" dirty="0" err="1"/>
              <a:t>float</a:t>
            </a:r>
            <a:r>
              <a:rPr lang="ru-RU" dirty="0"/>
              <a:t>-элементов:</a:t>
            </a:r>
          </a:p>
        </p:txBody>
      </p:sp>
      <p:pic>
        <p:nvPicPr>
          <p:cNvPr id="8194" name="Picture 2" descr="http://www.css-tricks.ru/content/images/articles/AllAboutFloats/unclearedfoot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677982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85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056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#footer { clear: both; }</a:t>
            </a:r>
            <a:endParaRPr lang="ru-RU" dirty="0"/>
          </a:p>
        </p:txBody>
      </p:sp>
      <p:pic>
        <p:nvPicPr>
          <p:cNvPr id="9218" name="Picture 2" descr="http://www.css-tricks.ru/content/images/articles/AllAboutFloats/clearedfoot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6577774" cy="28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43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85256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Свойство </a:t>
            </a:r>
            <a:r>
              <a:rPr lang="ru-RU" dirty="0" err="1"/>
              <a:t>clear</a:t>
            </a:r>
            <a:r>
              <a:rPr lang="ru-RU" dirty="0"/>
              <a:t> может принимать 3 значения: </a:t>
            </a:r>
          </a:p>
          <a:p>
            <a:pPr marL="82296" indent="0">
              <a:buNone/>
            </a:pPr>
            <a:r>
              <a:rPr lang="ru-RU" dirty="0" err="1"/>
              <a:t>Both</a:t>
            </a:r>
            <a:r>
              <a:rPr lang="ru-RU" dirty="0"/>
              <a:t> - применяется для отмены </a:t>
            </a:r>
            <a:r>
              <a:rPr lang="ru-RU" dirty="0" err="1"/>
              <a:t>float</a:t>
            </a:r>
            <a:r>
              <a:rPr lang="ru-RU" dirty="0"/>
              <a:t> каждого из направлений; </a:t>
            </a:r>
          </a:p>
          <a:p>
            <a:pPr marL="82296" indent="0">
              <a:buNone/>
            </a:pPr>
            <a:r>
              <a:rPr lang="ru-RU" dirty="0" err="1"/>
              <a:t>Left</a:t>
            </a:r>
            <a:r>
              <a:rPr lang="ru-RU" dirty="0"/>
              <a:t> и </a:t>
            </a:r>
            <a:r>
              <a:rPr lang="ru-RU" dirty="0" err="1"/>
              <a:t>Right</a:t>
            </a:r>
            <a:r>
              <a:rPr lang="ru-RU" dirty="0"/>
              <a:t> - используются для отмены </a:t>
            </a:r>
            <a:r>
              <a:rPr lang="ru-RU" dirty="0" err="1"/>
              <a:t>float</a:t>
            </a:r>
            <a:r>
              <a:rPr lang="ru-RU" dirty="0"/>
              <a:t> одного из направлений; </a:t>
            </a:r>
          </a:p>
          <a:p>
            <a:pPr marL="82296" indent="0">
              <a:buNone/>
            </a:pPr>
            <a:r>
              <a:rPr lang="ru-RU" dirty="0" err="1"/>
              <a:t>None</a:t>
            </a:r>
            <a:r>
              <a:rPr lang="ru-RU" dirty="0"/>
              <a:t> – (по умолчанию) обычно не используется, за исключением случаев, когда необходимо отменить значение </a:t>
            </a:r>
            <a:r>
              <a:rPr lang="ru-RU" dirty="0" err="1"/>
              <a:t>clear</a:t>
            </a:r>
            <a:r>
              <a:rPr lang="ru-RU" dirty="0"/>
              <a:t>. </a:t>
            </a:r>
          </a:p>
        </p:txBody>
      </p:sp>
      <p:pic>
        <p:nvPicPr>
          <p:cNvPr id="10242" name="Picture 2" descr="http://www.css-tricks.ru/content/images/articles/AllAboutFloats/directionalclearin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77072"/>
            <a:ext cx="5143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585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 страницы: </a:t>
            </a:r>
            <a:r>
              <a:rPr lang="en-US" dirty="0"/>
              <a:t>position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ru-RU" dirty="0"/>
              <a:t>Определяет, какой тип позиционирования использует браузер при размещении элементов на странице.</a:t>
            </a:r>
          </a:p>
          <a:p>
            <a:pPr marL="82296" indent="0">
              <a:buNone/>
            </a:pPr>
            <a:r>
              <a:rPr lang="ru-RU" b="1" dirty="0"/>
              <a:t>Значения: </a:t>
            </a:r>
            <a:r>
              <a:rPr lang="ru-RU" dirty="0" err="1"/>
              <a:t>static</a:t>
            </a:r>
            <a:r>
              <a:rPr lang="ru-RU" dirty="0"/>
              <a:t>, </a:t>
            </a:r>
            <a:r>
              <a:rPr lang="ru-RU" dirty="0" err="1"/>
              <a:t>relative</a:t>
            </a:r>
            <a:r>
              <a:rPr lang="ru-RU" dirty="0"/>
              <a:t>, </a:t>
            </a:r>
            <a:r>
              <a:rPr lang="ru-RU" dirty="0" err="1"/>
              <a:t>absolute</a:t>
            </a:r>
            <a:r>
              <a:rPr lang="ru-RU" dirty="0"/>
              <a:t>, </a:t>
            </a:r>
            <a:r>
              <a:rPr lang="ru-RU" dirty="0" err="1"/>
              <a:t>fixed</a:t>
            </a:r>
            <a:r>
              <a:rPr lang="ru-RU" dirty="0"/>
              <a:t>. Значение </a:t>
            </a:r>
            <a:r>
              <a:rPr lang="ru-RU" dirty="0" err="1"/>
              <a:t>static</a:t>
            </a:r>
            <a:r>
              <a:rPr lang="ru-RU" dirty="0"/>
              <a:t> определяет обычный режим браузера — один блочный элемент расположен на вершине следующего, а содержимое простирается от верхнего до нижнего края экрана; </a:t>
            </a:r>
            <a:r>
              <a:rPr lang="ru-RU" dirty="0" err="1"/>
              <a:t>relative</a:t>
            </a:r>
            <a:r>
              <a:rPr lang="ru-RU" dirty="0"/>
              <a:t> размещает элемент относительно того места, где он в настоящее время появляется на странице. Установка этого свойства может сместить элемент с его текущей позиции. Значение </a:t>
            </a:r>
            <a:r>
              <a:rPr lang="ru-RU" dirty="0" err="1"/>
              <a:t>absolute</a:t>
            </a:r>
            <a:r>
              <a:rPr lang="ru-RU" dirty="0"/>
              <a:t> полностью убирает элемент из потока страницы. Другие элементы не видят абсолютный элемент и могут появиться под ним. Это значение используется для установки элемента в конкретное место на странице или для его размещения в определенном месте относительно родительского элемента, который установлен с абсолютным, относительным или фиксированным позиционированием. Значение </a:t>
            </a:r>
            <a:r>
              <a:rPr lang="ru-RU" dirty="0" err="1"/>
              <a:t>fixed</a:t>
            </a:r>
            <a:r>
              <a:rPr lang="ru-RU" dirty="0"/>
              <a:t> фиксирует элемент на странице, поэтому, когда она прокручивается, фиксированный элемент остается на экране, что очень похоже на фреймы HTML.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версий 6 и ниже игнорирует значение </a:t>
            </a:r>
            <a:r>
              <a:rPr lang="ru-RU" dirty="0" err="1"/>
              <a:t>fixed</a:t>
            </a:r>
            <a:r>
              <a:rPr lang="ru-RU" dirty="0"/>
              <a:t>.</a:t>
            </a:r>
          </a:p>
          <a:p>
            <a:pPr marL="82296" indent="0">
              <a:buNone/>
            </a:pPr>
            <a:r>
              <a:rPr lang="ru-RU" b="1" dirty="0"/>
              <a:t>Пример: </a:t>
            </a:r>
            <a:r>
              <a:rPr lang="en-US" dirty="0"/>
              <a:t>position: absolute;.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989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z-index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919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/>
              <a:t>Свойство z-</a:t>
            </a:r>
            <a:r>
              <a:rPr lang="ru-RU" dirty="0" err="1"/>
              <a:t>index</a:t>
            </a:r>
            <a:r>
              <a:rPr lang="ru-RU" dirty="0"/>
              <a:t> определяет уровень размещения в стеке, глубины </a:t>
            </a:r>
            <a:r>
              <a:rPr lang="ru-RU" dirty="0" err="1"/>
              <a:t>html</a:t>
            </a:r>
            <a:r>
              <a:rPr lang="ru-RU" dirty="0"/>
              <a:t>-элемента. "Уровень глубины" означает позицию элемента по оси Z (как перпендикулярную осям X и Y экрана). Чем больше значение z-</a:t>
            </a:r>
            <a:r>
              <a:rPr lang="ru-RU" dirty="0" err="1"/>
              <a:t>index</a:t>
            </a:r>
            <a:r>
              <a:rPr lang="ru-RU" dirty="0"/>
              <a:t>, тем элемент будет выше.</a:t>
            </a:r>
          </a:p>
        </p:txBody>
      </p:sp>
      <p:pic>
        <p:nvPicPr>
          <p:cNvPr id="12290" name="Picture 2" descr="Наглядная демонстрация работы свойства z-index.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68566"/>
            <a:ext cx="3888432" cy="34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99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z-index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5073352"/>
          </a:xfrm>
        </p:spPr>
        <p:txBody>
          <a:bodyPr>
            <a:normAutofit fontScale="40000" lnSpcReduction="20000"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#</a:t>
            </a:r>
            <a:r>
              <a:rPr lang="en-US" sz="3000" dirty="0" err="1"/>
              <a:t>grey_box</a:t>
            </a:r>
            <a:r>
              <a:rPr lang="en-US" sz="3000" dirty="0"/>
              <a:t> 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width: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height: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border: solid 1px #ccc;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background: #</a:t>
            </a:r>
            <a:r>
              <a:rPr lang="en-US" sz="3000" dirty="0" err="1"/>
              <a:t>ddd</a:t>
            </a:r>
            <a:r>
              <a:rPr lang="en-US" sz="3000" dirty="0"/>
              <a:t>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position: relative;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z-index: 9999;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#</a:t>
            </a:r>
            <a:r>
              <a:rPr lang="en-US" sz="3000" dirty="0" err="1"/>
              <a:t>blue_box</a:t>
            </a:r>
            <a:r>
              <a:rPr lang="en-US" sz="3000" dirty="0"/>
              <a:t> 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width: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height: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border: solid 1px #4a7497;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background: #8daac3;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position: relative;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z-index: 500;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}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#</a:t>
            </a:r>
            <a:r>
              <a:rPr lang="en-US" sz="3000" dirty="0" err="1"/>
              <a:t>gold_box</a:t>
            </a:r>
            <a:r>
              <a:rPr lang="en-US" sz="3000" dirty="0"/>
              <a:t> 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width: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height: 200px;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border: solid 1px #8b6125;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background: #ba945d;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position: relative;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	z-index: 1;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}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22" y="1556792"/>
            <a:ext cx="2892159" cy="468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25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Для определения стиля используется атрибут </a:t>
            </a:r>
            <a:r>
              <a:rPr lang="ru-RU" dirty="0" err="1"/>
              <a:t>style</a:t>
            </a:r>
            <a:r>
              <a:rPr lang="ru-RU" dirty="0"/>
              <a:t>, а его значением выступает набор стилевых правил. Сам атрибут </a:t>
            </a:r>
            <a:r>
              <a:rPr lang="en-US" dirty="0"/>
              <a:t>style </a:t>
            </a:r>
            <a:r>
              <a:rPr lang="ru-RU" dirty="0"/>
              <a:t>расширяет описываемый </a:t>
            </a:r>
            <a:r>
              <a:rPr lang="en-US" dirty="0"/>
              <a:t>HTML</a:t>
            </a:r>
            <a:r>
              <a:rPr lang="ru-RU" dirty="0"/>
              <a:t>-элемент. </a:t>
            </a:r>
          </a:p>
          <a:p>
            <a:pPr marL="82296" indent="0">
              <a:buNone/>
            </a:pPr>
            <a:r>
              <a:rPr lang="en-US" sz="2800" i="1" dirty="0"/>
              <a:t>&lt;body&gt; </a:t>
            </a:r>
            <a:endParaRPr lang="ru-RU" sz="2800" i="1" dirty="0"/>
          </a:p>
          <a:p>
            <a:pPr marL="82296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&lt;p style="font-size: 120%; "&gt;</a:t>
            </a:r>
            <a:r>
              <a:rPr lang="ru-RU" sz="2800" i="1" dirty="0"/>
              <a:t>Данные&lt;/</a:t>
            </a:r>
            <a:r>
              <a:rPr lang="en-US" sz="2800" i="1" dirty="0"/>
              <a:t>p&gt; </a:t>
            </a:r>
            <a:endParaRPr lang="ru-RU" sz="2800" i="1" dirty="0"/>
          </a:p>
          <a:p>
            <a:pPr marL="82296" indent="0">
              <a:buNone/>
            </a:pPr>
            <a:r>
              <a:rPr lang="en-US" sz="2800" i="1" dirty="0"/>
              <a:t>&lt;/body&gt;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42482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Встраивание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C</a:t>
            </a:r>
            <a:r>
              <a:rPr lang="ru-RU" dirty="0" err="1"/>
              <a:t>войства</a:t>
            </a:r>
            <a:r>
              <a:rPr lang="ru-RU" dirty="0"/>
              <a:t> CSS описываются в самом </a:t>
            </a:r>
            <a:r>
              <a:rPr lang="en-US" dirty="0"/>
              <a:t>HTML-</a:t>
            </a:r>
            <a:r>
              <a:rPr lang="ru-RU" dirty="0"/>
              <a:t>документе и располагаются в заголовке веб-страницы</a:t>
            </a:r>
            <a:r>
              <a:rPr lang="en-US" dirty="0"/>
              <a:t> </a:t>
            </a:r>
            <a:r>
              <a:rPr lang="ru-RU" dirty="0"/>
              <a:t>внутри тэга </a:t>
            </a:r>
            <a:r>
              <a:rPr lang="en-US" dirty="0"/>
              <a:t>&lt;style&gt;</a:t>
            </a:r>
            <a:r>
              <a:rPr lang="ru-RU" dirty="0"/>
              <a:t>.</a:t>
            </a:r>
            <a:endParaRPr lang="en-US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/>
              <a:t>&lt;head&gt;</a:t>
            </a:r>
          </a:p>
          <a:p>
            <a:pPr marL="82296" indent="0">
              <a:buNone/>
            </a:pPr>
            <a:r>
              <a:rPr lang="en-US" i="1" dirty="0"/>
              <a:t>	&lt;style&gt;</a:t>
            </a:r>
          </a:p>
          <a:p>
            <a:pPr marL="82296" indent="0">
              <a:buNone/>
            </a:pPr>
            <a:r>
              <a:rPr lang="en-US" i="1" dirty="0"/>
              <a:t>		H1 {</a:t>
            </a:r>
          </a:p>
          <a:p>
            <a:pPr marL="82296" indent="0">
              <a:buNone/>
            </a:pPr>
            <a:r>
              <a:rPr lang="en-US" i="1" dirty="0"/>
              <a:t>			font-size:3em;</a:t>
            </a:r>
          </a:p>
          <a:p>
            <a:pPr marL="82296" indent="0">
              <a:buNone/>
            </a:pPr>
            <a:r>
              <a:rPr lang="en-US" i="1" dirty="0"/>
              <a:t>			}</a:t>
            </a:r>
          </a:p>
          <a:p>
            <a:pPr marL="82296" indent="0">
              <a:buNone/>
            </a:pPr>
            <a:r>
              <a:rPr lang="en-US" i="1" dirty="0"/>
              <a:t>	&lt;/style&gt;</a:t>
            </a:r>
          </a:p>
          <a:p>
            <a:pPr marL="82296" indent="0">
              <a:buNone/>
            </a:pPr>
            <a:r>
              <a:rPr lang="en-US" i="1" dirty="0"/>
              <a:t>&lt;/head&gt;</a:t>
            </a:r>
            <a:endParaRPr lang="ru-RU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07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При использовании связанных свойства </a:t>
            </a:r>
            <a:r>
              <a:rPr lang="en-US" dirty="0"/>
              <a:t>CSS </a:t>
            </a:r>
            <a:r>
              <a:rPr lang="ru-RU" dirty="0"/>
              <a:t>располагается в отдельном файле (.</a:t>
            </a:r>
            <a:r>
              <a:rPr lang="ru-RU" dirty="0" err="1"/>
              <a:t>css</a:t>
            </a:r>
            <a:r>
              <a:rPr lang="ru-RU" dirty="0"/>
              <a:t>); для связывания </a:t>
            </a:r>
            <a:r>
              <a:rPr lang="en-US" dirty="0"/>
              <a:t>HTML</a:t>
            </a:r>
            <a:r>
              <a:rPr lang="ru-RU" dirty="0"/>
              <a:t>-документа с этим файлом применяется тег &lt;</a:t>
            </a:r>
            <a:r>
              <a:rPr lang="ru-RU" dirty="0" err="1"/>
              <a:t>link</a:t>
            </a:r>
            <a:r>
              <a:rPr lang="ru-RU" dirty="0"/>
              <a:t>&gt;, располагающийся в </a:t>
            </a:r>
            <a:r>
              <a:rPr lang="en-US" dirty="0"/>
              <a:t>&lt;head&gt;</a:t>
            </a:r>
            <a:r>
              <a:rPr lang="ru-RU" dirty="0"/>
              <a:t>. </a:t>
            </a:r>
          </a:p>
          <a:p>
            <a:pPr marL="82296" indent="0">
              <a:buNone/>
            </a:pPr>
            <a:endParaRPr lang="en-US" sz="2000" i="1" dirty="0"/>
          </a:p>
          <a:p>
            <a:pPr marL="82296" indent="0">
              <a:buNone/>
            </a:pPr>
            <a:r>
              <a:rPr lang="en-US" sz="2000" i="1" dirty="0"/>
              <a:t>&lt;head&gt;</a:t>
            </a:r>
          </a:p>
          <a:p>
            <a:pPr marL="82296" indent="0">
              <a:buNone/>
            </a:pPr>
            <a:r>
              <a:rPr lang="en-US" sz="2000" i="1" dirty="0"/>
              <a:t>	&lt;link </a:t>
            </a:r>
            <a:r>
              <a:rPr lang="en-US" sz="2000" i="1" dirty="0" err="1"/>
              <a:t>rel</a:t>
            </a:r>
            <a:r>
              <a:rPr lang="en-US" sz="2000" i="1" dirty="0"/>
              <a:t> = “</a:t>
            </a:r>
            <a:r>
              <a:rPr lang="en-US" sz="2000" i="1" dirty="0" err="1"/>
              <a:t>stylesheet</a:t>
            </a:r>
            <a:r>
              <a:rPr lang="en-US" sz="2000" i="1" dirty="0"/>
              <a:t>” type = “text/</a:t>
            </a:r>
            <a:r>
              <a:rPr lang="en-US" sz="2000" i="1" dirty="0" err="1"/>
              <a:t>css</a:t>
            </a:r>
            <a:r>
              <a:rPr lang="en-US" sz="2000" i="1" dirty="0"/>
              <a:t>” </a:t>
            </a:r>
            <a:r>
              <a:rPr lang="en-US" sz="2000" i="1" dirty="0" err="1"/>
              <a:t>href</a:t>
            </a:r>
            <a:r>
              <a:rPr lang="en-US" sz="2000" i="1" dirty="0"/>
              <a:t> = “file.css”&gt;</a:t>
            </a:r>
          </a:p>
          <a:p>
            <a:pPr marL="82296" indent="0">
              <a:buNone/>
            </a:pPr>
            <a:r>
              <a:rPr lang="en-US" sz="2000" i="1" dirty="0"/>
              <a:t>&lt;/head&gt;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91023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787</TotalTime>
  <Words>3717</Words>
  <Application>Microsoft Office PowerPoint</Application>
  <PresentationFormat>Экран (4:3)</PresentationFormat>
  <Paragraphs>523</Paragraphs>
  <Slides>69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7" baseType="lpstr">
      <vt:lpstr>Calibri</vt:lpstr>
      <vt:lpstr>Corbel</vt:lpstr>
      <vt:lpstr>Courier New</vt:lpstr>
      <vt:lpstr>Gill Sans MT</vt:lpstr>
      <vt:lpstr>Verdana</vt:lpstr>
      <vt:lpstr>Wingdings</vt:lpstr>
      <vt:lpstr>Wingdings 2</vt:lpstr>
      <vt:lpstr>Солнцестояние</vt:lpstr>
      <vt:lpstr>CSS</vt:lpstr>
      <vt:lpstr>CSS</vt:lpstr>
      <vt:lpstr>Оформление HTML-документа</vt:lpstr>
      <vt:lpstr>Оформление HTML-документа</vt:lpstr>
      <vt:lpstr>Типы стилей</vt:lpstr>
      <vt:lpstr>Способы применения CSS в HTML</vt:lpstr>
      <vt:lpstr>Вложение</vt:lpstr>
      <vt:lpstr>Встраивание</vt:lpstr>
      <vt:lpstr>Связывание</vt:lpstr>
      <vt:lpstr>Основы CSS-синтаксиса</vt:lpstr>
      <vt:lpstr>Группировка селекторов</vt:lpstr>
      <vt:lpstr>Единицы измерения </vt:lpstr>
      <vt:lpstr>Использование цвета</vt:lpstr>
      <vt:lpstr>Адреса</vt:lpstr>
      <vt:lpstr>Наследование</vt:lpstr>
      <vt:lpstr>Пример наследования</vt:lpstr>
      <vt:lpstr>Виды селекторов</vt:lpstr>
      <vt:lpstr>Селекторы тэгов</vt:lpstr>
      <vt:lpstr>Селекторы атрибутов</vt:lpstr>
      <vt:lpstr>Селекторы атрибутов: простой селектор атрибута</vt:lpstr>
      <vt:lpstr>Селекторы атрибутов: селектор атрибута со значением</vt:lpstr>
      <vt:lpstr>Селекторы атрибутов: селектор атрибута со значением</vt:lpstr>
      <vt:lpstr>Селекторы атрибутов: селектор атрибута со значением</vt:lpstr>
      <vt:lpstr>Идентификаторы (id-селекторы)</vt:lpstr>
      <vt:lpstr>Классы</vt:lpstr>
      <vt:lpstr>Псевдоклассы</vt:lpstr>
      <vt:lpstr>Псевдоклассы: основные группы псевдоклассов</vt:lpstr>
      <vt:lpstr>Динамические псевдоклассы</vt:lpstr>
      <vt:lpstr>Псевдоклассы состояний</vt:lpstr>
      <vt:lpstr>Пример использования псевдоклассов состояний</vt:lpstr>
      <vt:lpstr>Структурные псевдоклассы: DOM</vt:lpstr>
      <vt:lpstr>Согласно модели DOM:</vt:lpstr>
      <vt:lpstr>Простейший HTML DOM</vt:lpstr>
      <vt:lpstr>Структурные псевдоклассы</vt:lpstr>
      <vt:lpstr>Структурные псевдоклассы: значение номера элемента</vt:lpstr>
      <vt:lpstr>Структурные псевдоклассы</vt:lpstr>
      <vt:lpstr>Структурные псевдоклассы</vt:lpstr>
      <vt:lpstr>Псевдокласс отрицания :not</vt:lpstr>
      <vt:lpstr>Псевдоэлементы</vt:lpstr>
      <vt:lpstr>Универсальный селектор</vt:lpstr>
      <vt:lpstr>Объединение селекторов</vt:lpstr>
      <vt:lpstr>Комбинирование селекторов</vt:lpstr>
      <vt:lpstr>Приоритет</vt:lpstr>
      <vt:lpstr>Атрибут &lt;style&gt;</vt:lpstr>
      <vt:lpstr>!important</vt:lpstr>
      <vt:lpstr>Установка наивысшего приоритета</vt:lpstr>
      <vt:lpstr>Оформление текстовых элементов: работа со шрифтами</vt:lpstr>
      <vt:lpstr>Оформление текстовых элементов: работа с текстом</vt:lpstr>
      <vt:lpstr>Оформление текстовых элементов: оформление списков</vt:lpstr>
      <vt:lpstr>Область просмотра и область страницы</vt:lpstr>
      <vt:lpstr>Блочные и строчные элементы</vt:lpstr>
      <vt:lpstr>Отступы и рамки</vt:lpstr>
      <vt:lpstr>Отступы снаружи</vt:lpstr>
      <vt:lpstr>Отступы изнутри</vt:lpstr>
      <vt:lpstr>Рамки</vt:lpstr>
      <vt:lpstr>Переполнение области контента (overflow)</vt:lpstr>
      <vt:lpstr>Разметка страницы: float</vt:lpstr>
      <vt:lpstr>Разметка страницы: float</vt:lpstr>
      <vt:lpstr>Разметка страницы: float</vt:lpstr>
      <vt:lpstr>Разметка страницы: float</vt:lpstr>
      <vt:lpstr>Разметка страницы: float</vt:lpstr>
      <vt:lpstr>Основная проблема с float</vt:lpstr>
      <vt:lpstr>Разметка страницы: clear</vt:lpstr>
      <vt:lpstr>Разметка страницы: clear</vt:lpstr>
      <vt:lpstr>Разметка страницы: clear</vt:lpstr>
      <vt:lpstr>Разметка страницы: clear</vt:lpstr>
      <vt:lpstr>Разметка страницы: position</vt:lpstr>
      <vt:lpstr>Свойство z-index</vt:lpstr>
      <vt:lpstr>Свойство z-index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Svetlana</dc:creator>
  <cp:lastModifiedBy>Семья Марченко</cp:lastModifiedBy>
  <cp:revision>61</cp:revision>
  <dcterms:created xsi:type="dcterms:W3CDTF">2014-12-23T19:15:19Z</dcterms:created>
  <dcterms:modified xsi:type="dcterms:W3CDTF">2024-02-12T14:54:00Z</dcterms:modified>
</cp:coreProperties>
</file>