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0" r:id="rId11"/>
    <p:sldId id="363" r:id="rId12"/>
    <p:sldId id="364" r:id="rId13"/>
    <p:sldId id="273" r:id="rId14"/>
    <p:sldId id="271" r:id="rId15"/>
    <p:sldId id="272" r:id="rId16"/>
    <p:sldId id="276" r:id="rId17"/>
    <p:sldId id="277" r:id="rId18"/>
    <p:sldId id="279" r:id="rId19"/>
    <p:sldId id="280" r:id="rId20"/>
    <p:sldId id="281" r:id="rId21"/>
    <p:sldId id="289" r:id="rId22"/>
    <p:sldId id="291" r:id="rId23"/>
    <p:sldId id="292" r:id="rId24"/>
    <p:sldId id="303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9" r:id="rId51"/>
    <p:sldId id="330" r:id="rId52"/>
    <p:sldId id="331" r:id="rId53"/>
    <p:sldId id="332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342" r:id="rId62"/>
    <p:sldId id="343" r:id="rId63"/>
    <p:sldId id="344" r:id="rId64"/>
    <p:sldId id="345" r:id="rId65"/>
    <p:sldId id="346" r:id="rId66"/>
    <p:sldId id="347" r:id="rId67"/>
    <p:sldId id="348" r:id="rId68"/>
    <p:sldId id="349" r:id="rId69"/>
    <p:sldId id="350" r:id="rId70"/>
    <p:sldId id="351" r:id="rId71"/>
    <p:sldId id="352" r:id="rId72"/>
    <p:sldId id="353" r:id="rId73"/>
    <p:sldId id="354" r:id="rId74"/>
    <p:sldId id="355" r:id="rId75"/>
    <p:sldId id="356" r:id="rId76"/>
    <p:sldId id="357" r:id="rId77"/>
    <p:sldId id="358" r:id="rId78"/>
    <p:sldId id="359" r:id="rId79"/>
    <p:sldId id="360" r:id="rId80"/>
    <p:sldId id="361" r:id="rId81"/>
    <p:sldId id="362" r:id="rId8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44" autoAdjust="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EDF39-DD9E-4409-A460-C7B997BDE206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BA6B4-953A-4911-A658-9E89629CB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02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 = "http://www.yandex.ru</a:t>
            </a:r>
            <a:r>
              <a:rPr lang="en-US" baseline="0" dirty="0"/>
              <a:t>” target = “_blank”</a:t>
            </a:r>
            <a:r>
              <a:rPr lang="ru-RU" baseline="0" dirty="0"/>
              <a:t> </a:t>
            </a:r>
            <a:r>
              <a:rPr lang="en-US" baseline="0" dirty="0"/>
              <a:t>title = “text”</a:t>
            </a:r>
            <a:r>
              <a:rPr lang="en-US" dirty="0"/>
              <a:t>&gt;This is hyperlink to </a:t>
            </a:r>
            <a:r>
              <a:rPr lang="en-US" dirty="0" err="1"/>
              <a:t>Yandex</a:t>
            </a:r>
            <a:r>
              <a:rPr lang="en-US" dirty="0"/>
              <a:t>&lt;/a&gt;&lt;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ADFDB-AECA-4FB4-A099-C4052769194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64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BA6B4-953A-4911-A658-9E89629CB1A7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60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0B755-D18B-4F7C-9649-896F232A898B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171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0B755-D18B-4F7C-9649-896F232A898B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927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0B755-D18B-4F7C-9649-896F232A898B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03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Ссылка на источник:</a:t>
            </a:r>
            <a:r>
              <a:rPr lang="ru-RU" baseline="0" dirty="0"/>
              <a:t> </a:t>
            </a:r>
            <a:r>
              <a:rPr lang="en-US" baseline="0" dirty="0"/>
              <a:t>http://htmlbook.ru/samhtml5/formy/mnogostrochnyi-tekst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0B755-D18B-4F7C-9649-896F232A898B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645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Ссылка на источник: </a:t>
            </a:r>
            <a:r>
              <a:rPr lang="en-US" dirty="0"/>
              <a:t>http://htmlbook.ru/samhtml5/formy/zagruzka-failov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0B755-D18B-4F7C-9649-896F232A898B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1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8EBF-A21C-4754-880E-EC29050EFCB7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2B75-B603-4021-80F3-A98D45B7C7D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8EBF-A21C-4754-880E-EC29050EFCB7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2B75-B603-4021-80F3-A98D45B7C7D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8EBF-A21C-4754-880E-EC29050EFCB7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2B75-B603-4021-80F3-A98D45B7C7D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8EBF-A21C-4754-880E-EC29050EFCB7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2B75-B603-4021-80F3-A98D45B7C7D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8EBF-A21C-4754-880E-EC29050EFCB7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2B75-B603-4021-80F3-A98D45B7C7D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8EBF-A21C-4754-880E-EC29050EFCB7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2B75-B603-4021-80F3-A98D45B7C7D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8EBF-A21C-4754-880E-EC29050EFCB7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2B75-B603-4021-80F3-A98D45B7C7D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8EBF-A21C-4754-880E-EC29050EFCB7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2B75-B603-4021-80F3-A98D45B7C7D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8EBF-A21C-4754-880E-EC29050EFCB7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2B75-B603-4021-80F3-A98D45B7C7D1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8EBF-A21C-4754-880E-EC29050EFCB7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2B75-B603-4021-80F3-A98D45B7C7D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8EBF-A21C-4754-880E-EC29050EFCB7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2B75-B603-4021-80F3-A98D45B7C7D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E4E8EBF-A21C-4754-880E-EC29050EFCB7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81D2B75-B603-4021-80F3-A98D45B7C7D1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default.asp" TargetMode="External"/><Relationship Id="rId2" Type="http://schemas.openxmlformats.org/officeDocument/2006/relationships/hyperlink" Target="http://www.w3.org/TR/2014/REC-html5-20141028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3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microsoft.com/office/2007/relationships/hdphoto" Target="../media/hdphoto8.wdp"/><Relationship Id="rId4" Type="http://schemas.openxmlformats.org/officeDocument/2006/relationships/image" Target="../media/image38.png"/><Relationship Id="rId9" Type="http://schemas.microsoft.com/office/2007/relationships/hdphoto" Target="../media/hdphoto10.wdp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4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4.wdp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microsoft.com/office/2007/relationships/hdphoto" Target="../media/hdphoto15.wdp"/><Relationship Id="rId7" Type="http://schemas.microsoft.com/office/2007/relationships/hdphoto" Target="../media/hdphoto17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microsoft.com/office/2007/relationships/hdphoto" Target="../media/hdphoto16.wdp"/><Relationship Id="rId4" Type="http://schemas.openxmlformats.org/officeDocument/2006/relationships/image" Target="../media/image46.png"/><Relationship Id="rId9" Type="http://schemas.microsoft.com/office/2007/relationships/hdphoto" Target="../media/hdphoto18.wdp"/></Relationships>
</file>

<file path=ppt/slides/_rels/slide74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0.wdp"/><Relationship Id="rId4" Type="http://schemas.openxmlformats.org/officeDocument/2006/relationships/image" Target="../media/image5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microsoft.com/office/2007/relationships/hdphoto" Target="../media/hdphoto21.wdp"/><Relationship Id="rId7" Type="http://schemas.microsoft.com/office/2007/relationships/hdphoto" Target="../media/hdphoto23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microsoft.com/office/2007/relationships/hdphoto" Target="../media/hdphoto22.wdp"/><Relationship Id="rId4" Type="http://schemas.openxmlformats.org/officeDocument/2006/relationships/image" Target="../media/image52.png"/><Relationship Id="rId9" Type="http://schemas.microsoft.com/office/2007/relationships/hdphoto" Target="../media/hdphoto24.wdp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microsoft.com/office/2007/relationships/hdphoto" Target="../media/hdphoto25.wd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6.wdp"/><Relationship Id="rId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3200400"/>
            <a:ext cx="7406640" cy="1472184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t" anchorCtr="0">
            <a:normAutofit fontScale="90000"/>
          </a:bodyPr>
          <a:lstStyle/>
          <a:p>
            <a:pPr algn="just">
              <a:lnSpc>
                <a:spcPct val="95000"/>
              </a:lnSpc>
            </a:pPr>
            <a:r>
              <a:rPr lang="ru-RU" sz="4400" dirty="0">
                <a:latin typeface="Times New Roman" pitchFamily="18" charset="0"/>
              </a:rPr>
              <a:t>Возможности, структура и</a:t>
            </a:r>
            <a:br>
              <a:rPr lang="ru-RU" sz="4400" dirty="0">
                <a:latin typeface="Times New Roman" pitchFamily="18" charset="0"/>
              </a:rPr>
            </a:br>
            <a:r>
              <a:rPr lang="ru-RU" sz="4400" dirty="0">
                <a:latin typeface="Times New Roman" pitchFamily="18" charset="0"/>
              </a:rPr>
              <a:t>основные элементы языка HTML</a:t>
            </a:r>
            <a:br>
              <a:rPr lang="ru-RU" sz="4400" dirty="0">
                <a:latin typeface="Times New Roman" pitchFamily="18" charset="0"/>
              </a:rPr>
            </a:br>
            <a:br>
              <a:rPr lang="ru-RU" sz="4400" dirty="0">
                <a:latin typeface="Times New Roman" pitchFamily="18" charset="0"/>
              </a:rPr>
            </a:br>
            <a:br>
              <a:rPr lang="ru-RU" sz="4400" dirty="0">
                <a:latin typeface="Times New Roman" pitchFamily="18" charset="0"/>
              </a:rPr>
            </a:br>
            <a:br>
              <a:rPr lang="ru-RU" sz="4400" dirty="0">
                <a:latin typeface="Times New Roman" pitchFamily="18" charset="0"/>
              </a:rPr>
            </a:br>
            <a:br>
              <a:rPr lang="ru-RU" sz="4400" dirty="0">
                <a:solidFill>
                  <a:srgbClr val="FF0000"/>
                </a:solidFill>
                <a:latin typeface="Times New Roman" pitchFamily="18" charset="0"/>
              </a:rPr>
            </a:br>
            <a:br>
              <a:rPr lang="ru-RU" sz="4400" dirty="0">
                <a:solidFill>
                  <a:srgbClr val="FF0000"/>
                </a:solidFill>
                <a:latin typeface="Times New Roman" pitchFamily="18" charset="0"/>
              </a:rPr>
            </a:br>
            <a:br>
              <a:rPr lang="ru-RU" sz="4400" dirty="0">
                <a:solidFill>
                  <a:srgbClr val="FF0000"/>
                </a:solidFill>
                <a:latin typeface="Times New Roman" pitchFamily="18" charset="0"/>
              </a:rPr>
            </a:br>
            <a:endParaRPr lang="en-US" sz="2700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7406640" cy="1752600"/>
          </a:xfrm>
        </p:spPr>
        <p:txBody>
          <a:bodyPr/>
          <a:lstStyle/>
          <a:p>
            <a:br>
              <a:rPr lang="ru-RU" sz="2800" dirty="0">
                <a:latin typeface="Times New Roman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53438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88639"/>
            <a:ext cx="7560840" cy="1259161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Блочные и строчные элементы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268760"/>
            <a:ext cx="7947992" cy="5257800"/>
          </a:xfrm>
        </p:spPr>
        <p:txBody>
          <a:bodyPr>
            <a:noAutofit/>
          </a:bodyPr>
          <a:lstStyle/>
          <a:p>
            <a:pPr marL="180975" indent="0" algn="just">
              <a:buNone/>
            </a:pPr>
            <a:r>
              <a:rPr lang="ru-RU" sz="2400" b="1" dirty="0"/>
              <a:t>В </a:t>
            </a:r>
            <a:r>
              <a:rPr lang="en-US" sz="2400" b="1" dirty="0"/>
              <a:t>HTML 4.01 </a:t>
            </a:r>
            <a:r>
              <a:rPr lang="ru-RU" sz="2400" b="1" dirty="0"/>
              <a:t>элементы делились на блочные и строчные (в </a:t>
            </a:r>
            <a:r>
              <a:rPr lang="en-US" sz="2400" b="1" dirty="0"/>
              <a:t>CSS </a:t>
            </a:r>
            <a:r>
              <a:rPr lang="ru-RU" sz="2400" b="1" dirty="0"/>
              <a:t>это формальное деление осталось)</a:t>
            </a:r>
          </a:p>
          <a:p>
            <a:pPr marL="180975" indent="0" algn="just">
              <a:buNone/>
            </a:pPr>
            <a:r>
              <a:rPr lang="ru-RU" sz="2400" b="1" dirty="0"/>
              <a:t>Блочные элементы </a:t>
            </a:r>
            <a:r>
              <a:rPr lang="ru-RU" sz="2400" dirty="0"/>
              <a:t>характеризуются тем, что занимают всю доступную ширину контейнера, высота элемента определяется его содержимым, и он всегда начинается с новой строки. Используются для форматирования целых блоков текста  (например, </a:t>
            </a:r>
            <a:r>
              <a:rPr lang="ru-RU" sz="2400" b="1" i="1" dirty="0"/>
              <a:t>&lt;</a:t>
            </a:r>
            <a:r>
              <a:rPr lang="ru-RU" sz="2400" b="1" i="1" dirty="0" err="1"/>
              <a:t>blockquote</a:t>
            </a:r>
            <a:r>
              <a:rPr lang="ru-RU" sz="2400" b="1" i="1" dirty="0"/>
              <a:t>&gt;, &lt;</a:t>
            </a:r>
            <a:r>
              <a:rPr lang="ru-RU" sz="2400" b="1" i="1" dirty="0" err="1"/>
              <a:t>div</a:t>
            </a:r>
            <a:r>
              <a:rPr lang="ru-RU" sz="2400" b="1" i="1" dirty="0"/>
              <a:t>&gt;, &lt;h1&gt; - &lt;h6&gt;, &lt;p&gt;, &lt;</a:t>
            </a:r>
            <a:r>
              <a:rPr lang="ru-RU" sz="2400" b="1" i="1" dirty="0" err="1"/>
              <a:t>pre</a:t>
            </a:r>
            <a:r>
              <a:rPr lang="ru-RU" sz="2400" b="1" i="1" dirty="0"/>
              <a:t>&gt;</a:t>
            </a:r>
            <a:r>
              <a:rPr lang="ru-RU" sz="2400" dirty="0"/>
              <a:t>).</a:t>
            </a:r>
          </a:p>
          <a:p>
            <a:pPr marL="180975" indent="0" algn="just">
              <a:buNone/>
            </a:pPr>
            <a:r>
              <a:rPr lang="ru-RU" sz="2400" b="1" dirty="0"/>
              <a:t>Строчные элементы </a:t>
            </a:r>
            <a:r>
              <a:rPr lang="en-US" sz="2400" dirty="0"/>
              <a:t>– </a:t>
            </a:r>
            <a:r>
              <a:rPr lang="ru-RU" sz="2400" dirty="0"/>
              <a:t>это такие элементы, которые являются непосредственной частью другого элемента, например, текстового абзаца. В основном они используются для изменения вида текста или его логического выделения при форматировании отдельных слов  и символов (например, </a:t>
            </a:r>
            <a:r>
              <a:rPr lang="ru-RU" sz="2400" b="1" i="1" dirty="0"/>
              <a:t>&lt;a&gt;, &lt;i&gt;, &lt;</a:t>
            </a:r>
            <a:r>
              <a:rPr lang="ru-RU" sz="2400" b="1" i="1" dirty="0" err="1"/>
              <a:t>img</a:t>
            </a:r>
            <a:r>
              <a:rPr lang="ru-RU" sz="2400" b="1" i="1" dirty="0"/>
              <a:t>&gt; и т.п.</a:t>
            </a:r>
            <a:r>
              <a:rPr lang="ru-RU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617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Классификация элементов </a:t>
            </a:r>
            <a:r>
              <a:rPr lang="en-US" dirty="0"/>
              <a:t>HTML5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844824"/>
            <a:ext cx="7498080" cy="4403576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dirty="0"/>
              <a:t>The following broad categories are used in  specification w3.org:</a:t>
            </a:r>
          </a:p>
          <a:p>
            <a:pPr marL="82296" indent="0">
              <a:buNone/>
            </a:pPr>
            <a:endParaRPr lang="en-US" dirty="0"/>
          </a:p>
          <a:p>
            <a:r>
              <a:rPr lang="en-US" dirty="0"/>
              <a:t>Metadata content (link, style, title);</a:t>
            </a:r>
          </a:p>
          <a:p>
            <a:r>
              <a:rPr lang="en-US" dirty="0"/>
              <a:t>Flow content (a, </a:t>
            </a:r>
            <a:r>
              <a:rPr lang="en-US" dirty="0" err="1"/>
              <a:t>br</a:t>
            </a:r>
            <a:r>
              <a:rPr lang="en-US" dirty="0"/>
              <a:t>, button, h1-h1, div);</a:t>
            </a:r>
          </a:p>
          <a:p>
            <a:r>
              <a:rPr lang="en-US" dirty="0"/>
              <a:t>Sectioning content (article, aside, </a:t>
            </a:r>
            <a:r>
              <a:rPr lang="en-US" dirty="0" err="1"/>
              <a:t>nav</a:t>
            </a:r>
            <a:r>
              <a:rPr lang="en-US" dirty="0"/>
              <a:t>, section);</a:t>
            </a:r>
          </a:p>
          <a:p>
            <a:r>
              <a:rPr lang="en-US" dirty="0"/>
              <a:t>Heading content (h1- h6);</a:t>
            </a:r>
          </a:p>
          <a:p>
            <a:r>
              <a:rPr lang="en-US" dirty="0"/>
              <a:t>Phrasing content (a, </a:t>
            </a:r>
            <a:r>
              <a:rPr lang="en-US" dirty="0" err="1"/>
              <a:t>em</a:t>
            </a:r>
            <a:r>
              <a:rPr lang="en-US" dirty="0"/>
              <a:t>, I, small, span);</a:t>
            </a:r>
          </a:p>
          <a:p>
            <a:r>
              <a:rPr lang="en-US" dirty="0"/>
              <a:t>Embedded content (audio, </a:t>
            </a:r>
            <a:r>
              <a:rPr lang="en-US" dirty="0" err="1"/>
              <a:t>img</a:t>
            </a:r>
            <a:r>
              <a:rPr lang="en-US" dirty="0"/>
              <a:t>);</a:t>
            </a:r>
          </a:p>
          <a:p>
            <a:r>
              <a:rPr lang="en-US" dirty="0"/>
              <a:t>Interactive content (a, audio, button).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94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Классификация элементов </a:t>
            </a:r>
            <a:r>
              <a:rPr lang="en-US" dirty="0"/>
              <a:t>HTML5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963"/>
          <a:stretch/>
        </p:blipFill>
        <p:spPr bwMode="auto">
          <a:xfrm>
            <a:off x="971599" y="1916832"/>
            <a:ext cx="8044137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86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элементов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962400"/>
          </a:xfrm>
        </p:spPr>
        <p:txBody>
          <a:bodyPr>
            <a:normAutofit fontScale="70000" lnSpcReduction="20000"/>
          </a:bodyPr>
          <a:lstStyle/>
          <a:p>
            <a:pPr marL="82296" indent="0" algn="just">
              <a:buNone/>
            </a:pPr>
            <a:r>
              <a:rPr lang="ru-RU" dirty="0"/>
              <a:t>Атрибуты представляют собой описание особенностей элемента. Особенности атрибутов </a:t>
            </a:r>
            <a:r>
              <a:rPr lang="en-US" dirty="0"/>
              <a:t>HTML</a:t>
            </a:r>
            <a:r>
              <a:rPr lang="ru-RU" dirty="0"/>
              <a:t>:</a:t>
            </a:r>
          </a:p>
          <a:p>
            <a:pPr marL="82296" indent="0" algn="just">
              <a:buNone/>
            </a:pPr>
            <a:endParaRPr lang="en-US" dirty="0"/>
          </a:p>
          <a:p>
            <a:pPr algn="just"/>
            <a:r>
              <a:rPr lang="ru-RU" dirty="0"/>
              <a:t>Атрибуты могут быть только в открывающем тэге;</a:t>
            </a:r>
          </a:p>
          <a:p>
            <a:pPr algn="just"/>
            <a:r>
              <a:rPr lang="ru-RU" dirty="0"/>
              <a:t>Атрибутов может быть несколько, разделяются между собой пробелами;</a:t>
            </a:r>
          </a:p>
          <a:p>
            <a:pPr algn="just"/>
            <a:r>
              <a:rPr lang="ru-RU" dirty="0"/>
              <a:t>Могут относиться к одной их трех групп: универсальные, уникальные или атрибуты событий;</a:t>
            </a:r>
          </a:p>
          <a:p>
            <a:pPr algn="just"/>
            <a:r>
              <a:rPr lang="ru-RU" dirty="0"/>
              <a:t>За атрибутом может быть закреплен перечень значений.  </a:t>
            </a:r>
            <a:endParaRPr lang="en-US" dirty="0"/>
          </a:p>
          <a:p>
            <a:pPr algn="just"/>
            <a:endParaRPr lang="en-US" dirty="0"/>
          </a:p>
          <a:p>
            <a:pPr marL="82296" indent="0" algn="ctr">
              <a:buNone/>
            </a:pPr>
            <a:r>
              <a:rPr lang="en-US" i="1" dirty="0"/>
              <a:t>&lt;</a:t>
            </a:r>
            <a:r>
              <a:rPr lang="en-US" i="1" dirty="0" err="1"/>
              <a:t>img</a:t>
            </a:r>
            <a:r>
              <a:rPr lang="en-US" i="1" dirty="0"/>
              <a:t> </a:t>
            </a:r>
            <a:r>
              <a:rPr lang="en-US" i="1" dirty="0" err="1"/>
              <a:t>src</a:t>
            </a:r>
            <a:r>
              <a:rPr lang="en-US" i="1" dirty="0"/>
              <a:t> = “</a:t>
            </a:r>
            <a:r>
              <a:rPr lang="en-US" i="1" dirty="0" err="1"/>
              <a:t>myImage</a:t>
            </a:r>
            <a:r>
              <a:rPr lang="en-US" i="1" dirty="0"/>
              <a:t>” alt = “Flower”&gt; </a:t>
            </a:r>
            <a:endParaRPr lang="ru-RU" i="1" dirty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091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28638" y="1844675"/>
            <a:ext cx="8435975" cy="3600450"/>
          </a:xfrm>
        </p:spPr>
        <p:txBody>
          <a:bodyPr/>
          <a:lstStyle/>
          <a:p>
            <a:r>
              <a:rPr lang="ru-RU" sz="2400" b="1" i="1" dirty="0"/>
              <a:t>Создание нового абзаца.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Пара блочных тегов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&lt;</a:t>
            </a:r>
            <a:r>
              <a:rPr lang="en-US" sz="2400" b="1" i="1" dirty="0"/>
              <a:t>p</a:t>
            </a:r>
            <a:r>
              <a:rPr lang="en-US" sz="2400" dirty="0"/>
              <a:t>&gt; … &lt;</a:t>
            </a:r>
            <a:r>
              <a:rPr lang="en-US" sz="2400" b="1" i="1" dirty="0"/>
              <a:t>/p</a:t>
            </a:r>
            <a:r>
              <a:rPr lang="en-US" sz="2400" dirty="0"/>
              <a:t>&gt;.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ru-RU" sz="2400" dirty="0"/>
              <a:t>Создается объект абзаца.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По умолчанию абзац выравнивается влево;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слова автоматически переносятся на новую строку, когда текст достигает края окна браузера.</a:t>
            </a:r>
          </a:p>
        </p:txBody>
      </p:sp>
    </p:spTree>
    <p:extLst>
      <p:ext uri="{BB962C8B-B14F-4D97-AF65-F5344CB8AC3E}">
        <p14:creationId xmlns:p14="http://schemas.microsoft.com/office/powerpoint/2010/main" val="1435692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15" name="Group 11"/>
          <p:cNvGrpSpPr>
            <a:grpSpLocks/>
          </p:cNvGrpSpPr>
          <p:nvPr/>
        </p:nvGrpSpPr>
        <p:grpSpPr bwMode="auto">
          <a:xfrm>
            <a:off x="395288" y="1579563"/>
            <a:ext cx="8567737" cy="5126037"/>
            <a:chOff x="249" y="791"/>
            <a:chExt cx="5397" cy="3229"/>
          </a:xfrm>
        </p:grpSpPr>
        <p:pic>
          <p:nvPicPr>
            <p:cNvPr id="2150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953"/>
              <a:ext cx="3714" cy="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0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1860"/>
              <a:ext cx="2448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273" y="1390"/>
              <a:ext cx="272" cy="182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1255" y="2215"/>
              <a:ext cx="409" cy="181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12" name="AutoShape 8"/>
            <p:cNvSpPr>
              <a:spLocks noChangeArrowheads="1"/>
            </p:cNvSpPr>
            <p:nvPr/>
          </p:nvSpPr>
          <p:spPr bwMode="auto">
            <a:xfrm>
              <a:off x="1339" y="2723"/>
              <a:ext cx="997" cy="226"/>
            </a:xfrm>
            <a:prstGeom prst="wedgeRoundRectCallout">
              <a:avLst>
                <a:gd name="adj1" fmla="val -39069"/>
                <a:gd name="adj2" fmla="val -182745"/>
                <a:gd name="adj3" fmla="val 16667"/>
              </a:avLst>
            </a:prstGeom>
            <a:solidFill>
              <a:srgbClr val="FFCC99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 anchor="ctr" anchorCtr="1"/>
            <a:lstStyle/>
            <a:p>
              <a:r>
                <a:rPr lang="ru-RU" sz="1600" b="1">
                  <a:solidFill>
                    <a:srgbClr val="800000"/>
                  </a:solidFill>
                </a:rPr>
                <a:t>Конец абзаца</a:t>
              </a:r>
            </a:p>
          </p:txBody>
        </p:sp>
        <p:sp>
          <p:nvSpPr>
            <p:cNvPr id="21513" name="AutoShape 9"/>
            <p:cNvSpPr>
              <a:spLocks noChangeArrowheads="1"/>
            </p:cNvSpPr>
            <p:nvPr/>
          </p:nvSpPr>
          <p:spPr bwMode="auto">
            <a:xfrm>
              <a:off x="295" y="791"/>
              <a:ext cx="1065" cy="226"/>
            </a:xfrm>
            <a:prstGeom prst="wedgeRoundRectCallout">
              <a:avLst>
                <a:gd name="adj1" fmla="val -39764"/>
                <a:gd name="adj2" fmla="val 211060"/>
                <a:gd name="adj3" fmla="val 16667"/>
              </a:avLst>
            </a:prstGeom>
            <a:solidFill>
              <a:srgbClr val="FFCC99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 anchor="ctr" anchorCtr="1"/>
            <a:lstStyle/>
            <a:p>
              <a:r>
                <a:rPr lang="ru-RU" sz="1600" b="1">
                  <a:solidFill>
                    <a:srgbClr val="800000"/>
                  </a:solidFill>
                </a:rPr>
                <a:t>Начало абзаца</a:t>
              </a:r>
            </a:p>
          </p:txBody>
        </p:sp>
      </p:grp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04800" y="896937"/>
            <a:ext cx="8229600" cy="100806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ru-RU" sz="2400" b="1" i="1" dirty="0">
                <a:solidFill>
                  <a:schemeClr val="bg2"/>
                </a:solidFill>
              </a:rPr>
              <a:t>Пример: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ru-RU" sz="2400" dirty="0"/>
              <a:t>	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ru-RU" sz="2400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</p:spTree>
    <p:extLst>
      <p:ext uri="{BB962C8B-B14F-4D97-AF65-F5344CB8AC3E}">
        <p14:creationId xmlns:p14="http://schemas.microsoft.com/office/powerpoint/2010/main" val="3657901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3375"/>
            <a:ext cx="8229600" cy="5102225"/>
          </a:xfrm>
        </p:spPr>
        <p:txBody>
          <a:bodyPr/>
          <a:lstStyle/>
          <a:p>
            <a:r>
              <a:rPr lang="ru-RU" sz="2400" b="1" i="1" dirty="0"/>
              <a:t>Разрыв строки.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Непарный тег </a:t>
            </a:r>
            <a:r>
              <a:rPr lang="en-US" sz="2400" dirty="0"/>
              <a:t>&lt;</a:t>
            </a:r>
            <a:r>
              <a:rPr lang="en-US" sz="2400" b="1" i="1" dirty="0" err="1"/>
              <a:t>br</a:t>
            </a:r>
            <a:r>
              <a:rPr lang="en-US" sz="2400" dirty="0"/>
              <a:t>&gt;.</a:t>
            </a:r>
            <a:endParaRPr lang="ru-RU" sz="2400" dirty="0"/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ru-RU" sz="2400" dirty="0"/>
              <a:t>	Текст, следующий за  </a:t>
            </a:r>
            <a:r>
              <a:rPr lang="en-US" sz="2400" dirty="0"/>
              <a:t>&lt;</a:t>
            </a:r>
            <a:r>
              <a:rPr lang="en-US" sz="2400" b="1" i="1" dirty="0" err="1"/>
              <a:t>br</a:t>
            </a:r>
            <a:r>
              <a:rPr lang="en-US" sz="2400" dirty="0"/>
              <a:t>&gt;</a:t>
            </a:r>
            <a:r>
              <a:rPr lang="ru-RU" sz="2400" dirty="0"/>
              <a:t>,  будет показан с новой строки </a:t>
            </a:r>
            <a:endParaRPr lang="en-US" sz="2400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ru-RU" sz="2400" dirty="0"/>
              <a:t>(при этом </a:t>
            </a:r>
            <a:r>
              <a:rPr lang="ru-RU" sz="2400" b="1" dirty="0"/>
              <a:t>НЕ</a:t>
            </a:r>
            <a:r>
              <a:rPr lang="ru-RU" sz="2400" dirty="0"/>
              <a:t> будет создан новый абзац и </a:t>
            </a:r>
            <a:r>
              <a:rPr lang="ru-RU" sz="2400" b="1" dirty="0"/>
              <a:t>НЕ</a:t>
            </a:r>
            <a:r>
              <a:rPr lang="ru-RU" sz="2400" dirty="0"/>
              <a:t> будет добавлена пустая строка как в случае </a:t>
            </a:r>
            <a:r>
              <a:rPr lang="en-US" sz="2400" dirty="0"/>
              <a:t>&lt;</a:t>
            </a:r>
            <a:r>
              <a:rPr lang="en-US" sz="2400" b="1" i="1" dirty="0"/>
              <a:t>p</a:t>
            </a:r>
            <a:r>
              <a:rPr lang="en-US" sz="2400" dirty="0"/>
              <a:t>&gt; …&lt;</a:t>
            </a:r>
            <a:r>
              <a:rPr lang="en-US" sz="2400" b="1" i="1" dirty="0"/>
              <a:t>/p</a:t>
            </a:r>
            <a:r>
              <a:rPr lang="en-US" sz="2400" dirty="0"/>
              <a:t>&gt;</a:t>
            </a:r>
            <a:r>
              <a:rPr lang="ru-RU" sz="2400" dirty="0"/>
              <a:t>).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1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ru-RU" sz="2400" dirty="0"/>
              <a:t>Часто используется для</a:t>
            </a:r>
          </a:p>
          <a:p>
            <a:pPr lvl="1"/>
            <a:r>
              <a:rPr lang="ru-RU" sz="2400" dirty="0"/>
              <a:t>добавления рисунка в текст с новой сроки;</a:t>
            </a:r>
          </a:p>
          <a:p>
            <a:pPr lvl="1"/>
            <a:r>
              <a:rPr lang="ru-RU" sz="2400" dirty="0"/>
              <a:t>увеличения отступа между абзацами.</a:t>
            </a:r>
          </a:p>
        </p:txBody>
      </p:sp>
    </p:spTree>
    <p:extLst>
      <p:ext uri="{BB962C8B-B14F-4D97-AF65-F5344CB8AC3E}">
        <p14:creationId xmlns:p14="http://schemas.microsoft.com/office/powerpoint/2010/main" val="319874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76375"/>
            <a:ext cx="8435975" cy="3095625"/>
          </a:xfrm>
        </p:spPr>
        <p:txBody>
          <a:bodyPr/>
          <a:lstStyle/>
          <a:p>
            <a:r>
              <a:rPr lang="ru-RU" sz="2400" b="1" i="1" dirty="0"/>
              <a:t>Управление пробелами и отступами.</a:t>
            </a:r>
          </a:p>
          <a:p>
            <a:pPr lvl="1">
              <a:spcBef>
                <a:spcPct val="30000"/>
              </a:spcBef>
            </a:pPr>
            <a:r>
              <a:rPr lang="ru-RU" sz="2400" dirty="0"/>
              <a:t>Пара тегов </a:t>
            </a:r>
            <a:r>
              <a:rPr lang="en-US" sz="2400" dirty="0"/>
              <a:t>&lt;</a:t>
            </a:r>
            <a:r>
              <a:rPr lang="en-US" sz="2400" b="1" i="1" dirty="0"/>
              <a:t>pre</a:t>
            </a:r>
            <a:r>
              <a:rPr lang="en-US" sz="2400" dirty="0"/>
              <a:t>&gt; … &lt;</a:t>
            </a:r>
            <a:r>
              <a:rPr lang="en-US" sz="2400" b="1" i="1" dirty="0"/>
              <a:t>/pre</a:t>
            </a:r>
            <a:r>
              <a:rPr lang="en-US" sz="2400" dirty="0"/>
              <a:t>&gt;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	В тексте, выделенном с помощью этой пары, будут 	учитываться все символы пробелов и табуляции, 	внесенные средствами текстового редактора. </a:t>
            </a:r>
          </a:p>
        </p:txBody>
      </p: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76200" y="3657601"/>
            <a:ext cx="9032875" cy="3155950"/>
            <a:chOff x="48" y="2304"/>
            <a:chExt cx="5690" cy="1988"/>
          </a:xfrm>
        </p:grpSpPr>
        <p:pic>
          <p:nvPicPr>
            <p:cNvPr id="28678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2304"/>
              <a:ext cx="3242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67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330"/>
              <a:ext cx="2424" cy="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406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524000"/>
            <a:ext cx="8736012" cy="2808288"/>
          </a:xfrm>
        </p:spPr>
        <p:txBody>
          <a:bodyPr/>
          <a:lstStyle/>
          <a:p>
            <a:pPr lvl="1">
              <a:spcBef>
                <a:spcPct val="30000"/>
              </a:spcBef>
            </a:pPr>
            <a:r>
              <a:rPr lang="ru-RU" sz="2400" dirty="0"/>
              <a:t>Пара тегов </a:t>
            </a:r>
            <a:r>
              <a:rPr lang="en-US" sz="2400" dirty="0"/>
              <a:t>&lt;</a:t>
            </a:r>
            <a:r>
              <a:rPr lang="en-US" sz="2400" b="1" i="1" dirty="0" err="1"/>
              <a:t>blockquote</a:t>
            </a:r>
            <a:r>
              <a:rPr lang="en-US" sz="2400" dirty="0"/>
              <a:t>&gt; … &lt;</a:t>
            </a:r>
            <a:r>
              <a:rPr lang="en-US" sz="2400" b="1" i="1" dirty="0"/>
              <a:t>/</a:t>
            </a:r>
            <a:r>
              <a:rPr lang="en-US" sz="2400" b="1" i="1" dirty="0" err="1"/>
              <a:t>blockquote</a:t>
            </a:r>
            <a:r>
              <a:rPr lang="en-US" sz="2400" b="1" i="1" dirty="0"/>
              <a:t> </a:t>
            </a:r>
            <a:r>
              <a:rPr lang="en-US" sz="2400" dirty="0"/>
              <a:t>&gt;</a:t>
            </a:r>
            <a:r>
              <a:rPr lang="ru-RU" sz="2400" dirty="0"/>
              <a:t>.</a:t>
            </a:r>
            <a:r>
              <a:rPr lang="en-US" sz="2400" dirty="0"/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ru-RU" sz="2400" dirty="0"/>
              <a:t>Автоматическое задание отступов от левого и правого края 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/>
              <a:t>	(для визуального выделения 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/>
              <a:t>	абзаца текста).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120650" y="2505076"/>
            <a:ext cx="8964613" cy="4303713"/>
            <a:chOff x="113" y="1578"/>
            <a:chExt cx="5647" cy="2711"/>
          </a:xfrm>
        </p:grpSpPr>
        <p:pic>
          <p:nvPicPr>
            <p:cNvPr id="3072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2387"/>
              <a:ext cx="5052" cy="1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2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" y="1578"/>
              <a:ext cx="2442" cy="2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726" name="Oval 6"/>
            <p:cNvSpPr>
              <a:spLocks noChangeArrowheads="1"/>
            </p:cNvSpPr>
            <p:nvPr/>
          </p:nvSpPr>
          <p:spPr bwMode="auto">
            <a:xfrm>
              <a:off x="113" y="3505"/>
              <a:ext cx="1316" cy="181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727" name="Oval 7"/>
            <p:cNvSpPr>
              <a:spLocks noChangeArrowheads="1"/>
            </p:cNvSpPr>
            <p:nvPr/>
          </p:nvSpPr>
          <p:spPr bwMode="auto">
            <a:xfrm>
              <a:off x="2720" y="3641"/>
              <a:ext cx="1558" cy="181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30877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8816975" cy="5502275"/>
          </a:xfrm>
        </p:spPr>
        <p:txBody>
          <a:bodyPr>
            <a:normAutofit lnSpcReduction="10000"/>
          </a:bodyPr>
          <a:lstStyle/>
          <a:p>
            <a:r>
              <a:rPr lang="ru-RU" sz="2400" b="1" i="1" dirty="0"/>
              <a:t>Текстовые заголовки: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Теги, устанавливающие заголовки шести уровней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от    </a:t>
            </a:r>
            <a:r>
              <a:rPr lang="en-US" sz="2400" dirty="0"/>
              <a:t>&lt;</a:t>
            </a:r>
            <a:r>
              <a:rPr lang="en-US" sz="2400" b="1" i="1" dirty="0"/>
              <a:t>h1</a:t>
            </a:r>
            <a:r>
              <a:rPr lang="en-US" sz="2400" dirty="0"/>
              <a:t>&gt; …</a:t>
            </a:r>
            <a:r>
              <a:rPr lang="ru-RU" sz="2400" dirty="0"/>
              <a:t> </a:t>
            </a:r>
            <a:r>
              <a:rPr lang="en-US" sz="2400" dirty="0"/>
              <a:t>&lt;</a:t>
            </a:r>
            <a:r>
              <a:rPr lang="en-US" sz="2400" b="1" i="1" dirty="0"/>
              <a:t>/h1</a:t>
            </a:r>
            <a:r>
              <a:rPr lang="en-US" sz="2400" dirty="0"/>
              <a:t>&gt; </a:t>
            </a:r>
            <a:r>
              <a:rPr lang="ru-RU" sz="2400" dirty="0"/>
              <a:t> 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 </a:t>
            </a:r>
            <a:r>
              <a:rPr lang="ru-RU" sz="2400" dirty="0"/>
              <a:t>до</a:t>
            </a:r>
            <a:r>
              <a:rPr lang="en-US" sz="2400" dirty="0"/>
              <a:t>  </a:t>
            </a:r>
            <a:r>
              <a:rPr lang="ru-RU" sz="2400" dirty="0"/>
              <a:t> </a:t>
            </a:r>
            <a:r>
              <a:rPr lang="en-US" sz="2400" dirty="0"/>
              <a:t> &lt;</a:t>
            </a:r>
            <a:r>
              <a:rPr lang="en-US" sz="2400" b="1" i="1" dirty="0"/>
              <a:t>h6</a:t>
            </a:r>
            <a:r>
              <a:rPr lang="en-US" sz="2400" dirty="0"/>
              <a:t>&gt; … &lt;</a:t>
            </a:r>
            <a:r>
              <a:rPr lang="en-US" sz="2400" b="1" i="1" dirty="0"/>
              <a:t>/h6</a:t>
            </a:r>
            <a:r>
              <a:rPr lang="en-US" sz="2400" dirty="0"/>
              <a:t>&gt;.</a:t>
            </a: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1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Шрифты первых трех уровней больше размера основного шрифта страницы;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ru-RU" sz="2400" dirty="0"/>
              <a:t>	размер шрифта 4-го уровня совпадает с размером основного шрифта;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ru-RU" sz="2400" dirty="0"/>
              <a:t>	размер шрифта 5-го и 6-го уровней меньше размера основного шрифта (можно использовать для примечаний или сносок).</a:t>
            </a:r>
          </a:p>
          <a:p>
            <a:pPr>
              <a:spcBef>
                <a:spcPct val="70000"/>
              </a:spcBef>
              <a:buFont typeface="Wingdings" pitchFamily="2" charset="2"/>
              <a:buNone/>
            </a:pPr>
            <a:r>
              <a:rPr lang="ru-RU" sz="2400" dirty="0"/>
              <a:t>		Для многих поисковых роботов (</a:t>
            </a:r>
            <a:r>
              <a:rPr lang="en-US" sz="2400" i="1" dirty="0"/>
              <a:t>Google</a:t>
            </a:r>
            <a:r>
              <a:rPr lang="en-US" sz="2400" dirty="0"/>
              <a:t>, </a:t>
            </a:r>
            <a:r>
              <a:rPr lang="en-US" sz="2400" i="1" dirty="0"/>
              <a:t>Rambler</a:t>
            </a:r>
            <a:r>
              <a:rPr lang="en-US" sz="2400" dirty="0"/>
              <a:t>, </a:t>
            </a:r>
            <a:r>
              <a:rPr lang="ru-RU" sz="2400" i="1" dirty="0"/>
              <a:t>Яндекс</a:t>
            </a:r>
            <a:r>
              <a:rPr lang="ru-RU" sz="2400" dirty="0"/>
              <a:t>) при индексировании </a:t>
            </a:r>
            <a:r>
              <a:rPr lang="en-US" sz="2400" dirty="0"/>
              <a:t>Web-</a:t>
            </a:r>
            <a:r>
              <a:rPr lang="ru-RU" sz="2400" dirty="0"/>
              <a:t>страниц текст заголовков имеет более высокий приоритет.</a:t>
            </a:r>
          </a:p>
        </p:txBody>
      </p:sp>
    </p:spTree>
    <p:extLst>
      <p:ext uri="{BB962C8B-B14F-4D97-AF65-F5344CB8AC3E}">
        <p14:creationId xmlns:p14="http://schemas.microsoft.com/office/powerpoint/2010/main" val="374750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pPr algn="ctr"/>
            <a:r>
              <a:rPr lang="ru-RU" sz="3200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5105400"/>
          </a:xfrm>
        </p:spPr>
        <p:txBody>
          <a:bodyPr>
            <a:noAutofit/>
          </a:bodyPr>
          <a:lstStyle/>
          <a:p>
            <a:pPr marL="514350" lvl="0" indent="-514350">
              <a:buClrTx/>
              <a:buSzPct val="100000"/>
              <a:buFont typeface="+mj-lt"/>
              <a:buAutoNum type="arabicPeriod"/>
            </a:pPr>
            <a:r>
              <a:rPr lang="en-US" sz="2000" dirty="0"/>
              <a:t>HTML5 Standard</a:t>
            </a:r>
            <a:r>
              <a:rPr lang="ru-RU" sz="2000" dirty="0"/>
              <a:t>. Режим доступа </a:t>
            </a:r>
            <a:r>
              <a:rPr lang="en-US" sz="2000" dirty="0">
                <a:hlinkClick r:id="rId2"/>
              </a:rPr>
              <a:t>http://www.w3.org/TR/2014/REC-html5-20141028/</a:t>
            </a:r>
            <a:r>
              <a:rPr lang="ru-RU" sz="2000" dirty="0"/>
              <a:t> свободный. Англ. яз. </a:t>
            </a:r>
          </a:p>
          <a:p>
            <a:pPr marL="514350" lvl="0" indent="-514350">
              <a:buClrTx/>
              <a:buSzPct val="100000"/>
              <a:buFont typeface="+mj-lt"/>
              <a:buAutoNum type="arabicPeriod"/>
            </a:pPr>
            <a:r>
              <a:rPr lang="en-US" sz="2000" dirty="0"/>
              <a:t>Learn HTML</a:t>
            </a:r>
            <a:r>
              <a:rPr lang="ru-RU" sz="2000" dirty="0"/>
              <a:t>. Режим доступа </a:t>
            </a:r>
            <a:r>
              <a:rPr lang="en-US" sz="2000" dirty="0">
                <a:hlinkClick r:id="rId3"/>
              </a:rPr>
              <a:t>http://www.w3schools.com/html/default.asp</a:t>
            </a:r>
            <a:r>
              <a:rPr lang="ru-RU" sz="2000" dirty="0"/>
              <a:t> свободный. </a:t>
            </a:r>
            <a:r>
              <a:rPr lang="ru-RU" sz="2000" dirty="0" err="1"/>
              <a:t>Англ.яз</a:t>
            </a:r>
            <a:r>
              <a:rPr lang="ru-RU" sz="2000" dirty="0"/>
              <a:t>.</a:t>
            </a:r>
          </a:p>
          <a:p>
            <a:pPr marL="514350" lvl="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ru-RU" sz="2000" dirty="0" err="1"/>
              <a:t>Фримен</a:t>
            </a:r>
            <a:r>
              <a:rPr lang="en-US" sz="2000" dirty="0"/>
              <a:t> </a:t>
            </a:r>
            <a:r>
              <a:rPr lang="ru-RU" sz="2000" dirty="0"/>
              <a:t>Э., </a:t>
            </a:r>
            <a:r>
              <a:rPr lang="ru-RU" sz="2000" dirty="0" err="1"/>
              <a:t>Фримен</a:t>
            </a:r>
            <a:r>
              <a:rPr lang="ru-RU" sz="2000" dirty="0"/>
              <a:t> Э. Изучаем HTML, XHTML и CSS. СПб.: Питер, 2014</a:t>
            </a:r>
          </a:p>
          <a:p>
            <a:pPr marL="514350" lvl="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ru-RU" sz="2000" dirty="0" err="1"/>
              <a:t>Хеник</a:t>
            </a:r>
            <a:r>
              <a:rPr lang="ru-RU" sz="2000" dirty="0"/>
              <a:t> Б. HTML и CSS. Путь к совершенству. – СПб.: Питер, 2011.</a:t>
            </a:r>
          </a:p>
          <a:p>
            <a:pPr marL="514350" lvl="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ru-RU" sz="2000" dirty="0" err="1"/>
              <a:t>Хоган</a:t>
            </a:r>
            <a:r>
              <a:rPr lang="ru-RU" sz="2000" dirty="0"/>
              <a:t> Б. </a:t>
            </a:r>
            <a:r>
              <a:rPr lang="en-US" sz="2000" dirty="0"/>
              <a:t>HTML5 </a:t>
            </a:r>
            <a:r>
              <a:rPr lang="ru-RU" sz="2000" dirty="0"/>
              <a:t>и </a:t>
            </a:r>
            <a:r>
              <a:rPr lang="en-US" sz="2000" dirty="0"/>
              <a:t>CSS3</a:t>
            </a:r>
            <a:r>
              <a:rPr lang="ru-RU" sz="2000" dirty="0"/>
              <a:t>. Веб-разработка по стандартам нового поколения. СПб.: Питер, 2014. </a:t>
            </a:r>
          </a:p>
          <a:p>
            <a:pPr marL="514350" lvl="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ru-RU" sz="2000" dirty="0" err="1"/>
              <a:t>Макфарленд</a:t>
            </a:r>
            <a:r>
              <a:rPr lang="ru-RU" sz="2000" dirty="0"/>
              <a:t> Д. Большая книга </a:t>
            </a:r>
            <a:r>
              <a:rPr lang="en-US" sz="2000" dirty="0"/>
              <a:t>CSS</a:t>
            </a:r>
            <a:r>
              <a:rPr lang="ru-RU" sz="2000" dirty="0"/>
              <a:t>. СПб.: Питер, 2014. </a:t>
            </a:r>
          </a:p>
          <a:p>
            <a:pPr marL="514350" lvl="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ru-RU" sz="2000" dirty="0"/>
              <a:t>Квинт И. Создаем сайты с помощью </a:t>
            </a:r>
            <a:r>
              <a:rPr lang="en-US" sz="2000" dirty="0"/>
              <a:t>HTML</a:t>
            </a:r>
            <a:r>
              <a:rPr lang="ru-RU" sz="2000" dirty="0"/>
              <a:t>, </a:t>
            </a:r>
            <a:r>
              <a:rPr lang="en-US" sz="2000" dirty="0"/>
              <a:t>XHTML </a:t>
            </a:r>
            <a:r>
              <a:rPr lang="ru-RU" sz="2000" dirty="0"/>
              <a:t>и </a:t>
            </a:r>
            <a:r>
              <a:rPr lang="en-US" sz="2000" dirty="0"/>
              <a:t>CSS</a:t>
            </a:r>
            <a:r>
              <a:rPr lang="ru-RU" sz="2000" dirty="0"/>
              <a:t>. СПб.: Питер, 2014.</a:t>
            </a:r>
          </a:p>
          <a:p>
            <a:pPr marL="514350" lvl="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ru-RU" sz="2000" dirty="0" err="1"/>
              <a:t>Дакетт</a:t>
            </a:r>
            <a:r>
              <a:rPr lang="ru-RU" sz="2000" dirty="0"/>
              <a:t> Д. </a:t>
            </a:r>
            <a:r>
              <a:rPr lang="en-US" sz="2000" dirty="0"/>
              <a:t>HTML </a:t>
            </a:r>
            <a:r>
              <a:rPr lang="ru-RU" sz="2000" dirty="0"/>
              <a:t>и </a:t>
            </a:r>
            <a:r>
              <a:rPr lang="en-US" sz="2000" dirty="0"/>
              <a:t>CSS</a:t>
            </a:r>
            <a:r>
              <a:rPr lang="ru-RU" sz="2000" dirty="0"/>
              <a:t>. Разработка и дизайн веб-сайтов. М.: </a:t>
            </a:r>
            <a:r>
              <a:rPr lang="ru-RU" sz="2000" dirty="0" err="1"/>
              <a:t>Эксмо</a:t>
            </a:r>
            <a:r>
              <a:rPr lang="ru-RU" sz="2000" dirty="0"/>
              <a:t>, 2013.  </a:t>
            </a:r>
            <a:endParaRPr lang="en-US" sz="2000" dirty="0"/>
          </a:p>
          <a:p>
            <a:pPr marL="0" lvl="0" indent="0">
              <a:spcBef>
                <a:spcPts val="600"/>
              </a:spcBef>
              <a:buClrTx/>
              <a:buSzPct val="10000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72356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23" name="Group 7"/>
          <p:cNvGrpSpPr>
            <a:grpSpLocks/>
          </p:cNvGrpSpPr>
          <p:nvPr/>
        </p:nvGrpSpPr>
        <p:grpSpPr bwMode="auto">
          <a:xfrm>
            <a:off x="107950" y="1676400"/>
            <a:ext cx="8928100" cy="5067300"/>
            <a:chOff x="68" y="997"/>
            <a:chExt cx="5624" cy="3192"/>
          </a:xfrm>
        </p:grpSpPr>
        <p:pic>
          <p:nvPicPr>
            <p:cNvPr id="3482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" y="997"/>
              <a:ext cx="2490" cy="29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82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6" y="2485"/>
              <a:ext cx="3846" cy="1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896937"/>
            <a:ext cx="8229600" cy="100806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ru-RU" sz="2400" b="1" i="1" dirty="0">
                <a:solidFill>
                  <a:schemeClr val="bg2"/>
                </a:solidFill>
              </a:rPr>
              <a:t>Пример: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ru-RU" sz="2400" dirty="0"/>
              <a:t>	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ru-RU" sz="24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</p:spTree>
    <p:extLst>
      <p:ext uri="{BB962C8B-B14F-4D97-AF65-F5344CB8AC3E}">
        <p14:creationId xmlns:p14="http://schemas.microsoft.com/office/powerpoint/2010/main" val="1392344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43050"/>
            <a:ext cx="8229600" cy="4248150"/>
          </a:xfrm>
        </p:spPr>
        <p:txBody>
          <a:bodyPr/>
          <a:lstStyle/>
          <a:p>
            <a:r>
              <a:rPr lang="ru-RU" sz="2400" b="1" i="1" dirty="0"/>
              <a:t>Надстрочные и подстрочные символы.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Парные теги:</a:t>
            </a:r>
          </a:p>
          <a:p>
            <a:pPr lvl="1"/>
            <a:r>
              <a:rPr lang="en-US" sz="2400" dirty="0"/>
              <a:t>&lt;</a:t>
            </a:r>
            <a:r>
              <a:rPr lang="en-US" sz="2400" b="1" i="1" dirty="0"/>
              <a:t>sup</a:t>
            </a:r>
            <a:r>
              <a:rPr lang="en-US" sz="2400" dirty="0"/>
              <a:t>&gt; … &lt;</a:t>
            </a:r>
            <a:r>
              <a:rPr lang="en-US" sz="2400" b="1" i="1" dirty="0"/>
              <a:t>/sup</a:t>
            </a:r>
            <a:r>
              <a:rPr lang="en-US" sz="2400" dirty="0"/>
              <a:t>&gt;</a:t>
            </a:r>
            <a:r>
              <a:rPr lang="ru-RU" sz="2400" dirty="0"/>
              <a:t> </a:t>
            </a:r>
            <a:r>
              <a:rPr lang="en-US" sz="2400" dirty="0"/>
              <a:t> </a:t>
            </a:r>
            <a:r>
              <a:rPr lang="ru-RU" sz="2400" dirty="0"/>
              <a:t> для ввода надстрочных символов;</a:t>
            </a:r>
            <a:endParaRPr lang="en-US" sz="2400" dirty="0"/>
          </a:p>
          <a:p>
            <a:pPr lvl="1"/>
            <a:r>
              <a:rPr lang="en-US" sz="2400" dirty="0"/>
              <a:t>&lt;</a:t>
            </a:r>
            <a:r>
              <a:rPr lang="en-US" sz="2400" b="1" i="1" dirty="0"/>
              <a:t>sub</a:t>
            </a:r>
            <a:r>
              <a:rPr lang="en-US" sz="2400" dirty="0"/>
              <a:t>&gt; … &lt;</a:t>
            </a:r>
            <a:r>
              <a:rPr lang="en-US" sz="2400" b="1" i="1" dirty="0"/>
              <a:t>/sub</a:t>
            </a:r>
            <a:r>
              <a:rPr lang="en-US" sz="2400" dirty="0"/>
              <a:t>&gt;</a:t>
            </a:r>
            <a:r>
              <a:rPr lang="ru-RU" sz="2400" dirty="0"/>
              <a:t>  для ввода подстрочных символов.</a:t>
            </a:r>
          </a:p>
          <a:p>
            <a:endParaRPr lang="ru-RU" sz="2800" dirty="0"/>
          </a:p>
          <a:p>
            <a:endParaRPr lang="ru-RU" sz="2800" dirty="0"/>
          </a:p>
          <a:p>
            <a:r>
              <a:rPr lang="ru-RU" sz="2400" dirty="0"/>
              <a:t>Например, вывод химической формулы:</a:t>
            </a:r>
            <a:endParaRPr lang="ru-RU" sz="2400" b="1" dirty="0">
              <a:solidFill>
                <a:schemeClr val="bg2"/>
              </a:solidFill>
            </a:endParaRPr>
          </a:p>
        </p:txBody>
      </p:sp>
      <p:grpSp>
        <p:nvGrpSpPr>
          <p:cNvPr id="44040" name="Group 8"/>
          <p:cNvGrpSpPr>
            <a:grpSpLocks/>
          </p:cNvGrpSpPr>
          <p:nvPr/>
        </p:nvGrpSpPr>
        <p:grpSpPr bwMode="auto">
          <a:xfrm>
            <a:off x="179388" y="3609976"/>
            <a:ext cx="8856662" cy="3059113"/>
            <a:chOff x="113" y="2274"/>
            <a:chExt cx="5579" cy="1927"/>
          </a:xfrm>
        </p:grpSpPr>
        <p:pic>
          <p:nvPicPr>
            <p:cNvPr id="4403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4" y="2274"/>
              <a:ext cx="1908" cy="1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03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3145"/>
              <a:ext cx="3996" cy="1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2783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6550"/>
            <a:ext cx="8229600" cy="4565650"/>
          </a:xfrm>
        </p:spPr>
        <p:txBody>
          <a:bodyPr/>
          <a:lstStyle/>
          <a:p>
            <a:r>
              <a:rPr lang="ru-RU" sz="2400" b="1" i="1" dirty="0"/>
              <a:t>Стиль начертания текста.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Используются парные теги:</a:t>
            </a:r>
          </a:p>
          <a:p>
            <a:pPr lvl="1"/>
            <a:r>
              <a:rPr lang="en-US" sz="2400" dirty="0"/>
              <a:t>&lt;</a:t>
            </a:r>
            <a:r>
              <a:rPr lang="en-US" sz="2400" b="1" i="1" dirty="0"/>
              <a:t>b</a:t>
            </a:r>
            <a:r>
              <a:rPr lang="en-US" sz="2400" dirty="0"/>
              <a:t>&gt; … &lt;</a:t>
            </a:r>
            <a:r>
              <a:rPr lang="en-US" sz="2400" b="1" i="1" dirty="0"/>
              <a:t>/b</a:t>
            </a:r>
            <a:r>
              <a:rPr lang="en-US" sz="2400" dirty="0"/>
              <a:t>&gt; </a:t>
            </a:r>
            <a:r>
              <a:rPr lang="ru-RU" sz="2400" dirty="0"/>
              <a:t> </a:t>
            </a:r>
            <a:r>
              <a:rPr lang="en-US" sz="2400" dirty="0"/>
              <a:t>– </a:t>
            </a:r>
            <a:r>
              <a:rPr lang="ru-RU" sz="2400" dirty="0"/>
              <a:t>полужирное начертание;</a:t>
            </a:r>
            <a:endParaRPr lang="en-US" sz="2400" dirty="0"/>
          </a:p>
          <a:p>
            <a:pPr lvl="1"/>
            <a:r>
              <a:rPr lang="en-US" sz="2400" dirty="0"/>
              <a:t>&lt;</a:t>
            </a:r>
            <a:r>
              <a:rPr lang="en-US" sz="2400" b="1" i="1" dirty="0"/>
              <a:t>i</a:t>
            </a:r>
            <a:r>
              <a:rPr lang="en-US" sz="2400" dirty="0"/>
              <a:t>&gt; … &lt;</a:t>
            </a:r>
            <a:r>
              <a:rPr lang="en-US" sz="2400" b="1" i="1" dirty="0"/>
              <a:t>/i</a:t>
            </a:r>
            <a:r>
              <a:rPr lang="en-US" sz="2400" dirty="0"/>
              <a:t>&gt; </a:t>
            </a:r>
            <a:r>
              <a:rPr lang="ru-RU" sz="2400" dirty="0"/>
              <a:t> </a:t>
            </a:r>
            <a:r>
              <a:rPr lang="en-US" sz="2400" dirty="0"/>
              <a:t>– </a:t>
            </a:r>
            <a:r>
              <a:rPr lang="ru-RU" sz="2400" dirty="0"/>
              <a:t>курсив; </a:t>
            </a:r>
            <a:endParaRPr lang="en-US" sz="2400" dirty="0"/>
          </a:p>
          <a:p>
            <a:pPr lvl="1"/>
            <a:r>
              <a:rPr lang="en-US" sz="2400" dirty="0"/>
              <a:t>&lt;</a:t>
            </a:r>
            <a:r>
              <a:rPr lang="en-US" sz="2400" b="1" i="1" dirty="0"/>
              <a:t>u</a:t>
            </a:r>
            <a:r>
              <a:rPr lang="en-US" sz="2400" dirty="0"/>
              <a:t>&gt; … &lt;</a:t>
            </a:r>
            <a:r>
              <a:rPr lang="en-US" sz="2400" b="1" i="1" dirty="0"/>
              <a:t>/u</a:t>
            </a:r>
            <a:r>
              <a:rPr lang="en-US" sz="2400" dirty="0"/>
              <a:t>&gt;</a:t>
            </a:r>
            <a:r>
              <a:rPr lang="ru-RU" sz="2400" dirty="0"/>
              <a:t> </a:t>
            </a:r>
            <a:r>
              <a:rPr lang="en-US" sz="2400" dirty="0"/>
              <a:t>– </a:t>
            </a:r>
            <a:r>
              <a:rPr lang="ru-RU" sz="2400" dirty="0"/>
              <a:t>подчеркивание; </a:t>
            </a:r>
            <a:endParaRPr lang="en-US" sz="2400" dirty="0"/>
          </a:p>
          <a:p>
            <a:pPr lvl="1"/>
            <a:r>
              <a:rPr lang="en-US" sz="2400" dirty="0"/>
              <a:t>&lt;</a:t>
            </a:r>
            <a:r>
              <a:rPr lang="en-US" sz="2400" b="1" i="1" dirty="0"/>
              <a:t>strike</a:t>
            </a:r>
            <a:r>
              <a:rPr lang="en-US" sz="2400" dirty="0"/>
              <a:t>&gt; … &lt;</a:t>
            </a:r>
            <a:r>
              <a:rPr lang="en-US" sz="2400" b="1" i="1" dirty="0"/>
              <a:t>/strike</a:t>
            </a:r>
            <a:r>
              <a:rPr lang="en-US" sz="2400" dirty="0"/>
              <a:t>&gt;</a:t>
            </a:r>
            <a:r>
              <a:rPr lang="ru-RU" sz="2400" dirty="0"/>
              <a:t> </a:t>
            </a:r>
            <a:r>
              <a:rPr lang="en-US" sz="2400" dirty="0"/>
              <a:t>– </a:t>
            </a:r>
            <a:r>
              <a:rPr lang="ru-RU" sz="2400" dirty="0"/>
              <a:t>перечеркивание.</a:t>
            </a:r>
          </a:p>
          <a:p>
            <a:pPr lvl="1"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Существуют и другие теги форматирования (могут поддерживаться не всеми браузерами).</a:t>
            </a:r>
            <a:r>
              <a:rPr 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8346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539750" y="1700213"/>
            <a:ext cx="8018463" cy="4779962"/>
            <a:chOff x="340" y="1147"/>
            <a:chExt cx="5051" cy="3011"/>
          </a:xfrm>
        </p:grpSpPr>
        <p:pic>
          <p:nvPicPr>
            <p:cNvPr id="4711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1147"/>
              <a:ext cx="4824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11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5" y="2160"/>
              <a:ext cx="2466" cy="1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896937"/>
            <a:ext cx="8229600" cy="100806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ru-RU" sz="2400" b="1" i="1" dirty="0">
                <a:solidFill>
                  <a:schemeClr val="bg2"/>
                </a:solidFill>
              </a:rPr>
              <a:t>Пример: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ru-RU" sz="2400" dirty="0"/>
              <a:t>	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ru-RU" sz="24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</p:spTree>
    <p:extLst>
      <p:ext uri="{BB962C8B-B14F-4D97-AF65-F5344CB8AC3E}">
        <p14:creationId xmlns:p14="http://schemas.microsoft.com/office/powerpoint/2010/main" val="2890608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038600" y="1524000"/>
            <a:ext cx="5029200" cy="457200"/>
          </a:xfrm>
        </p:spPr>
        <p:txBody>
          <a:bodyPr>
            <a:normAutofit fontScale="77500" lnSpcReduction="20000"/>
          </a:bodyPr>
          <a:lstStyle/>
          <a:p>
            <a:pPr algn="ctr"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ru-RU" sz="2400" b="1" dirty="0"/>
              <a:t>Коды некоторых специальных символов:</a:t>
            </a:r>
          </a:p>
        </p:txBody>
      </p:sp>
      <p:graphicFrame>
        <p:nvGraphicFramePr>
          <p:cNvPr id="61514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439668"/>
              </p:ext>
            </p:extLst>
          </p:nvPr>
        </p:nvGraphicFramePr>
        <p:xfrm>
          <a:off x="4876800" y="1981200"/>
          <a:ext cx="3657600" cy="469608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Символ</a:t>
                      </a: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Числовой код</a:t>
                      </a: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Именной код</a:t>
                      </a: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</a:t>
                      </a: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&amp;#34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&amp;quot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&amp;#38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&amp;amp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&amp;#60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lt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&amp;#62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&amp;gt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€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</a:t>
                      </a: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евро)</a:t>
                      </a: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&amp;#162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&amp;cent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§</a:t>
                      </a: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&amp;#167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&amp;sect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©</a:t>
                      </a: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&amp;#169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&amp;copy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«</a:t>
                      </a: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&amp;#171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laquo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®</a:t>
                      </a: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&amp;#174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° (</a:t>
                      </a: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градус)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&amp;#176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deg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±</a:t>
                      </a: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&amp;#177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plusmn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»</a:t>
                      </a: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&amp;#187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raquo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7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÷</a:t>
                      </a:r>
                    </a:p>
                  </a:txBody>
                  <a:tcPr marL="18000" marR="18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&amp;#247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&amp;divide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905000"/>
            <a:ext cx="3810000" cy="44958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ru-RU" sz="2400" b="1" i="1" dirty="0"/>
              <a:t>Специальные символы.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ru-RU" sz="2400" dirty="0"/>
              <a:t>	Для добавления символов, </a:t>
            </a:r>
            <a:r>
              <a:rPr lang="ru-RU" sz="2400" b="1" dirty="0"/>
              <a:t>зарезервированных</a:t>
            </a:r>
            <a:r>
              <a:rPr lang="ru-RU" sz="2400" dirty="0"/>
              <a:t> </a:t>
            </a:r>
            <a:r>
              <a:rPr lang="ru-RU" sz="2400" b="1" dirty="0"/>
              <a:t>в качестве служебных </a:t>
            </a:r>
            <a:r>
              <a:rPr lang="ru-RU" sz="2400" dirty="0"/>
              <a:t>в языке </a:t>
            </a:r>
            <a:r>
              <a:rPr lang="en-US" sz="2400" dirty="0"/>
              <a:t>HTML,</a:t>
            </a:r>
            <a:r>
              <a:rPr lang="ru-RU" sz="2400" dirty="0"/>
              <a:t> или </a:t>
            </a:r>
            <a:r>
              <a:rPr lang="ru-RU" sz="2400" b="1" dirty="0"/>
              <a:t>отсутствующих на клавиатуре </a:t>
            </a:r>
            <a:r>
              <a:rPr lang="ru-RU" sz="2400" dirty="0"/>
              <a:t>используется числовой или именной код.</a:t>
            </a:r>
          </a:p>
        </p:txBody>
      </p:sp>
    </p:spTree>
    <p:extLst>
      <p:ext uri="{BB962C8B-B14F-4D97-AF65-F5344CB8AC3E}">
        <p14:creationId xmlns:p14="http://schemas.microsoft.com/office/powerpoint/2010/main" val="1092573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8362950" cy="3816350"/>
          </a:xfrm>
        </p:spPr>
        <p:txBody>
          <a:bodyPr>
            <a:normAutofit/>
          </a:bodyPr>
          <a:lstStyle/>
          <a:p>
            <a:r>
              <a:rPr lang="ru-RU" sz="2800" b="1" i="1" dirty="0"/>
              <a:t>Создание списков в </a:t>
            </a:r>
            <a:r>
              <a:rPr lang="en-US" sz="2800" b="1" i="1" dirty="0"/>
              <a:t>HTML-</a:t>
            </a:r>
            <a:r>
              <a:rPr lang="ru-RU" sz="2800" b="1" i="1" dirty="0"/>
              <a:t>документе:</a:t>
            </a:r>
          </a:p>
          <a:p>
            <a:pPr lvl="1">
              <a:spcBef>
                <a:spcPct val="70000"/>
              </a:spcBef>
            </a:pPr>
            <a:r>
              <a:rPr lang="ru-RU" dirty="0"/>
              <a:t>Сортированная информация (нумерованный). </a:t>
            </a:r>
          </a:p>
          <a:p>
            <a:pPr lvl="1">
              <a:spcBef>
                <a:spcPct val="70000"/>
              </a:spcBef>
            </a:pPr>
            <a:r>
              <a:rPr lang="ru-RU" dirty="0"/>
              <a:t>Несортированная информация (маркированный).</a:t>
            </a:r>
          </a:p>
          <a:p>
            <a:pPr lvl="1">
              <a:spcBef>
                <a:spcPct val="70000"/>
              </a:spcBef>
            </a:pPr>
            <a:r>
              <a:rPr lang="ru-RU" dirty="0"/>
              <a:t>Термины и определения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ru-RU" sz="3200" b="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Форматирование текста в HTML-документе</a:t>
            </a:r>
          </a:p>
        </p:txBody>
      </p:sp>
    </p:spTree>
    <p:extLst>
      <p:ext uri="{BB962C8B-B14F-4D97-AF65-F5344CB8AC3E}">
        <p14:creationId xmlns:p14="http://schemas.microsoft.com/office/powerpoint/2010/main" val="683998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8362950" cy="3816350"/>
          </a:xfrm>
        </p:spPr>
        <p:txBody>
          <a:bodyPr/>
          <a:lstStyle/>
          <a:p>
            <a:pPr lvl="1">
              <a:spcBef>
                <a:spcPct val="70000"/>
              </a:spcBef>
            </a:pPr>
            <a:r>
              <a:rPr lang="ru-RU" sz="2400" b="1" i="1" dirty="0"/>
              <a:t>Нумерованные списки</a:t>
            </a:r>
            <a:r>
              <a:rPr lang="ru-RU" sz="2400" b="1" dirty="0"/>
              <a:t>: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/>
              <a:t>	Используется комбинация двух пар тегов:</a:t>
            </a:r>
          </a:p>
          <a:p>
            <a:pPr lvl="1"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en-US" sz="2400" dirty="0"/>
              <a:t>&lt;</a:t>
            </a:r>
            <a:r>
              <a:rPr lang="en-US" sz="2400" b="1" i="1" dirty="0" err="1"/>
              <a:t>ol</a:t>
            </a:r>
            <a:r>
              <a:rPr lang="en-US" sz="2400" dirty="0"/>
              <a:t>&gt; … &lt;</a:t>
            </a:r>
            <a:r>
              <a:rPr lang="en-US" sz="2400" b="1" i="1" dirty="0"/>
              <a:t>/</a:t>
            </a:r>
            <a:r>
              <a:rPr lang="en-US" sz="2400" b="1" i="1" dirty="0" err="1"/>
              <a:t>ol</a:t>
            </a:r>
            <a:r>
              <a:rPr lang="en-US" sz="2400" dirty="0"/>
              <a:t>&gt; </a:t>
            </a:r>
            <a:r>
              <a:rPr lang="ru-RU" sz="2400" dirty="0"/>
              <a:t> – установка начала и конца 				      нумерованного списка;</a:t>
            </a:r>
            <a:endParaRPr lang="en-US" sz="2400" dirty="0"/>
          </a:p>
          <a:p>
            <a:pPr lvl="1">
              <a:buFont typeface="Wingdings" pitchFamily="2" charset="2"/>
              <a:buNone/>
            </a:pPr>
            <a:r>
              <a:rPr lang="en-US" sz="2400" dirty="0"/>
              <a:t>	&lt;</a:t>
            </a:r>
            <a:r>
              <a:rPr lang="en-US" sz="2400" b="1" i="1" dirty="0"/>
              <a:t>li</a:t>
            </a:r>
            <a:r>
              <a:rPr lang="en-US" sz="2400" dirty="0"/>
              <a:t>&gt; … &lt;</a:t>
            </a:r>
            <a:r>
              <a:rPr lang="en-US" sz="2400" b="1" i="1" dirty="0"/>
              <a:t>/li</a:t>
            </a:r>
            <a:r>
              <a:rPr lang="en-US" sz="2400" dirty="0"/>
              <a:t>&gt; </a:t>
            </a:r>
            <a:r>
              <a:rPr lang="ru-RU" sz="2400" dirty="0"/>
              <a:t> – выделение отдельных пунктов 				   списка.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ru-RU" sz="3200" b="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Форматирование текста в HTML-документе</a:t>
            </a:r>
          </a:p>
        </p:txBody>
      </p:sp>
    </p:spTree>
    <p:extLst>
      <p:ext uri="{BB962C8B-B14F-4D97-AF65-F5344CB8AC3E}">
        <p14:creationId xmlns:p14="http://schemas.microsoft.com/office/powerpoint/2010/main" val="359327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562100"/>
            <a:ext cx="8229600" cy="48387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ru-RU" sz="2400" b="1" dirty="0"/>
              <a:t>	</a:t>
            </a:r>
            <a:r>
              <a:rPr lang="ru-RU" sz="2400" dirty="0"/>
              <a:t>Создание нумерованного списка.</a:t>
            </a:r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1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Для изменения способа нумерации – атрибуты </a:t>
            </a:r>
            <a:r>
              <a:rPr lang="en-US" sz="2400" b="1" i="1" dirty="0"/>
              <a:t>type</a:t>
            </a:r>
            <a:r>
              <a:rPr lang="ru-RU" sz="2400" dirty="0"/>
              <a:t> и</a:t>
            </a:r>
            <a:r>
              <a:rPr lang="en-US" sz="2400" dirty="0"/>
              <a:t> </a:t>
            </a:r>
            <a:r>
              <a:rPr lang="en-US" sz="2400" b="1" i="1" dirty="0"/>
              <a:t>start</a:t>
            </a:r>
            <a:r>
              <a:rPr lang="en-US" sz="2400" dirty="0"/>
              <a:t>  </a:t>
            </a:r>
            <a:r>
              <a:rPr lang="ru-RU" sz="2400" dirty="0"/>
              <a:t>тега </a:t>
            </a:r>
            <a:r>
              <a:rPr lang="en-US" sz="2400" dirty="0"/>
              <a:t>&lt;</a:t>
            </a:r>
            <a:r>
              <a:rPr lang="en-US" sz="2400" b="1" i="1" dirty="0" err="1"/>
              <a:t>ol</a:t>
            </a:r>
            <a:r>
              <a:rPr lang="en-US" sz="2400" dirty="0"/>
              <a:t>&gt; </a:t>
            </a:r>
            <a:r>
              <a:rPr lang="ru-RU" sz="2400" dirty="0"/>
              <a:t> и атрибут  </a:t>
            </a:r>
            <a:r>
              <a:rPr lang="en-US" sz="2400" b="1" i="1" dirty="0"/>
              <a:t>value</a:t>
            </a:r>
            <a:r>
              <a:rPr lang="ru-RU" sz="2400" b="1" dirty="0"/>
              <a:t> </a:t>
            </a:r>
            <a:r>
              <a:rPr lang="ru-RU" sz="2400" dirty="0"/>
              <a:t>тега </a:t>
            </a:r>
            <a:r>
              <a:rPr lang="en-US" sz="2400" dirty="0"/>
              <a:t>&lt;</a:t>
            </a:r>
            <a:r>
              <a:rPr lang="en-US" sz="2400" b="1" i="1" dirty="0"/>
              <a:t>li</a:t>
            </a:r>
            <a:r>
              <a:rPr lang="en-US" sz="2400" dirty="0"/>
              <a:t>&gt;.</a:t>
            </a:r>
            <a:endParaRPr lang="ru-RU" sz="2400" dirty="0"/>
          </a:p>
        </p:txBody>
      </p:sp>
      <p:grpSp>
        <p:nvGrpSpPr>
          <p:cNvPr id="49164" name="Group 12"/>
          <p:cNvGrpSpPr>
            <a:grpSpLocks/>
          </p:cNvGrpSpPr>
          <p:nvPr/>
        </p:nvGrpSpPr>
        <p:grpSpPr bwMode="auto">
          <a:xfrm>
            <a:off x="611188" y="2133600"/>
            <a:ext cx="8091487" cy="2971800"/>
            <a:chOff x="385" y="1253"/>
            <a:chExt cx="5097" cy="1872"/>
          </a:xfrm>
        </p:grpSpPr>
        <p:pic>
          <p:nvPicPr>
            <p:cNvPr id="49160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1253"/>
              <a:ext cx="2058" cy="1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161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1298"/>
              <a:ext cx="2580" cy="1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162" name="AutoShape 10"/>
            <p:cNvSpPr>
              <a:spLocks noChangeArrowheads="1"/>
            </p:cNvSpPr>
            <p:nvPr/>
          </p:nvSpPr>
          <p:spPr bwMode="auto">
            <a:xfrm>
              <a:off x="2314" y="2750"/>
              <a:ext cx="1020" cy="363"/>
            </a:xfrm>
            <a:prstGeom prst="wedgeRoundRectCallout">
              <a:avLst>
                <a:gd name="adj1" fmla="val 72551"/>
                <a:gd name="adj2" fmla="val -68731"/>
                <a:gd name="adj3" fmla="val 16667"/>
              </a:avLst>
            </a:prstGeom>
            <a:solidFill>
              <a:srgbClr val="FFCC99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r>
                <a:rPr lang="ru-RU" sz="1600" b="1">
                  <a:solidFill>
                    <a:srgbClr val="800000"/>
                  </a:solidFill>
                </a:rPr>
                <a:t>Нумерация по умолчанию</a:t>
              </a:r>
            </a:p>
          </p:txBody>
        </p:sp>
      </p:grp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896937"/>
            <a:ext cx="8229600" cy="100806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ru-RU" sz="2400" b="1" i="1" dirty="0">
                <a:solidFill>
                  <a:schemeClr val="bg2"/>
                </a:solidFill>
              </a:rPr>
              <a:t>Пример: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ru-RU" sz="2400" dirty="0"/>
              <a:t>	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84344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563688"/>
            <a:ext cx="8893175" cy="4913312"/>
          </a:xfrm>
        </p:spPr>
        <p:txBody>
          <a:bodyPr>
            <a:normAutofit fontScale="92500"/>
          </a:bodyPr>
          <a:lstStyle/>
          <a:p>
            <a:pPr>
              <a:buSzTx/>
              <a:buFontTx/>
              <a:buChar char="•"/>
            </a:pPr>
            <a:r>
              <a:rPr lang="ru-RU" sz="2400" dirty="0"/>
              <a:t>Атрибут  </a:t>
            </a:r>
            <a:r>
              <a:rPr lang="en-US" sz="2400" b="1" i="1" dirty="0"/>
              <a:t>type</a:t>
            </a:r>
            <a:r>
              <a:rPr lang="ru-RU" sz="2400" dirty="0"/>
              <a:t>  устанавливает тип нумерованного списка.</a:t>
            </a:r>
            <a:endParaRPr lang="en-US" sz="2400" dirty="0"/>
          </a:p>
          <a:p>
            <a:pPr>
              <a:buSzTx/>
              <a:buFontTx/>
              <a:buChar char="•"/>
            </a:pPr>
            <a:endParaRPr lang="en-US" sz="2400" dirty="0"/>
          </a:p>
          <a:p>
            <a:pPr>
              <a:buSzTx/>
              <a:buFontTx/>
              <a:buChar char="•"/>
            </a:pPr>
            <a:endParaRPr lang="en-US" sz="2400" dirty="0"/>
          </a:p>
          <a:p>
            <a:pPr>
              <a:buSzTx/>
              <a:buFontTx/>
              <a:buChar char="•"/>
            </a:pPr>
            <a:endParaRPr lang="en-US" sz="2400" dirty="0"/>
          </a:p>
          <a:p>
            <a:pPr>
              <a:buSzTx/>
              <a:buFontTx/>
              <a:buChar char="•"/>
            </a:pPr>
            <a:endParaRPr lang="en-US" sz="2400" dirty="0"/>
          </a:p>
          <a:p>
            <a:pPr>
              <a:buSzTx/>
              <a:buFontTx/>
              <a:buChar char="•"/>
            </a:pPr>
            <a:endParaRPr lang="en-US" sz="2400" dirty="0"/>
          </a:p>
          <a:p>
            <a:pPr>
              <a:buSzTx/>
              <a:buFontTx/>
              <a:buChar char="•"/>
            </a:pPr>
            <a:endParaRPr lang="en-US" sz="2400" dirty="0"/>
          </a:p>
          <a:p>
            <a:pPr>
              <a:buSzTx/>
              <a:buFontTx/>
              <a:buChar char="•"/>
            </a:pPr>
            <a:endParaRPr lang="en-US" sz="2400" dirty="0"/>
          </a:p>
          <a:p>
            <a:pPr>
              <a:buSzTx/>
              <a:buFontTx/>
              <a:buChar char="•"/>
            </a:pPr>
            <a:endParaRPr lang="en-US" sz="2400" dirty="0"/>
          </a:p>
          <a:p>
            <a:pPr>
              <a:buSzTx/>
              <a:buFontTx/>
              <a:buChar char="•"/>
            </a:pPr>
            <a:r>
              <a:rPr lang="ru-RU" sz="2400" dirty="0"/>
              <a:t>Атрибут  </a:t>
            </a:r>
            <a:r>
              <a:rPr lang="en-US" sz="2400" b="1" i="1" dirty="0"/>
              <a:t>start</a:t>
            </a:r>
            <a:r>
              <a:rPr lang="ru-RU" sz="2400" dirty="0"/>
              <a:t>  устанавливает начальный номер пунктов списка.</a:t>
            </a:r>
          </a:p>
          <a:p>
            <a:pPr>
              <a:buSzTx/>
              <a:buFontTx/>
              <a:buChar char="•"/>
            </a:pPr>
            <a:r>
              <a:rPr lang="ru-RU" sz="2400" dirty="0"/>
              <a:t>Атрибут </a:t>
            </a:r>
            <a:r>
              <a:rPr lang="en-US" sz="2400" b="1" i="1" dirty="0"/>
              <a:t>value</a:t>
            </a:r>
            <a:r>
              <a:rPr lang="ru-RU" sz="2400" dirty="0"/>
              <a:t> присваивает номер текущему пункту списка (например, в случае пропуска некоторых номеров).</a:t>
            </a:r>
          </a:p>
        </p:txBody>
      </p:sp>
      <p:graphicFrame>
        <p:nvGraphicFramePr>
          <p:cNvPr id="50210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735788"/>
              </p:ext>
            </p:extLst>
          </p:nvPr>
        </p:nvGraphicFramePr>
        <p:xfrm>
          <a:off x="457200" y="2073272"/>
          <a:ext cx="8208963" cy="2879728"/>
        </p:xfrm>
        <a:graphic>
          <a:graphicData uri="http://schemas.openxmlformats.org/drawingml/2006/table">
            <a:tbl>
              <a:tblPr/>
              <a:tblGrid>
                <a:gridCol w="3960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Значение атрибута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TYPE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Тип нумерации пунктов списка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‘1’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2, 3, 4, …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задан по умолчанию)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‘i’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i, ii, iii, iv, …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‘I’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I, II, III, IV, …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‘a’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 b, c, d, …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‘A’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 B, C, D, …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792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229600" cy="1296988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b="1" dirty="0"/>
              <a:t>	</a:t>
            </a:r>
            <a:r>
              <a:rPr lang="ru-RU" sz="2400" dirty="0"/>
              <a:t>Модифицированный нумерованный список:</a:t>
            </a:r>
            <a:endParaRPr lang="ru-RU" sz="2400" b="1" dirty="0"/>
          </a:p>
        </p:txBody>
      </p:sp>
      <p:grpSp>
        <p:nvGrpSpPr>
          <p:cNvPr id="51211" name="Group 11"/>
          <p:cNvGrpSpPr>
            <a:grpSpLocks/>
          </p:cNvGrpSpPr>
          <p:nvPr/>
        </p:nvGrpSpPr>
        <p:grpSpPr bwMode="auto">
          <a:xfrm>
            <a:off x="323850" y="2133600"/>
            <a:ext cx="8712200" cy="4562475"/>
            <a:chOff x="204" y="1374"/>
            <a:chExt cx="5488" cy="2874"/>
          </a:xfrm>
        </p:grpSpPr>
        <p:pic>
          <p:nvPicPr>
            <p:cNvPr id="51208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1374"/>
              <a:ext cx="5088" cy="1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0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2112"/>
              <a:ext cx="2358" cy="2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09" name="Oval 9"/>
            <p:cNvSpPr>
              <a:spLocks noChangeArrowheads="1"/>
            </p:cNvSpPr>
            <p:nvPr/>
          </p:nvSpPr>
          <p:spPr bwMode="auto">
            <a:xfrm>
              <a:off x="209" y="1643"/>
              <a:ext cx="1316" cy="181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210" name="Oval 10"/>
            <p:cNvSpPr>
              <a:spLocks noChangeArrowheads="1"/>
            </p:cNvSpPr>
            <p:nvPr/>
          </p:nvSpPr>
          <p:spPr bwMode="auto">
            <a:xfrm>
              <a:off x="337" y="2075"/>
              <a:ext cx="1270" cy="181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896937"/>
            <a:ext cx="8229600" cy="100806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ru-RU" sz="2400" b="1" i="1" dirty="0">
                <a:solidFill>
                  <a:schemeClr val="bg2"/>
                </a:solidFill>
              </a:rPr>
              <a:t>Пример: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ru-RU" sz="2400" dirty="0"/>
              <a:t>	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903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799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Основные принципы работы </a:t>
            </a:r>
            <a:r>
              <a:rPr lang="en-US" sz="3200" dirty="0"/>
              <a:t>WWW</a:t>
            </a:r>
            <a:endParaRPr lang="ru-RU" sz="32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524000"/>
            <a:ext cx="8305801" cy="5257800"/>
          </a:xfrm>
        </p:spPr>
        <p:txBody>
          <a:bodyPr>
            <a:normAutofit fontScale="77500" lnSpcReduction="20000"/>
          </a:bodyPr>
          <a:lstStyle/>
          <a:p>
            <a:pPr marL="355600" indent="-355600" algn="just">
              <a:spcBef>
                <a:spcPts val="600"/>
              </a:spcBef>
              <a:buClrTx/>
              <a:buSzTx/>
              <a:buFont typeface="Wingdings" pitchFamily="2" charset="2"/>
              <a:buAutoNum type="arabicPeriod"/>
            </a:pPr>
            <a:r>
              <a:rPr lang="ru-RU" sz="2400" dirty="0"/>
              <a:t>Отсутствие централизованных органов управления и контроля – все могут использовать информацию, открыто представленную в </a:t>
            </a:r>
            <a:r>
              <a:rPr lang="en-US" sz="2400" b="1" i="1" dirty="0"/>
              <a:t>WWW</a:t>
            </a:r>
            <a:r>
              <a:rPr lang="en-US" sz="2400" dirty="0"/>
              <a:t>,</a:t>
            </a:r>
            <a:r>
              <a:rPr lang="ru-RU" sz="2400" dirty="0"/>
              <a:t> и публиковать там свои данные. Базовый элемент </a:t>
            </a:r>
            <a:r>
              <a:rPr lang="en-US" sz="2400" dirty="0"/>
              <a:t>www </a:t>
            </a:r>
            <a:r>
              <a:rPr lang="ru-RU" sz="2400" dirty="0"/>
              <a:t>– </a:t>
            </a:r>
            <a:r>
              <a:rPr lang="en-US" sz="2400" b="1" i="1" dirty="0"/>
              <a:t>web</a:t>
            </a:r>
            <a:r>
              <a:rPr lang="ru-RU" sz="2400" b="1" i="1" dirty="0"/>
              <a:t>-страница</a:t>
            </a:r>
            <a:r>
              <a:rPr lang="ru-RU" sz="2400" dirty="0"/>
              <a:t>.</a:t>
            </a:r>
          </a:p>
          <a:p>
            <a:pPr marL="355600" indent="-355600" algn="just">
              <a:spcBef>
                <a:spcPts val="600"/>
              </a:spcBef>
              <a:buClrTx/>
              <a:buSzTx/>
              <a:buFont typeface="Wingdings" pitchFamily="2" charset="2"/>
              <a:buAutoNum type="arabicPeriod"/>
            </a:pPr>
            <a:r>
              <a:rPr lang="ru-RU" sz="2400" dirty="0"/>
              <a:t>Универсальность, стандартность, аппаратная независимость протоколов обмена данными и динамическое согласование форматов документов:</a:t>
            </a:r>
          </a:p>
          <a:p>
            <a:pPr marL="628650" lvl="1" indent="-266700" algn="just" defTabSz="714375">
              <a:spcBef>
                <a:spcPts val="600"/>
              </a:spcBef>
              <a:buClr>
                <a:schemeClr val="bg2"/>
              </a:buClr>
              <a:buSzTx/>
              <a:buFontTx/>
              <a:buChar char="•"/>
            </a:pPr>
            <a:r>
              <a:rPr lang="en-US" sz="2200" b="1" i="1" dirty="0"/>
              <a:t>HTTP</a:t>
            </a:r>
            <a:r>
              <a:rPr lang="en-US" sz="2200" dirty="0"/>
              <a:t> (</a:t>
            </a:r>
            <a:r>
              <a:rPr lang="en-US" sz="2200" b="1" i="1" dirty="0"/>
              <a:t>Hypertext Transfer Protocol</a:t>
            </a:r>
            <a:r>
              <a:rPr lang="en-US" sz="2200" dirty="0"/>
              <a:t>) – </a:t>
            </a:r>
            <a:r>
              <a:rPr lang="ru-RU" sz="2200" dirty="0"/>
              <a:t>протокол прикладного уровня для передачи гипертекста. Стандартный протокол </a:t>
            </a:r>
            <a:r>
              <a:rPr lang="ru-RU" sz="2200" dirty="0" err="1"/>
              <a:t>web</a:t>
            </a:r>
            <a:r>
              <a:rPr lang="ru-RU" sz="2200" dirty="0"/>
              <a:t>-связи, чаще всего используется при обмене информацией между браузером  сервером. Центральным объектом в HTTP является ресурс, на который указывает URI  в запросе клиента. </a:t>
            </a:r>
          </a:p>
          <a:p>
            <a:pPr marL="628650" lvl="1" indent="-266700" algn="just" defTabSz="714375">
              <a:spcBef>
                <a:spcPts val="600"/>
              </a:spcBef>
              <a:buClr>
                <a:schemeClr val="bg2"/>
              </a:buClr>
              <a:buFontTx/>
              <a:buChar char="•"/>
            </a:pPr>
            <a:r>
              <a:rPr lang="en-US" sz="2200" b="1" i="1" dirty="0"/>
              <a:t>URI (Uniform Resource Identifier ) </a:t>
            </a:r>
            <a:r>
              <a:rPr lang="en-US" sz="2200" dirty="0"/>
              <a:t>- </a:t>
            </a:r>
            <a:r>
              <a:rPr lang="ru-RU" sz="2200" dirty="0"/>
              <a:t>унифицированный идентификатор ресурса. Представляет собой  последовательность символов, идентифицирующая абстрактный или физический ресурс. </a:t>
            </a:r>
          </a:p>
          <a:p>
            <a:pPr marL="628650" lvl="1" indent="-266700" algn="just" defTabSz="714375">
              <a:spcBef>
                <a:spcPts val="600"/>
              </a:spcBef>
              <a:buClr>
                <a:schemeClr val="bg2"/>
              </a:buClr>
              <a:buFontTx/>
              <a:buChar char="•"/>
            </a:pPr>
            <a:r>
              <a:rPr lang="ru-RU" sz="2200" b="1" i="1" dirty="0"/>
              <a:t>URI = URL + URN</a:t>
            </a:r>
            <a:r>
              <a:rPr lang="ru-RU" sz="2100" dirty="0"/>
              <a:t>, где  URL (</a:t>
            </a:r>
            <a:r>
              <a:rPr lang="ru-RU" sz="2100" dirty="0" err="1"/>
              <a:t>Uniform</a:t>
            </a:r>
            <a:r>
              <a:rPr lang="ru-RU" sz="2100" dirty="0"/>
              <a:t> </a:t>
            </a:r>
            <a:r>
              <a:rPr lang="ru-RU" sz="2100" dirty="0" err="1"/>
              <a:t>Resource</a:t>
            </a:r>
            <a:r>
              <a:rPr lang="ru-RU" sz="2100" dirty="0"/>
              <a:t> </a:t>
            </a:r>
            <a:r>
              <a:rPr lang="ru-RU" sz="2100" dirty="0" err="1"/>
              <a:t>Locator</a:t>
            </a:r>
            <a:r>
              <a:rPr lang="ru-RU" sz="2100" dirty="0"/>
              <a:t>) - это часть URI, которая, определяет адрес хоста сетевого ресурса (для несетевых ресурсов эта часть может опускаться), URN (</a:t>
            </a:r>
            <a:r>
              <a:rPr lang="ru-RU" sz="2100" dirty="0" err="1"/>
              <a:t>Uniform</a:t>
            </a:r>
            <a:r>
              <a:rPr lang="ru-RU" sz="2100" dirty="0"/>
              <a:t> </a:t>
            </a:r>
            <a:r>
              <a:rPr lang="ru-RU" sz="2100" dirty="0" err="1"/>
              <a:t>Resource</a:t>
            </a:r>
            <a:r>
              <a:rPr lang="ru-RU" sz="2100" dirty="0"/>
              <a:t> </a:t>
            </a:r>
            <a:r>
              <a:rPr lang="ru-RU" sz="2100" dirty="0" err="1"/>
              <a:t>Name</a:t>
            </a:r>
            <a:r>
              <a:rPr lang="ru-RU" sz="2100" dirty="0"/>
              <a:t>) - это часть URI которая определяет имя ресурса на хосте в локальном пространстве имён (и, соответственно, в определённом контексте).</a:t>
            </a:r>
          </a:p>
          <a:p>
            <a:pPr marL="628650" lvl="1" indent="-266700" algn="just" defTabSz="714375">
              <a:spcBef>
                <a:spcPts val="600"/>
              </a:spcBef>
              <a:buClr>
                <a:schemeClr val="bg2"/>
              </a:buClr>
              <a:buSzTx/>
              <a:buFontTx/>
              <a:buChar char="•"/>
            </a:pPr>
            <a:r>
              <a:rPr lang="en-US" sz="2200" b="1" i="1" dirty="0"/>
              <a:t>HTML</a:t>
            </a:r>
            <a:r>
              <a:rPr lang="en-US" sz="2200" dirty="0"/>
              <a:t> (</a:t>
            </a:r>
            <a:r>
              <a:rPr lang="en-US" sz="2200" b="1" i="1" dirty="0"/>
              <a:t>HyperText Markup Language</a:t>
            </a:r>
            <a:r>
              <a:rPr lang="en-US" sz="2200" dirty="0"/>
              <a:t>) – </a:t>
            </a:r>
            <a:r>
              <a:rPr lang="ru-RU" sz="2200" dirty="0"/>
              <a:t>стандартный язык для разметки контента, используемый для создания </a:t>
            </a:r>
            <a:r>
              <a:rPr lang="en-US" sz="2200" i="1" dirty="0"/>
              <a:t>Web</a:t>
            </a:r>
            <a:r>
              <a:rPr lang="ru-RU" sz="2200" dirty="0"/>
              <a:t>-страниц, и поддерживаемый всеми Интернет-браузерами.</a:t>
            </a:r>
          </a:p>
        </p:txBody>
      </p:sp>
    </p:spTree>
    <p:extLst>
      <p:ext uri="{BB962C8B-B14F-4D97-AF65-F5344CB8AC3E}">
        <p14:creationId xmlns:p14="http://schemas.microsoft.com/office/powerpoint/2010/main" val="1531678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1473200"/>
            <a:ext cx="8893175" cy="5308600"/>
          </a:xfrm>
        </p:spPr>
        <p:txBody>
          <a:bodyPr/>
          <a:lstStyle/>
          <a:p>
            <a:pPr lvl="1"/>
            <a:r>
              <a:rPr lang="ru-RU" sz="2400" b="1" i="1" dirty="0"/>
              <a:t>Маркированные списки</a:t>
            </a:r>
            <a:r>
              <a:rPr lang="ru-RU" sz="2400" b="1" dirty="0"/>
              <a:t>.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/>
              <a:t>	Используется комбинация двух пар тегов:</a:t>
            </a:r>
          </a:p>
          <a:p>
            <a:pPr lvl="1"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en-US" sz="2400" dirty="0"/>
              <a:t>&lt;</a:t>
            </a:r>
            <a:r>
              <a:rPr lang="en-US" sz="2400" b="1" i="1" dirty="0" err="1"/>
              <a:t>ul</a:t>
            </a:r>
            <a:r>
              <a:rPr lang="en-US" sz="2400" dirty="0"/>
              <a:t>&gt; … &lt;</a:t>
            </a:r>
            <a:r>
              <a:rPr lang="en-US" sz="2400" b="1" i="1" dirty="0"/>
              <a:t>/</a:t>
            </a:r>
            <a:r>
              <a:rPr lang="en-US" sz="2400" b="1" i="1" dirty="0" err="1"/>
              <a:t>ul</a:t>
            </a:r>
            <a:r>
              <a:rPr lang="en-US" sz="2400" dirty="0"/>
              <a:t>&gt; </a:t>
            </a:r>
            <a:r>
              <a:rPr lang="ru-RU" sz="2400" dirty="0"/>
              <a:t> – установка начала и конца 				      	     маркированного списка;</a:t>
            </a:r>
            <a:endParaRPr lang="en-US" sz="2400" dirty="0"/>
          </a:p>
          <a:p>
            <a:pPr lvl="1">
              <a:buFont typeface="Wingdings" pitchFamily="2" charset="2"/>
              <a:buNone/>
            </a:pPr>
            <a:r>
              <a:rPr lang="en-US" sz="2400" dirty="0"/>
              <a:t>	&lt;</a:t>
            </a:r>
            <a:r>
              <a:rPr lang="en-US" sz="2400" b="1" i="1" dirty="0"/>
              <a:t>li</a:t>
            </a:r>
            <a:r>
              <a:rPr lang="en-US" sz="2400" dirty="0"/>
              <a:t>&gt; … &lt;</a:t>
            </a:r>
            <a:r>
              <a:rPr lang="en-US" sz="2400" b="1" i="1" dirty="0"/>
              <a:t>/li</a:t>
            </a:r>
            <a:r>
              <a:rPr lang="en-US" sz="2400" dirty="0"/>
              <a:t>&gt; </a:t>
            </a:r>
            <a:r>
              <a:rPr lang="ru-RU" sz="2400" dirty="0"/>
              <a:t> – выделение отдельных пунктов 			   	   списка. </a:t>
            </a:r>
            <a:endParaRPr lang="ru-RU" sz="1600" dirty="0"/>
          </a:p>
          <a:p>
            <a:pPr lvl="1">
              <a:buFont typeface="Wingdings" pitchFamily="2" charset="2"/>
              <a:buNone/>
            </a:pPr>
            <a:r>
              <a:rPr lang="ru-RU" sz="2400" dirty="0"/>
              <a:t>	Маркировка по умолчанию – черные кружочки.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/>
              <a:t>	Изменение типа маркера – с помощью атрибута </a:t>
            </a:r>
            <a:r>
              <a:rPr lang="en-US" sz="2400" b="1" i="1" dirty="0"/>
              <a:t>type</a:t>
            </a:r>
            <a:r>
              <a:rPr lang="en-US" sz="2400" dirty="0"/>
              <a:t>.</a:t>
            </a:r>
            <a:endParaRPr lang="ru-RU" sz="2400" dirty="0"/>
          </a:p>
          <a:p>
            <a:pPr lvl="2">
              <a:buSzTx/>
              <a:buFontTx/>
              <a:buChar char="•"/>
            </a:pPr>
            <a:r>
              <a:rPr lang="ru-RU" dirty="0"/>
              <a:t>установка атрибута в теге  </a:t>
            </a:r>
            <a:r>
              <a:rPr lang="en-US" dirty="0"/>
              <a:t>&lt;</a:t>
            </a:r>
            <a:r>
              <a:rPr lang="en-US" b="1" i="1" dirty="0" err="1"/>
              <a:t>ul</a:t>
            </a:r>
            <a:r>
              <a:rPr lang="en-US" dirty="0"/>
              <a:t>&gt;</a:t>
            </a:r>
            <a:r>
              <a:rPr lang="en-US" sz="2000" dirty="0"/>
              <a:t> </a:t>
            </a:r>
            <a:r>
              <a:rPr lang="ru-RU" sz="2000" dirty="0"/>
              <a:t> </a:t>
            </a:r>
            <a:r>
              <a:rPr lang="ru-RU" dirty="0"/>
              <a:t>применяет тип маркера ко всему списку;</a:t>
            </a:r>
          </a:p>
          <a:p>
            <a:pPr lvl="2">
              <a:buSzTx/>
              <a:buFontTx/>
              <a:buChar char="•"/>
            </a:pPr>
            <a:r>
              <a:rPr lang="ru-RU" dirty="0"/>
              <a:t>установка атрибута в теге  </a:t>
            </a:r>
            <a:r>
              <a:rPr lang="en-US" dirty="0"/>
              <a:t>&lt;</a:t>
            </a:r>
            <a:r>
              <a:rPr lang="en-US" b="1" i="1" dirty="0"/>
              <a:t>li</a:t>
            </a:r>
            <a:r>
              <a:rPr lang="en-US" dirty="0"/>
              <a:t>&gt;</a:t>
            </a:r>
            <a:r>
              <a:rPr lang="ru-RU" sz="2000" dirty="0"/>
              <a:t> </a:t>
            </a:r>
            <a:r>
              <a:rPr lang="ru-RU" dirty="0"/>
              <a:t> изменяет маркер текущего пункта списка.</a:t>
            </a:r>
          </a:p>
        </p:txBody>
      </p:sp>
    </p:spTree>
    <p:extLst>
      <p:ext uri="{BB962C8B-B14F-4D97-AF65-F5344CB8AC3E}">
        <p14:creationId xmlns:p14="http://schemas.microsoft.com/office/powerpoint/2010/main" val="2758831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540125"/>
            <a:ext cx="8229600" cy="17176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ru-RU" sz="2400" b="1" dirty="0"/>
              <a:t>Создание маркированного списка:</a:t>
            </a:r>
          </a:p>
        </p:txBody>
      </p:sp>
      <p:graphicFrame>
        <p:nvGraphicFramePr>
          <p:cNvPr id="53279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826734"/>
              </p:ext>
            </p:extLst>
          </p:nvPr>
        </p:nvGraphicFramePr>
        <p:xfrm>
          <a:off x="900113" y="1624011"/>
          <a:ext cx="7632700" cy="1728789"/>
        </p:xfrm>
        <a:graphic>
          <a:graphicData uri="http://schemas.openxmlformats.org/drawingml/2006/table">
            <a:tbl>
              <a:tblPr/>
              <a:tblGrid>
                <a:gridCol w="368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Значение атрибута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TYPE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Тип маркера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‘disc’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●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</a:t>
                      </a: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задан по умолчанию)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‘circle’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‘square’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■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280" name="Oval 32"/>
          <p:cNvSpPr>
            <a:spLocks noChangeArrowheads="1"/>
          </p:cNvSpPr>
          <p:nvPr/>
        </p:nvSpPr>
        <p:spPr bwMode="auto">
          <a:xfrm>
            <a:off x="6491288" y="2635250"/>
            <a:ext cx="107950" cy="107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53283" name="Group 35"/>
          <p:cNvGrpSpPr>
            <a:grpSpLocks/>
          </p:cNvGrpSpPr>
          <p:nvPr/>
        </p:nvGrpSpPr>
        <p:grpSpPr bwMode="auto">
          <a:xfrm>
            <a:off x="793750" y="3581400"/>
            <a:ext cx="8170863" cy="3200400"/>
            <a:chOff x="500" y="2185"/>
            <a:chExt cx="5147" cy="2016"/>
          </a:xfrm>
        </p:grpSpPr>
        <p:pic>
          <p:nvPicPr>
            <p:cNvPr id="53281" name="Picture 33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7" y="2185"/>
              <a:ext cx="1890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282" name="Picture 3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" y="2523"/>
              <a:ext cx="3060" cy="1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9304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65275"/>
            <a:ext cx="8664575" cy="2016125"/>
          </a:xfrm>
        </p:spPr>
        <p:txBody>
          <a:bodyPr/>
          <a:lstStyle/>
          <a:p>
            <a:pPr marL="444500" lvl="1" indent="-273050"/>
            <a:r>
              <a:rPr lang="ru-RU" sz="2400" b="1" i="1" dirty="0"/>
              <a:t>Многоуровневые списки</a:t>
            </a:r>
            <a:r>
              <a:rPr lang="ru-RU" sz="2400" b="1" dirty="0"/>
              <a:t>.</a:t>
            </a:r>
          </a:p>
          <a:p>
            <a:pPr marL="444500" lvl="1" indent="-273050"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/>
              <a:t>	Для создания – вставка в список нового списка после пункта, требующего детализации:</a:t>
            </a:r>
          </a:p>
        </p:txBody>
      </p:sp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34925" y="2708275"/>
            <a:ext cx="9074150" cy="4092575"/>
            <a:chOff x="22" y="1434"/>
            <a:chExt cx="5716" cy="2850"/>
          </a:xfrm>
        </p:grpSpPr>
        <p:pic>
          <p:nvPicPr>
            <p:cNvPr id="54275" name="Picture 3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" y="1434"/>
              <a:ext cx="2322" cy="2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76" name="Picture 4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" y="1706"/>
              <a:ext cx="3366" cy="2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ru-RU" sz="3200" b="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Форматирование текста в HTML-документе</a:t>
            </a:r>
          </a:p>
        </p:txBody>
      </p:sp>
    </p:spTree>
    <p:extLst>
      <p:ext uri="{BB962C8B-B14F-4D97-AF65-F5344CB8AC3E}">
        <p14:creationId xmlns:p14="http://schemas.microsoft.com/office/powerpoint/2010/main" val="3609600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305800" cy="4648200"/>
          </a:xfrm>
        </p:spPr>
        <p:txBody>
          <a:bodyPr/>
          <a:lstStyle/>
          <a:p>
            <a:r>
              <a:rPr lang="ru-RU" sz="2400" b="1" i="1" dirty="0"/>
              <a:t>Создание отступов текста с помощью элементов списка:</a:t>
            </a:r>
          </a:p>
          <a:p>
            <a:pPr marL="438150" indent="9525"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ru-RU" sz="2400" b="1" i="1" dirty="0"/>
              <a:t>Список определений</a:t>
            </a:r>
            <a:r>
              <a:rPr lang="ru-RU" sz="2400" b="1" dirty="0"/>
              <a:t>  </a:t>
            </a:r>
            <a:r>
              <a:rPr lang="ru-RU" sz="2400" dirty="0"/>
              <a:t>предназначен для управления отступами от левого поля страницы. В нем используются теги:</a:t>
            </a:r>
          </a:p>
          <a:p>
            <a:pPr lvl="1"/>
            <a:r>
              <a:rPr lang="en-US" sz="2400" dirty="0"/>
              <a:t>&lt;</a:t>
            </a:r>
            <a:r>
              <a:rPr lang="en-US" sz="2400" b="1" i="1" dirty="0"/>
              <a:t>dl</a:t>
            </a:r>
            <a:r>
              <a:rPr lang="en-US" sz="2400" dirty="0"/>
              <a:t>&gt; … &lt;</a:t>
            </a:r>
            <a:r>
              <a:rPr lang="en-US" sz="2400" b="1" i="1" dirty="0"/>
              <a:t>/dl</a:t>
            </a:r>
            <a:r>
              <a:rPr lang="en-US" sz="2400" dirty="0"/>
              <a:t>&gt;  – </a:t>
            </a:r>
            <a:r>
              <a:rPr lang="ru-RU" sz="2400" dirty="0"/>
              <a:t> начало и окончание списка 				       определений;</a:t>
            </a:r>
            <a:endParaRPr lang="en-US" sz="2400" dirty="0"/>
          </a:p>
          <a:p>
            <a:pPr lvl="1"/>
            <a:r>
              <a:rPr lang="en-US" sz="2400" dirty="0"/>
              <a:t>&lt;</a:t>
            </a:r>
            <a:r>
              <a:rPr lang="en-US" sz="2400" b="1" i="1" dirty="0" err="1"/>
              <a:t>dt</a:t>
            </a:r>
            <a:r>
              <a:rPr lang="en-US" sz="2400" dirty="0"/>
              <a:t>&gt; … &lt;</a:t>
            </a:r>
            <a:r>
              <a:rPr lang="en-US" sz="2400" b="1" i="1" dirty="0"/>
              <a:t>/</a:t>
            </a:r>
            <a:r>
              <a:rPr lang="en-US" sz="2400" b="1" i="1" dirty="0" err="1"/>
              <a:t>dt</a:t>
            </a:r>
            <a:r>
              <a:rPr lang="en-US" sz="2400" dirty="0"/>
              <a:t>&gt;  – </a:t>
            </a:r>
            <a:r>
              <a:rPr lang="ru-RU" sz="2400" dirty="0"/>
              <a:t>заголовок термина;</a:t>
            </a:r>
            <a:endParaRPr lang="en-US" sz="2400" dirty="0"/>
          </a:p>
          <a:p>
            <a:pPr lvl="1"/>
            <a:r>
              <a:rPr lang="en-US" sz="2400" dirty="0"/>
              <a:t>&lt;</a:t>
            </a:r>
            <a:r>
              <a:rPr lang="en-US" sz="2400" b="1" i="1" dirty="0" err="1"/>
              <a:t>dd</a:t>
            </a:r>
            <a:r>
              <a:rPr lang="en-US" sz="2400" dirty="0"/>
              <a:t>&gt; … &lt;</a:t>
            </a:r>
            <a:r>
              <a:rPr lang="en-US" sz="2400" b="1" i="1" dirty="0"/>
              <a:t>/</a:t>
            </a:r>
            <a:r>
              <a:rPr lang="en-US" sz="2400" b="1" i="1" dirty="0" err="1"/>
              <a:t>dd</a:t>
            </a:r>
            <a:r>
              <a:rPr lang="en-US" sz="2400" dirty="0"/>
              <a:t>&gt;  – </a:t>
            </a:r>
            <a:r>
              <a:rPr lang="ru-RU" sz="2400" dirty="0"/>
              <a:t>определение термина.</a:t>
            </a:r>
          </a:p>
        </p:txBody>
      </p:sp>
    </p:spTree>
    <p:extLst>
      <p:ext uri="{BB962C8B-B14F-4D97-AF65-F5344CB8AC3E}">
        <p14:creationId xmlns:p14="http://schemas.microsoft.com/office/powerpoint/2010/main" val="2629804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34" name="Group 14"/>
          <p:cNvGrpSpPr>
            <a:grpSpLocks/>
          </p:cNvGrpSpPr>
          <p:nvPr/>
        </p:nvGrpSpPr>
        <p:grpSpPr bwMode="auto">
          <a:xfrm>
            <a:off x="107950" y="1600200"/>
            <a:ext cx="9001125" cy="5213350"/>
            <a:chOff x="68" y="544"/>
            <a:chExt cx="5670" cy="3748"/>
          </a:xfrm>
        </p:grpSpPr>
        <p:grpSp>
          <p:nvGrpSpPr>
            <p:cNvPr id="56330" name="Group 10"/>
            <p:cNvGrpSpPr>
              <a:grpSpLocks/>
            </p:cNvGrpSpPr>
            <p:nvPr/>
          </p:nvGrpSpPr>
          <p:grpSpPr bwMode="auto">
            <a:xfrm>
              <a:off x="68" y="544"/>
              <a:ext cx="5670" cy="3748"/>
              <a:chOff x="68" y="544"/>
              <a:chExt cx="5670" cy="3748"/>
            </a:xfrm>
          </p:grpSpPr>
          <p:pic>
            <p:nvPicPr>
              <p:cNvPr id="56329" name="Picture 9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" y="1988"/>
                <a:ext cx="5238" cy="2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328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6" y="544"/>
                <a:ext cx="3252" cy="2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6331" name="Oval 11"/>
            <p:cNvSpPr>
              <a:spLocks noChangeArrowheads="1"/>
            </p:cNvSpPr>
            <p:nvPr/>
          </p:nvSpPr>
          <p:spPr bwMode="auto">
            <a:xfrm>
              <a:off x="233" y="2848"/>
              <a:ext cx="1316" cy="159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32" name="Oval 12"/>
            <p:cNvSpPr>
              <a:spLocks noChangeArrowheads="1"/>
            </p:cNvSpPr>
            <p:nvPr/>
          </p:nvSpPr>
          <p:spPr bwMode="auto">
            <a:xfrm>
              <a:off x="225" y="3407"/>
              <a:ext cx="1316" cy="159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333" name="AutoShape 13"/>
            <p:cNvSpPr>
              <a:spLocks noChangeArrowheads="1"/>
            </p:cNvSpPr>
            <p:nvPr/>
          </p:nvSpPr>
          <p:spPr bwMode="auto">
            <a:xfrm>
              <a:off x="3992" y="2886"/>
              <a:ext cx="1610" cy="227"/>
            </a:xfrm>
            <a:prstGeom prst="wedgeRoundRectCallout">
              <a:avLst>
                <a:gd name="adj1" fmla="val -175218"/>
                <a:gd name="adj2" fmla="val -32380"/>
                <a:gd name="adj3" fmla="val 16667"/>
              </a:avLst>
            </a:prstGeom>
            <a:solidFill>
              <a:srgbClr val="FFCC99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 anchor="ctr" anchorCtr="1"/>
            <a:lstStyle/>
            <a:p>
              <a:r>
                <a:rPr lang="ru-RU" sz="1600" b="1">
                  <a:solidFill>
                    <a:srgbClr val="800000"/>
                  </a:solidFill>
                </a:rPr>
                <a:t>Вставка пустой строки</a:t>
              </a:r>
            </a:p>
          </p:txBody>
        </p:sp>
      </p:grp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04800" y="896937"/>
            <a:ext cx="8229600" cy="100806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ru-RU" sz="2400" b="1" i="1" dirty="0">
                <a:solidFill>
                  <a:schemeClr val="bg2"/>
                </a:solidFill>
              </a:rPr>
              <a:t>Пример: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ru-RU" sz="2400" dirty="0"/>
              <a:t>	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ru-RU" sz="240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Форматирование текста в HTML-документе</a:t>
            </a:r>
          </a:p>
        </p:txBody>
      </p:sp>
    </p:spTree>
    <p:extLst>
      <p:ext uri="{BB962C8B-B14F-4D97-AF65-F5344CB8AC3E}">
        <p14:creationId xmlns:p14="http://schemas.microsoft.com/office/powerpoint/2010/main" val="1437322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1447799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Гиперссылки </a:t>
            </a:r>
            <a:r>
              <a:rPr lang="en-US" sz="3200" dirty="0"/>
              <a:t>HTML</a:t>
            </a:r>
            <a:endParaRPr lang="ru-RU" sz="3200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60525"/>
            <a:ext cx="8229600" cy="496887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ru-RU" sz="2400" b="1" i="1" dirty="0"/>
              <a:t> Гиперссылки</a:t>
            </a:r>
            <a:r>
              <a:rPr lang="ru-RU" sz="2400" dirty="0"/>
              <a:t> – одни из наиболее важных элементов </a:t>
            </a:r>
            <a:r>
              <a:rPr lang="en-US" sz="2400" i="1" dirty="0"/>
              <a:t>Web</a:t>
            </a:r>
            <a:r>
              <a:rPr lang="ru-RU" sz="2400" dirty="0"/>
              <a:t>-страниц. Могут быть 3 видов: служебные (</a:t>
            </a:r>
            <a:r>
              <a:rPr lang="en-US" sz="2400" dirty="0"/>
              <a:t>&lt;link&gt;</a:t>
            </a:r>
            <a:r>
              <a:rPr lang="ru-RU" sz="2400" dirty="0"/>
              <a:t>), графические (</a:t>
            </a:r>
            <a:r>
              <a:rPr lang="en-US" sz="2400" dirty="0"/>
              <a:t>&lt;area&gt;</a:t>
            </a:r>
            <a:r>
              <a:rPr lang="ru-RU" sz="2400" dirty="0"/>
              <a:t>), обычные для перехода между документами (</a:t>
            </a:r>
            <a:r>
              <a:rPr lang="en-US" sz="2400" dirty="0"/>
              <a:t>&lt;a&gt;</a:t>
            </a:r>
            <a:r>
              <a:rPr lang="ru-RU" sz="2400" dirty="0"/>
              <a:t>). 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Атрибут  </a:t>
            </a:r>
            <a:r>
              <a:rPr lang="en-US" sz="2400" b="1" i="1" dirty="0" err="1"/>
              <a:t>href</a:t>
            </a:r>
            <a:r>
              <a:rPr lang="en-US" sz="2400" dirty="0"/>
              <a:t> </a:t>
            </a:r>
            <a:r>
              <a:rPr lang="ru-RU" sz="2400" dirty="0"/>
              <a:t> является общим у всех гиперссылок и определяет целевой </a:t>
            </a:r>
            <a:r>
              <a:rPr lang="en-US" sz="2400" dirty="0"/>
              <a:t>URI</a:t>
            </a:r>
            <a:r>
              <a:rPr lang="ru-RU" sz="2400" dirty="0"/>
              <a:t> ресурс. </a:t>
            </a:r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Пример гиперссылок: </a:t>
            </a:r>
            <a:endParaRPr lang="en-US" sz="2400" dirty="0"/>
          </a:p>
          <a:p>
            <a:pPr>
              <a:buNone/>
            </a:pPr>
            <a:r>
              <a:rPr lang="en-US" sz="2400" i="1" dirty="0"/>
              <a:t>&lt;link </a:t>
            </a:r>
            <a:r>
              <a:rPr lang="en-US" sz="2400" i="1" dirty="0" err="1"/>
              <a:t>rel</a:t>
            </a:r>
            <a:r>
              <a:rPr lang="en-US" sz="2400" i="1" dirty="0"/>
              <a:t> = “</a:t>
            </a:r>
            <a:r>
              <a:rPr lang="en-US" sz="2400" i="1" dirty="0" err="1"/>
              <a:t>stylesheet</a:t>
            </a:r>
            <a:r>
              <a:rPr lang="en-US" sz="2400" i="1" dirty="0"/>
              <a:t>” type = “text/</a:t>
            </a:r>
            <a:r>
              <a:rPr lang="en-US" sz="2400" i="1" dirty="0" err="1"/>
              <a:t>css</a:t>
            </a:r>
            <a:r>
              <a:rPr lang="en-US" sz="2400" i="1" dirty="0"/>
              <a:t>” </a:t>
            </a:r>
            <a:r>
              <a:rPr lang="en-US" sz="2400" i="1" dirty="0" err="1"/>
              <a:t>href</a:t>
            </a:r>
            <a:r>
              <a:rPr lang="en-US" sz="2400" i="1" dirty="0"/>
              <a:t> = “style.css”&gt;</a:t>
            </a:r>
            <a:endParaRPr lang="ru-RU" sz="2400" i="1" dirty="0"/>
          </a:p>
          <a:p>
            <a:pPr>
              <a:buFont typeface="Wingdings" pitchFamily="2" charset="2"/>
              <a:buNone/>
            </a:pPr>
            <a:r>
              <a:rPr lang="en-US" sz="2400" i="1" dirty="0"/>
              <a:t>&lt;a </a:t>
            </a:r>
            <a:r>
              <a:rPr lang="en-US" sz="2400" i="1" dirty="0" err="1"/>
              <a:t>href</a:t>
            </a:r>
            <a:r>
              <a:rPr lang="en-US" sz="2400" i="1" dirty="0"/>
              <a:t> = “http://www.yandex.ru”&gt;</a:t>
            </a:r>
            <a:r>
              <a:rPr lang="ru-RU" sz="2400" i="1" dirty="0"/>
              <a:t>Ссылка на Яндекс</a:t>
            </a:r>
            <a:r>
              <a:rPr lang="en-US" sz="2400" i="1" dirty="0"/>
              <a:t>&lt;/a&gt;</a:t>
            </a:r>
          </a:p>
          <a:p>
            <a:pPr>
              <a:buFont typeface="Wingdings" pitchFamily="2" charset="2"/>
              <a:buNone/>
            </a:pPr>
            <a:r>
              <a:rPr lang="en-US" sz="2400" i="1" dirty="0"/>
              <a:t>&lt;area </a:t>
            </a:r>
            <a:r>
              <a:rPr lang="en-US" sz="2400" i="1" dirty="0" err="1"/>
              <a:t>href</a:t>
            </a:r>
            <a:r>
              <a:rPr lang="en-US" sz="2400" i="1" dirty="0"/>
              <a:t>="URL" /&gt;</a:t>
            </a:r>
          </a:p>
        </p:txBody>
      </p:sp>
    </p:spTree>
    <p:extLst>
      <p:ext uri="{BB962C8B-B14F-4D97-AF65-F5344CB8AC3E}">
        <p14:creationId xmlns:p14="http://schemas.microsoft.com/office/powerpoint/2010/main" val="3486233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Гиперссылки </a:t>
            </a:r>
            <a:r>
              <a:rPr lang="en-US" sz="3200" dirty="0"/>
              <a:t>HTML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ru-RU" dirty="0"/>
              <a:t>Пример:</a:t>
            </a:r>
          </a:p>
          <a:p>
            <a:pPr marL="82296" indent="0">
              <a:buNone/>
            </a:pPr>
            <a:r>
              <a:rPr lang="en-US" sz="1600" i="1" dirty="0"/>
              <a:t>&lt;html&gt;</a:t>
            </a:r>
          </a:p>
          <a:p>
            <a:pPr marL="82296" indent="0">
              <a:buNone/>
            </a:pPr>
            <a:r>
              <a:rPr lang="ru-RU" sz="1600" i="1" dirty="0"/>
              <a:t>    </a:t>
            </a:r>
            <a:r>
              <a:rPr lang="en-US" sz="1600" i="1" dirty="0"/>
              <a:t>&lt;head&gt;</a:t>
            </a:r>
          </a:p>
          <a:p>
            <a:pPr marL="82296" indent="0">
              <a:buNone/>
            </a:pPr>
            <a:r>
              <a:rPr lang="en-US" sz="1600" i="1" dirty="0"/>
              <a:t>	&lt;title&gt;This </a:t>
            </a:r>
            <a:r>
              <a:rPr lang="en-US" sz="1600" i="1" dirty="0" err="1"/>
              <a:t>ia</a:t>
            </a:r>
            <a:r>
              <a:rPr lang="en-US" sz="1600" i="1" dirty="0"/>
              <a:t> my test page&lt;/title&gt;</a:t>
            </a:r>
            <a:endParaRPr lang="ru-RU" sz="1600" i="1" dirty="0"/>
          </a:p>
          <a:p>
            <a:pPr marL="82296" indent="0">
              <a:buNone/>
            </a:pPr>
            <a:r>
              <a:rPr lang="ru-RU" sz="1600" i="1" dirty="0"/>
              <a:t>	</a:t>
            </a:r>
            <a:r>
              <a:rPr lang="en-US" sz="1600" i="1" dirty="0"/>
              <a:t>&lt;link </a:t>
            </a:r>
            <a:r>
              <a:rPr lang="en-US" sz="1600" i="1" dirty="0" err="1"/>
              <a:t>rel</a:t>
            </a:r>
            <a:r>
              <a:rPr lang="en-US" sz="1600" i="1" dirty="0"/>
              <a:t>="</a:t>
            </a:r>
            <a:r>
              <a:rPr lang="en-US" sz="1600" i="1" dirty="0" err="1"/>
              <a:t>stylesheet</a:t>
            </a:r>
            <a:r>
              <a:rPr lang="en-US" sz="1600" i="1" dirty="0"/>
              <a:t>" type="text/</a:t>
            </a:r>
            <a:r>
              <a:rPr lang="en-US" sz="1600" i="1" dirty="0" err="1"/>
              <a:t>css</a:t>
            </a:r>
            <a:r>
              <a:rPr lang="en-US" sz="1600" i="1" dirty="0"/>
              <a:t>" </a:t>
            </a:r>
            <a:r>
              <a:rPr lang="en-US" sz="1600" i="1" dirty="0" err="1"/>
              <a:t>href</a:t>
            </a:r>
            <a:r>
              <a:rPr lang="en-US" sz="1600" i="1" dirty="0"/>
              <a:t>="test.css"&gt;</a:t>
            </a:r>
          </a:p>
          <a:p>
            <a:pPr marL="82296" indent="0">
              <a:buNone/>
            </a:pPr>
            <a:r>
              <a:rPr lang="ru-RU" sz="1600" i="1" dirty="0"/>
              <a:t>    </a:t>
            </a:r>
            <a:r>
              <a:rPr lang="en-US" sz="1600" i="1" dirty="0"/>
              <a:t>&lt;/head&gt;</a:t>
            </a:r>
          </a:p>
          <a:p>
            <a:pPr marL="82296" indent="0">
              <a:buNone/>
            </a:pPr>
            <a:endParaRPr lang="en-US" sz="1600" i="1" dirty="0"/>
          </a:p>
          <a:p>
            <a:pPr marL="82296" indent="0">
              <a:buNone/>
            </a:pPr>
            <a:r>
              <a:rPr lang="ru-RU" sz="1600" i="1" dirty="0"/>
              <a:t>    </a:t>
            </a:r>
            <a:r>
              <a:rPr lang="en-US" sz="1600" i="1" dirty="0"/>
              <a:t>&lt;body&gt;</a:t>
            </a:r>
          </a:p>
          <a:p>
            <a:pPr marL="82296" indent="0">
              <a:buNone/>
            </a:pPr>
            <a:r>
              <a:rPr lang="en-US" sz="1600" i="1" dirty="0"/>
              <a:t>	&lt;a </a:t>
            </a:r>
            <a:r>
              <a:rPr lang="en-US" sz="1600" i="1" dirty="0" err="1"/>
              <a:t>href</a:t>
            </a:r>
            <a:r>
              <a:rPr lang="en-US" sz="1600" i="1" dirty="0"/>
              <a:t> = "http://www.yandex.ru"&gt;This is hyperlink to </a:t>
            </a:r>
            <a:r>
              <a:rPr lang="en-US" sz="1600" i="1" dirty="0" err="1"/>
              <a:t>Yandex</a:t>
            </a:r>
            <a:r>
              <a:rPr lang="en-US" sz="1600" i="1" dirty="0"/>
              <a:t>&lt;/a&gt;&lt;</a:t>
            </a:r>
            <a:r>
              <a:rPr lang="en-US" sz="1600" i="1" dirty="0" err="1"/>
              <a:t>br</a:t>
            </a:r>
            <a:r>
              <a:rPr lang="en-US" sz="1600" i="1" dirty="0"/>
              <a:t>&gt;</a:t>
            </a:r>
          </a:p>
          <a:p>
            <a:pPr marL="82296" indent="0">
              <a:buNone/>
            </a:pPr>
            <a:r>
              <a:rPr lang="en-US" sz="1600" i="1" dirty="0"/>
              <a:t>	&lt;a </a:t>
            </a:r>
            <a:r>
              <a:rPr lang="en-US" sz="1600" i="1" dirty="0" err="1"/>
              <a:t>href</a:t>
            </a:r>
            <a:r>
              <a:rPr lang="en-US" sz="1600" i="1" dirty="0"/>
              <a:t> = "http://w3.org"&gt;&lt;</a:t>
            </a:r>
            <a:r>
              <a:rPr lang="en-US" sz="1600" i="1" dirty="0" err="1"/>
              <a:t>img</a:t>
            </a:r>
            <a:r>
              <a:rPr lang="en-US" sz="1600" i="1" dirty="0"/>
              <a:t> </a:t>
            </a:r>
            <a:r>
              <a:rPr lang="en-US" sz="1600" i="1" dirty="0" err="1"/>
              <a:t>src</a:t>
            </a:r>
            <a:r>
              <a:rPr lang="en-US" sz="1600" i="1" dirty="0"/>
              <a:t> = "hyperlink.jpg"&gt;&lt;/a&gt;</a:t>
            </a:r>
          </a:p>
          <a:p>
            <a:pPr marL="82296" indent="0">
              <a:buNone/>
            </a:pPr>
            <a:r>
              <a:rPr lang="ru-RU" sz="1600" i="1" dirty="0"/>
              <a:t>    </a:t>
            </a:r>
            <a:r>
              <a:rPr lang="en-US" sz="1600" i="1" dirty="0"/>
              <a:t>&lt;/body&gt;</a:t>
            </a:r>
          </a:p>
          <a:p>
            <a:pPr marL="82296" indent="0">
              <a:buNone/>
            </a:pPr>
            <a:r>
              <a:rPr lang="en-US" sz="1600" i="1" dirty="0"/>
              <a:t>&lt;/html&gt;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3805695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1447799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Основные параметры обычных гиперссылок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143000"/>
            <a:ext cx="7696200" cy="4876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Цвета ссылок по умолчанию: 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ru-RU" sz="1800" dirty="0"/>
              <a:t>неотработанная – синий, </a:t>
            </a:r>
            <a:endParaRPr lang="en-US" sz="1800" dirty="0"/>
          </a:p>
          <a:p>
            <a:pPr lvl="1">
              <a:spcBef>
                <a:spcPts val="0"/>
              </a:spcBef>
            </a:pPr>
            <a:r>
              <a:rPr lang="ru-RU" sz="1800" dirty="0"/>
              <a:t>активная – красный, </a:t>
            </a:r>
            <a:endParaRPr lang="en-US" sz="1800" dirty="0"/>
          </a:p>
          <a:p>
            <a:pPr lvl="1">
              <a:spcBef>
                <a:spcPts val="0"/>
              </a:spcBef>
            </a:pPr>
            <a:r>
              <a:rPr lang="ru-RU" sz="1800" dirty="0"/>
              <a:t>отработанная – фиолетовый. </a:t>
            </a:r>
            <a:endParaRPr lang="en-US" sz="1800" dirty="0"/>
          </a:p>
          <a:p>
            <a:pPr marL="82296" indent="0">
              <a:spcBef>
                <a:spcPts val="600"/>
              </a:spcBef>
              <a:buNone/>
            </a:pPr>
            <a:r>
              <a:rPr lang="ru-RU" sz="2000" dirty="0"/>
              <a:t>Можно изменить атрибутами элемента </a:t>
            </a:r>
            <a:r>
              <a:rPr lang="en-US" sz="2000" dirty="0"/>
              <a:t>&lt;body&gt; - link, </a:t>
            </a:r>
            <a:r>
              <a:rPr lang="en-US" sz="2000" dirty="0" err="1"/>
              <a:t>alink</a:t>
            </a:r>
            <a:r>
              <a:rPr lang="en-US" sz="2000" dirty="0"/>
              <a:t>, </a:t>
            </a:r>
            <a:r>
              <a:rPr lang="en-US" sz="2000" dirty="0" err="1"/>
              <a:t>vlink</a:t>
            </a:r>
            <a:r>
              <a:rPr lang="ru-RU" sz="2000" dirty="0"/>
              <a:t> соответственно.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Способ открытия гиперссылки по умолчанию </a:t>
            </a:r>
            <a:r>
              <a:rPr lang="en-US" sz="2000" dirty="0"/>
              <a:t>- </a:t>
            </a:r>
            <a:r>
              <a:rPr lang="ru-RU" sz="2000" dirty="0"/>
              <a:t>в текущем окне. Можно изменить атрибутом </a:t>
            </a:r>
            <a:r>
              <a:rPr lang="en-US" sz="2000" dirty="0"/>
              <a:t>target </a:t>
            </a:r>
            <a:r>
              <a:rPr lang="ru-RU" sz="2000" dirty="0"/>
              <a:t>в элементе </a:t>
            </a:r>
            <a:r>
              <a:rPr lang="en-US" sz="2000" dirty="0"/>
              <a:t>&lt;a&gt;: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_</a:t>
            </a:r>
            <a:r>
              <a:rPr lang="ru-RU" sz="1800" dirty="0" err="1"/>
              <a:t>blank</a:t>
            </a:r>
            <a:r>
              <a:rPr lang="en-US" sz="1800" dirty="0"/>
              <a:t> - </a:t>
            </a:r>
            <a:r>
              <a:rPr lang="ru-RU" sz="1800" dirty="0"/>
              <a:t>загружает страницу в новое окно браузера.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_</a:t>
            </a:r>
            <a:r>
              <a:rPr lang="ru-RU" sz="1800" dirty="0" err="1"/>
              <a:t>self</a:t>
            </a:r>
            <a:r>
              <a:rPr lang="ru-RU" sz="1800" dirty="0"/>
              <a:t> - загружает страницу в текущее окно (по умолчанию). </a:t>
            </a:r>
            <a:endParaRPr lang="en-US" sz="1800" dirty="0"/>
          </a:p>
          <a:p>
            <a:pPr marL="402336" lvl="1" indent="0">
              <a:spcBef>
                <a:spcPts val="0"/>
              </a:spcBef>
              <a:buNone/>
            </a:pPr>
            <a:endParaRPr lang="ru-RU" sz="1800" dirty="0"/>
          </a:p>
          <a:p>
            <a:pPr>
              <a:spcBef>
                <a:spcPts val="0"/>
              </a:spcBef>
            </a:pPr>
            <a:r>
              <a:rPr lang="ru-RU" sz="2000" dirty="0"/>
              <a:t>В атрибуте </a:t>
            </a:r>
            <a:r>
              <a:rPr lang="en-US" sz="2000" dirty="0"/>
              <a:t>title </a:t>
            </a:r>
            <a:r>
              <a:rPr lang="ru-RU" sz="2000" dirty="0"/>
              <a:t>можно назначить текст подсказки при наведении курсора на ссылку;</a:t>
            </a:r>
            <a:endParaRPr lang="en-US" sz="2000" dirty="0"/>
          </a:p>
          <a:p>
            <a:pPr marL="82296" indent="0"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ru-RU" sz="2000" dirty="0"/>
              <a:t>В разделе </a:t>
            </a:r>
            <a:r>
              <a:rPr lang="en-US" sz="2000" dirty="0"/>
              <a:t>&lt;head&gt; </a:t>
            </a:r>
            <a:r>
              <a:rPr lang="ru-RU" sz="2000" dirty="0"/>
              <a:t>можно задать базовое поведение гиперссылок в элементе </a:t>
            </a:r>
            <a:r>
              <a:rPr lang="en-US" sz="2000" dirty="0"/>
              <a:t>&lt;base target&gt;: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2000" i="1" dirty="0"/>
              <a:t>	&lt;head&gt; &lt;base target = “_blank”&gt; &lt;/head&gt;</a:t>
            </a:r>
          </a:p>
          <a:p>
            <a:pPr marL="82296" indent="0">
              <a:spcBef>
                <a:spcPts val="0"/>
              </a:spcBef>
              <a:buNone/>
            </a:pPr>
            <a:endParaRPr lang="ru-RU" sz="2400" dirty="0"/>
          </a:p>
          <a:p>
            <a:pPr marL="82296" indent="0">
              <a:spcBef>
                <a:spcPts val="600"/>
              </a:spcBef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83046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144779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Внутренние ссылки документа </a:t>
            </a:r>
            <a:br>
              <a:rPr lang="ru-RU" sz="3200" dirty="0"/>
            </a:br>
            <a:r>
              <a:rPr lang="ru-RU" sz="3200" dirty="0"/>
              <a:t>(метка, якорь, </a:t>
            </a:r>
            <a:r>
              <a:rPr lang="en-US" sz="3200" dirty="0"/>
              <a:t>anchor</a:t>
            </a:r>
            <a:r>
              <a:rPr lang="ru-RU" sz="3200" dirty="0"/>
              <a:t>). </a:t>
            </a:r>
            <a:br>
              <a:rPr lang="ru-RU" sz="3200" dirty="0"/>
            </a:br>
            <a:r>
              <a:rPr lang="ru-RU" sz="3200" dirty="0"/>
              <a:t>Старый вариант создания: 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98613"/>
            <a:ext cx="8229600" cy="4954587"/>
          </a:xfrm>
        </p:spPr>
        <p:txBody>
          <a:bodyPr>
            <a:normAutofit fontScale="92500" lnSpcReduction="20000"/>
          </a:bodyPr>
          <a:lstStyle/>
          <a:p>
            <a:r>
              <a:rPr lang="ru-RU" sz="2400" b="1" i="1" dirty="0"/>
              <a:t>Гиперссылки на закладки в тексте страницы.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Закладка в тексте документа создается с помощью тега </a:t>
            </a:r>
            <a:r>
              <a:rPr lang="en-US" sz="2400" dirty="0"/>
              <a:t> &lt;</a:t>
            </a:r>
            <a:r>
              <a:rPr lang="en-US" sz="2400" b="1" i="1" dirty="0"/>
              <a:t>a</a:t>
            </a:r>
            <a:r>
              <a:rPr lang="en-US" sz="2400" dirty="0"/>
              <a:t>&gt;  c </a:t>
            </a:r>
            <a:r>
              <a:rPr lang="ru-RU" sz="2400" dirty="0"/>
              <a:t>атрибутом  </a:t>
            </a:r>
            <a:r>
              <a:rPr lang="en-US" sz="2400" b="1" i="1" dirty="0"/>
              <a:t>name</a:t>
            </a:r>
            <a:r>
              <a:rPr lang="en-US" sz="2400" dirty="0"/>
              <a:t> </a:t>
            </a:r>
            <a:r>
              <a:rPr lang="ru-RU" sz="2400" dirty="0"/>
              <a:t> вместо  </a:t>
            </a:r>
            <a:r>
              <a:rPr lang="en-US" sz="2400" b="1" i="1" dirty="0" err="1"/>
              <a:t>href</a:t>
            </a:r>
            <a:r>
              <a:rPr lang="ru-RU" sz="2400" dirty="0"/>
              <a:t>.</a:t>
            </a:r>
          </a:p>
          <a:p>
            <a:pPr>
              <a:buFont typeface="Wingdings" pitchFamily="2" charset="2"/>
              <a:buNone/>
            </a:pPr>
            <a:endParaRPr lang="ru-RU" sz="2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Например: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en-US" sz="2400" dirty="0"/>
              <a:t>&lt;</a:t>
            </a:r>
            <a:r>
              <a:rPr lang="en-US" sz="2400" b="1" i="1" dirty="0"/>
              <a:t>a name</a:t>
            </a:r>
            <a:r>
              <a:rPr lang="en-US" sz="2400" dirty="0"/>
              <a:t>=</a:t>
            </a:r>
            <a:r>
              <a:rPr lang="en-US" sz="2400" dirty="0">
                <a:cs typeface="Arial" charset="0"/>
              </a:rPr>
              <a:t>'</a:t>
            </a:r>
            <a:r>
              <a:rPr lang="en-US" sz="2400" dirty="0"/>
              <a:t>chapter1</a:t>
            </a:r>
            <a:r>
              <a:rPr lang="en-US" sz="2400" dirty="0">
                <a:cs typeface="Arial" charset="0"/>
              </a:rPr>
              <a:t>'&gt;</a:t>
            </a:r>
            <a:r>
              <a:rPr lang="ru-RU" sz="2400" dirty="0">
                <a:cs typeface="Arial" charset="0"/>
              </a:rPr>
              <a:t>Раздел 1</a:t>
            </a:r>
            <a:r>
              <a:rPr lang="en-US" sz="2400" dirty="0">
                <a:cs typeface="Arial" charset="0"/>
              </a:rPr>
              <a:t>&lt;</a:t>
            </a:r>
            <a:r>
              <a:rPr lang="en-US" sz="2400" b="1" i="1" dirty="0">
                <a:cs typeface="Arial" charset="0"/>
              </a:rPr>
              <a:t>/a</a:t>
            </a:r>
            <a:r>
              <a:rPr lang="en-US" sz="2400" dirty="0">
                <a:cs typeface="Arial" charset="0"/>
              </a:rPr>
              <a:t>&gt;</a:t>
            </a:r>
            <a:endParaRPr lang="ru-RU" sz="2400" dirty="0"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ru-RU" sz="1000" dirty="0"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ru-RU" sz="2400" dirty="0">
                <a:cs typeface="Arial" charset="0"/>
              </a:rPr>
              <a:t>	</a:t>
            </a:r>
            <a:r>
              <a:rPr lang="en-US" sz="2400" dirty="0"/>
              <a:t>&lt;</a:t>
            </a:r>
            <a:r>
              <a:rPr lang="en-US" sz="2400" b="1" i="1" dirty="0"/>
              <a:t>a </a:t>
            </a:r>
            <a:r>
              <a:rPr lang="en-US" sz="2400" b="1" i="1" dirty="0" err="1"/>
              <a:t>href</a:t>
            </a:r>
            <a:r>
              <a:rPr lang="en-US" sz="2400" dirty="0"/>
              <a:t>=</a:t>
            </a:r>
            <a:r>
              <a:rPr lang="en-US" sz="2400" dirty="0">
                <a:cs typeface="Arial" charset="0"/>
              </a:rPr>
              <a:t>‘#</a:t>
            </a:r>
            <a:r>
              <a:rPr lang="en-US" sz="2400" dirty="0"/>
              <a:t>chapter1</a:t>
            </a:r>
            <a:r>
              <a:rPr lang="en-US" sz="2400" dirty="0">
                <a:cs typeface="Arial" charset="0"/>
              </a:rPr>
              <a:t>'&gt;</a:t>
            </a:r>
            <a:r>
              <a:rPr lang="ru-RU" sz="2400" dirty="0">
                <a:cs typeface="Arial" charset="0"/>
              </a:rPr>
              <a:t>Перейти к разделу 1</a:t>
            </a:r>
            <a:r>
              <a:rPr lang="en-US" sz="2400" dirty="0">
                <a:cs typeface="Arial" charset="0"/>
              </a:rPr>
              <a:t>&lt;</a:t>
            </a:r>
            <a:r>
              <a:rPr lang="en-US" sz="2400" b="1" i="1" dirty="0">
                <a:cs typeface="Arial" charset="0"/>
              </a:rPr>
              <a:t>/a</a:t>
            </a:r>
            <a:r>
              <a:rPr lang="en-US" sz="2400" dirty="0">
                <a:cs typeface="Arial" charset="0"/>
              </a:rPr>
              <a:t>&gt;</a:t>
            </a:r>
            <a:endParaRPr lang="ru-RU" sz="2400" dirty="0"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ru-RU" sz="2400" dirty="0"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ru-RU" sz="2400" dirty="0"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ru-RU" sz="2400" dirty="0"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ru-RU" sz="2400" dirty="0">
                <a:cs typeface="Arial" charset="0"/>
              </a:rPr>
              <a:t>	Переход по этой гиперссылке приведет не к открытию новой страницы, а к прокручиванию текущего документа до закладки.</a:t>
            </a:r>
            <a:endParaRPr lang="en-US" sz="2400" dirty="0">
              <a:cs typeface="Arial" charset="0"/>
            </a:endParaRPr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>
            <a:off x="4165600" y="2819400"/>
            <a:ext cx="2159000" cy="576263"/>
          </a:xfrm>
          <a:prstGeom prst="wedgeRoundRectCallout">
            <a:avLst>
              <a:gd name="adj1" fmla="val -57426"/>
              <a:gd name="adj2" fmla="val 52204"/>
              <a:gd name="adj3" fmla="val 16667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ru-RU" sz="1600" b="1" dirty="0">
                <a:solidFill>
                  <a:schemeClr val="bg2"/>
                </a:solidFill>
              </a:rPr>
              <a:t>Создание закладки с именем </a:t>
            </a:r>
            <a:r>
              <a:rPr lang="en-US" sz="1600" b="1" dirty="0">
                <a:solidFill>
                  <a:schemeClr val="bg2"/>
                </a:solidFill>
              </a:rPr>
              <a:t>chapter1</a:t>
            </a:r>
            <a:endParaRPr lang="ru-RU" sz="1600" b="1" dirty="0">
              <a:solidFill>
                <a:schemeClr val="bg2"/>
              </a:solidFill>
            </a:endParaRPr>
          </a:p>
        </p:txBody>
      </p:sp>
      <p:sp>
        <p:nvSpPr>
          <p:cNvPr id="95237" name="AutoShape 5"/>
          <p:cNvSpPr>
            <a:spLocks noChangeArrowheads="1"/>
          </p:cNvSpPr>
          <p:nvPr/>
        </p:nvSpPr>
        <p:spPr bwMode="auto">
          <a:xfrm>
            <a:off x="4113213" y="4452938"/>
            <a:ext cx="2592387" cy="576262"/>
          </a:xfrm>
          <a:prstGeom prst="wedgeRoundRectCallout">
            <a:avLst>
              <a:gd name="adj1" fmla="val -32917"/>
              <a:gd name="adj2" fmla="val -84435"/>
              <a:gd name="adj3" fmla="val 16667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ru-RU" sz="1600" b="1" dirty="0">
                <a:solidFill>
                  <a:schemeClr val="bg2"/>
                </a:solidFill>
              </a:rPr>
              <a:t>Создание гиперссылки на закладку </a:t>
            </a:r>
            <a:r>
              <a:rPr lang="en-US" sz="1600" b="1" dirty="0">
                <a:solidFill>
                  <a:schemeClr val="bg2"/>
                </a:solidFill>
              </a:rPr>
              <a:t>chapter1</a:t>
            </a:r>
            <a:endParaRPr lang="ru-RU" sz="1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087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/>
              <a:t>Внутренние ссылки документа </a:t>
            </a:r>
            <a:br>
              <a:rPr lang="ru-RU" sz="2800" dirty="0"/>
            </a:br>
            <a:r>
              <a:rPr lang="ru-RU" sz="2800" dirty="0"/>
              <a:t>(метка, якорь, </a:t>
            </a:r>
            <a:r>
              <a:rPr lang="en-US" sz="2800" dirty="0"/>
              <a:t>anchor</a:t>
            </a:r>
            <a:r>
              <a:rPr lang="ru-RU" sz="2800" dirty="0"/>
              <a:t>). </a:t>
            </a:r>
            <a:br>
              <a:rPr lang="ru-RU" sz="2800" dirty="0"/>
            </a:br>
            <a:r>
              <a:rPr lang="ru-RU" sz="2800" dirty="0"/>
              <a:t>Новый вариант создания: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7800" y="1905000"/>
            <a:ext cx="7498080" cy="434340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Создаем метку на раздел документа:</a:t>
            </a:r>
            <a:endParaRPr lang="en-US" dirty="0"/>
          </a:p>
          <a:p>
            <a:endParaRPr lang="en-US" dirty="0"/>
          </a:p>
          <a:p>
            <a:pPr marL="82296" indent="0">
              <a:buNone/>
            </a:pPr>
            <a:r>
              <a:rPr lang="en-US" sz="2800" b="1" i="1" dirty="0"/>
              <a:t>&lt;a </a:t>
            </a:r>
            <a:r>
              <a:rPr lang="en-US" sz="2800" b="1" i="1" dirty="0" err="1"/>
              <a:t>href</a:t>
            </a:r>
            <a:r>
              <a:rPr lang="en-US" sz="2800" i="1" dirty="0"/>
              <a:t>=</a:t>
            </a:r>
            <a:r>
              <a:rPr lang="en-US" sz="2800" i="1" dirty="0">
                <a:cs typeface="Arial" charset="0"/>
              </a:rPr>
              <a:t>“#</a:t>
            </a:r>
            <a:r>
              <a:rPr lang="en-US" sz="2800" i="1" dirty="0"/>
              <a:t>chapter1</a:t>
            </a:r>
            <a:r>
              <a:rPr lang="en-US" sz="2800" i="1" dirty="0">
                <a:cs typeface="Arial" charset="0"/>
              </a:rPr>
              <a:t>”&gt;</a:t>
            </a:r>
            <a:r>
              <a:rPr lang="ru-RU" sz="2800" i="1" dirty="0">
                <a:cs typeface="Arial" charset="0"/>
              </a:rPr>
              <a:t>Перейти к разделу 1</a:t>
            </a:r>
            <a:r>
              <a:rPr lang="en-US" sz="2800" i="1" dirty="0">
                <a:cs typeface="Arial" charset="0"/>
              </a:rPr>
              <a:t>&lt;</a:t>
            </a:r>
            <a:r>
              <a:rPr lang="en-US" sz="2800" b="1" i="1" dirty="0">
                <a:cs typeface="Arial" charset="0"/>
              </a:rPr>
              <a:t>/a</a:t>
            </a:r>
            <a:r>
              <a:rPr lang="en-US" sz="2800" i="1" dirty="0">
                <a:cs typeface="Arial" charset="0"/>
              </a:rPr>
              <a:t>&gt;</a:t>
            </a:r>
            <a:endParaRPr lang="ru-RU" sz="2800" i="1" dirty="0">
              <a:cs typeface="Arial" charset="0"/>
            </a:endParaRPr>
          </a:p>
          <a:p>
            <a:pPr marL="82296" indent="0">
              <a:buNone/>
            </a:pPr>
            <a:r>
              <a:rPr lang="ru-RU" dirty="0"/>
              <a:t> </a:t>
            </a:r>
          </a:p>
          <a:p>
            <a:r>
              <a:rPr lang="ru-RU" dirty="0"/>
              <a:t>Получаем метку внутри структурного элемента </a:t>
            </a:r>
            <a:r>
              <a:rPr lang="en-US" dirty="0"/>
              <a:t>HTML </a:t>
            </a:r>
            <a:r>
              <a:rPr lang="ru-RU" dirty="0"/>
              <a:t>с помощью атрибута </a:t>
            </a:r>
            <a:r>
              <a:rPr lang="en-US" dirty="0"/>
              <a:t>id</a:t>
            </a:r>
            <a:r>
              <a:rPr lang="ru-RU" dirty="0"/>
              <a:t>, не создавая дополнительный элемент </a:t>
            </a:r>
            <a:r>
              <a:rPr lang="en-US" dirty="0"/>
              <a:t>&lt;name&gt;:</a:t>
            </a:r>
          </a:p>
          <a:p>
            <a:pPr marL="82296" indent="0">
              <a:buNone/>
            </a:pPr>
            <a:r>
              <a:rPr lang="en-US" i="1" dirty="0"/>
              <a:t>&lt;h1 </a:t>
            </a:r>
            <a:r>
              <a:rPr lang="en-US" b="1" i="1" dirty="0"/>
              <a:t>id</a:t>
            </a:r>
            <a:r>
              <a:rPr lang="en-US" i="1" dirty="0"/>
              <a:t> = “chapter I”&gt;Chapter 1&lt;/h1&gt;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21999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Общие сведения о языке </a:t>
            </a:r>
            <a:r>
              <a:rPr lang="en-US" sz="3200" dirty="0"/>
              <a:t>HTML</a:t>
            </a:r>
            <a:endParaRPr lang="ru-RU" sz="32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11313"/>
            <a:ext cx="7543800" cy="5094287"/>
          </a:xfrm>
        </p:spPr>
        <p:txBody>
          <a:bodyPr>
            <a:normAutofit lnSpcReduction="10000"/>
          </a:bodyPr>
          <a:lstStyle/>
          <a:p>
            <a:pPr marL="176213" indent="0" algn="just">
              <a:buNone/>
            </a:pPr>
            <a:r>
              <a:rPr lang="ru-RU" sz="2400" dirty="0"/>
              <a:t>Язык </a:t>
            </a:r>
            <a:r>
              <a:rPr lang="en-US" sz="2400" dirty="0"/>
              <a:t>HTML (Hyper Text Markup Language – </a:t>
            </a:r>
            <a:r>
              <a:rPr lang="ru-RU" sz="2400" dirty="0"/>
              <a:t>язык разметки гипертекстов</a:t>
            </a:r>
            <a:r>
              <a:rPr lang="en-US" sz="2400" dirty="0"/>
              <a:t>)</a:t>
            </a:r>
            <a:r>
              <a:rPr lang="ru-RU" sz="2400" dirty="0"/>
              <a:t> – стандартный язык разметки документов во Всемирной паутине. Большинство веб-страниц создаются при помощи языка </a:t>
            </a:r>
            <a:r>
              <a:rPr lang="en-US" sz="2400" dirty="0"/>
              <a:t>HTML</a:t>
            </a:r>
            <a:r>
              <a:rPr lang="ru-RU" sz="2400" dirty="0"/>
              <a:t>. Язык </a:t>
            </a:r>
            <a:r>
              <a:rPr lang="en-US" sz="2400" dirty="0"/>
              <a:t>HTML</a:t>
            </a:r>
            <a:r>
              <a:rPr lang="ru-RU" sz="2400" dirty="0"/>
              <a:t> интерпретируется браузером и отображается в виде документа, в удобной для человека форме.</a:t>
            </a:r>
            <a:endParaRPr lang="en-US" sz="2400" dirty="0"/>
          </a:p>
          <a:p>
            <a:pPr marL="176213" indent="0" algn="just">
              <a:buFont typeface="Wingdings" pitchFamily="2" charset="2"/>
              <a:buNone/>
            </a:pPr>
            <a:endParaRPr lang="ru-RU" sz="2400" dirty="0"/>
          </a:p>
          <a:p>
            <a:pPr marL="176213" indent="0" algn="just">
              <a:buFont typeface="Wingdings" pitchFamily="2" charset="2"/>
              <a:buNone/>
            </a:pPr>
            <a:r>
              <a:rPr lang="en-US" sz="2400" dirty="0"/>
              <a:t>HTML </a:t>
            </a:r>
            <a:r>
              <a:rPr lang="ru-RU" sz="2400" dirty="0"/>
              <a:t> представляет собой коллекцию управляющих символов – </a:t>
            </a:r>
            <a:r>
              <a:rPr lang="ru-RU" sz="2400" b="1" i="1" dirty="0"/>
              <a:t>тегов </a:t>
            </a:r>
            <a:r>
              <a:rPr lang="ru-RU" sz="2400" dirty="0"/>
              <a:t>(или </a:t>
            </a:r>
            <a:r>
              <a:rPr lang="ru-RU" sz="2400" b="1" i="1" dirty="0"/>
              <a:t>дескрипторов</a:t>
            </a:r>
            <a:r>
              <a:rPr lang="ru-RU" sz="2400" dirty="0"/>
              <a:t>), с помощью которых можно добавлять и форматировать элементы документа. Для настройки внешнего вида и особенностей функционирования </a:t>
            </a:r>
            <a:r>
              <a:rPr lang="ru-RU" sz="2400" b="1" i="1" dirty="0"/>
              <a:t>элемента</a:t>
            </a:r>
            <a:r>
              <a:rPr lang="ru-RU" sz="2400" dirty="0"/>
              <a:t> </a:t>
            </a:r>
            <a:r>
              <a:rPr lang="en-US" sz="2400" b="1" i="1" dirty="0"/>
              <a:t>Web</a:t>
            </a:r>
            <a:r>
              <a:rPr lang="ru-RU" sz="2400" b="1" i="1" dirty="0"/>
              <a:t>-страницы </a:t>
            </a:r>
            <a:r>
              <a:rPr lang="ru-RU" sz="2400" dirty="0"/>
              <a:t>должны быть установлены необходимые </a:t>
            </a:r>
            <a:r>
              <a:rPr lang="ru-RU" sz="2400" b="1" i="1" dirty="0"/>
              <a:t>атрибуты</a:t>
            </a:r>
            <a:r>
              <a:rPr lang="ru-RU" sz="2400" dirty="0"/>
              <a:t> данного элемента.</a:t>
            </a:r>
          </a:p>
        </p:txBody>
      </p:sp>
    </p:spTree>
    <p:extLst>
      <p:ext uri="{BB962C8B-B14F-4D97-AF65-F5344CB8AC3E}">
        <p14:creationId xmlns:p14="http://schemas.microsoft.com/office/powerpoint/2010/main" val="452101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1447799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Связывание </a:t>
            </a:r>
            <a:r>
              <a:rPr lang="en-US" sz="3200" dirty="0"/>
              <a:t>Web-</a:t>
            </a:r>
            <a:r>
              <a:rPr lang="ru-RU" sz="3200" dirty="0"/>
              <a:t>страниц</a:t>
            </a:r>
            <a:br>
              <a:rPr lang="ru-RU" sz="3200" dirty="0"/>
            </a:br>
            <a:r>
              <a:rPr lang="ru-RU" sz="3200" dirty="0"/>
              <a:t>с помощью гиперссылок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74812"/>
            <a:ext cx="7543800" cy="50307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	Можно ссылаться на закладки в других документах.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Имя файла отделяется от имени закладки символом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b="1" dirty="0"/>
              <a:t>#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None/>
            </a:pPr>
            <a:endParaRPr lang="en-US" sz="10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ru-RU" sz="2400" dirty="0"/>
              <a:t>Например: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16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&lt;</a:t>
            </a:r>
            <a:r>
              <a:rPr lang="en-US" sz="2400" b="1" i="1" dirty="0"/>
              <a:t>A HREF</a:t>
            </a:r>
            <a:r>
              <a:rPr lang="en-US" sz="2400" dirty="0"/>
              <a:t>=</a:t>
            </a:r>
            <a:r>
              <a:rPr lang="en-US" sz="2400" dirty="0">
                <a:cs typeface="Arial" charset="0"/>
              </a:rPr>
              <a:t>'book.html#</a:t>
            </a:r>
            <a:r>
              <a:rPr lang="en-US" sz="2400" dirty="0"/>
              <a:t>chapter1</a:t>
            </a:r>
            <a:r>
              <a:rPr lang="en-US" sz="2400" dirty="0">
                <a:cs typeface="Arial" charset="0"/>
              </a:rPr>
              <a:t>'&gt;</a:t>
            </a:r>
            <a:r>
              <a:rPr lang="ru-RU" sz="2400" dirty="0">
                <a:cs typeface="Arial" charset="0"/>
              </a:rPr>
              <a:t> К разделу 1 </a:t>
            </a:r>
            <a:r>
              <a:rPr lang="en-US" sz="2400" dirty="0">
                <a:cs typeface="Arial" charset="0"/>
              </a:rPr>
              <a:t>&lt;</a:t>
            </a:r>
            <a:r>
              <a:rPr lang="en-US" sz="2400" b="1" i="1" dirty="0">
                <a:cs typeface="Arial" charset="0"/>
              </a:rPr>
              <a:t>/A</a:t>
            </a:r>
            <a:r>
              <a:rPr lang="en-US" sz="2400" dirty="0">
                <a:cs typeface="Arial" charset="0"/>
              </a:rPr>
              <a:t>&gt;</a:t>
            </a:r>
            <a:endParaRPr lang="ru-RU" sz="2400" dirty="0"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ru-RU" sz="2400" dirty="0"/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auto">
          <a:xfrm>
            <a:off x="3505200" y="4742989"/>
            <a:ext cx="2374900" cy="792162"/>
          </a:xfrm>
          <a:prstGeom prst="wedgeRoundRectCallout">
            <a:avLst>
              <a:gd name="adj1" fmla="val -29546"/>
              <a:gd name="adj2" fmla="val -89079"/>
              <a:gd name="adj3" fmla="val 16667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 anchor="ctr" anchorCtr="1"/>
          <a:lstStyle/>
          <a:p>
            <a:r>
              <a:rPr lang="ru-RU" sz="1600" b="1" dirty="0">
                <a:solidFill>
                  <a:schemeClr val="bg2"/>
                </a:solidFill>
              </a:rPr>
              <a:t>Закладка с именем </a:t>
            </a:r>
            <a:r>
              <a:rPr lang="en-US" sz="1600" b="1" dirty="0">
                <a:solidFill>
                  <a:schemeClr val="bg2"/>
                </a:solidFill>
              </a:rPr>
              <a:t>chapter1</a:t>
            </a:r>
            <a:r>
              <a:rPr lang="ru-RU" sz="1600" b="1" dirty="0">
                <a:solidFill>
                  <a:schemeClr val="bg2"/>
                </a:solidFill>
              </a:rPr>
              <a:t> в документе </a:t>
            </a:r>
            <a:r>
              <a:rPr lang="en-US" sz="1600" b="1" dirty="0">
                <a:solidFill>
                  <a:schemeClr val="bg2"/>
                </a:solidFill>
              </a:rPr>
              <a:t>book.html</a:t>
            </a:r>
            <a:endParaRPr lang="ru-RU" sz="1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676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1447799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Как не надо делать: </a:t>
            </a:r>
            <a:r>
              <a:rPr lang="en-US" sz="3200" dirty="0"/>
              <a:t>mailto</a:t>
            </a:r>
            <a:endParaRPr lang="ru-RU" sz="3200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323851" y="1703387"/>
            <a:ext cx="8591550" cy="4773613"/>
          </a:xfrm>
        </p:spPr>
        <p:txBody>
          <a:bodyPr/>
          <a:lstStyle/>
          <a:p>
            <a:r>
              <a:rPr lang="ru-RU" sz="2400" b="1" i="1" dirty="0"/>
              <a:t>Гиперссылки на адреса электронной почты.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В результате щелчка на такой гиперссылке на компьютере пользователя будет запущено приложение клиента электронной почты, установленное по умолчанию.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/>
              <a:t>	В поле  </a:t>
            </a:r>
            <a:r>
              <a:rPr lang="ru-RU" sz="2400" b="1" i="1" dirty="0"/>
              <a:t>Кому</a:t>
            </a:r>
            <a:r>
              <a:rPr lang="ru-RU" sz="2400" dirty="0"/>
              <a:t>  </a:t>
            </a:r>
            <a:r>
              <a:rPr lang="en-US" sz="2400" dirty="0"/>
              <a:t>(</a:t>
            </a:r>
            <a:r>
              <a:rPr lang="en-US" sz="2400" i="1" dirty="0"/>
              <a:t>Outlook Express</a:t>
            </a:r>
            <a:r>
              <a:rPr lang="en-US" sz="2400" dirty="0"/>
              <a:t>)</a:t>
            </a:r>
            <a:r>
              <a:rPr lang="ru-RU" sz="2400" dirty="0"/>
              <a:t> автоматически вводится адрес электронной почты, заданный в гиперссылке.</a:t>
            </a:r>
          </a:p>
          <a:p>
            <a:pPr>
              <a:spcBef>
                <a:spcPct val="70000"/>
              </a:spcBef>
              <a:buFont typeface="Wingdings" pitchFamily="2" charset="2"/>
              <a:buNone/>
            </a:pPr>
            <a:r>
              <a:rPr lang="ru-RU" sz="2400" dirty="0"/>
              <a:t>	Для создания такой гиперссылки используется служебное слово </a:t>
            </a:r>
            <a:r>
              <a:rPr lang="en-US" sz="2400" b="1" i="1" dirty="0"/>
              <a:t>mailto:</a:t>
            </a:r>
          </a:p>
          <a:p>
            <a:pPr>
              <a:buFont typeface="Wingdings" pitchFamily="2" charset="2"/>
              <a:buNone/>
            </a:pPr>
            <a:endParaRPr lang="en-US" sz="800" b="1" i="1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&lt;</a:t>
            </a:r>
            <a:r>
              <a:rPr lang="en-US" sz="2400" b="1" i="1" dirty="0"/>
              <a:t>A HREF</a:t>
            </a:r>
            <a:r>
              <a:rPr lang="en-US" sz="2400" dirty="0"/>
              <a:t>=</a:t>
            </a:r>
            <a:r>
              <a:rPr lang="en-US" sz="2400" dirty="0">
                <a:cs typeface="Arial" charset="0"/>
              </a:rPr>
              <a:t>'mailto:ivanov</a:t>
            </a:r>
            <a:r>
              <a:rPr lang="ru-RU" sz="2400" dirty="0">
                <a:cs typeface="Arial" charset="0"/>
              </a:rPr>
              <a:t>а</a:t>
            </a:r>
            <a:r>
              <a:rPr lang="en-US" sz="2400" dirty="0">
                <a:cs typeface="Arial" charset="0"/>
              </a:rPr>
              <a:t>@mail.ru‘&gt;</a:t>
            </a:r>
            <a:r>
              <a:rPr lang="ru-RU" sz="2400" dirty="0">
                <a:cs typeface="Arial" charset="0"/>
              </a:rPr>
              <a:t>Текст гиперссылки</a:t>
            </a:r>
            <a:r>
              <a:rPr lang="en-US" sz="2400" dirty="0">
                <a:cs typeface="Arial" charset="0"/>
              </a:rPr>
              <a:t>&lt;</a:t>
            </a:r>
            <a:r>
              <a:rPr lang="en-US" sz="2400" b="1" i="1" dirty="0">
                <a:cs typeface="Arial" charset="0"/>
              </a:rPr>
              <a:t>/A</a:t>
            </a:r>
            <a:r>
              <a:rPr lang="en-US" sz="2400" dirty="0">
                <a:cs typeface="Arial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05836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3861048"/>
            <a:ext cx="7406640" cy="1472184"/>
          </a:xfrm>
        </p:spPr>
        <p:txBody>
          <a:bodyPr/>
          <a:lstStyle/>
          <a:p>
            <a:r>
              <a:rPr lang="ru-RU" dirty="0"/>
              <a:t>Работа с таблицами в </a:t>
            </a:r>
            <a:r>
              <a:rPr lang="en-US" dirty="0"/>
              <a:t>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090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628775"/>
            <a:ext cx="7571184" cy="48958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Создание таблицы – парный тег</a:t>
            </a: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	&lt;</a:t>
            </a:r>
            <a:r>
              <a:rPr lang="en-US" sz="2400" b="1" i="1" dirty="0"/>
              <a:t>table</a:t>
            </a:r>
            <a:r>
              <a:rPr lang="en-US" sz="2400" dirty="0"/>
              <a:t>&gt; … &lt;</a:t>
            </a:r>
            <a:r>
              <a:rPr lang="en-US" sz="2400" b="1" i="1" dirty="0"/>
              <a:t>/table</a:t>
            </a:r>
            <a:r>
              <a:rPr lang="en-US" sz="2400" dirty="0"/>
              <a:t>&gt;.</a:t>
            </a:r>
            <a:endParaRPr lang="ru-RU" sz="2400" dirty="0"/>
          </a:p>
          <a:p>
            <a:pPr indent="0"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/>
              <a:t>Создает объект таблицы </a:t>
            </a:r>
            <a:r>
              <a:rPr lang="en-US" sz="2400" dirty="0"/>
              <a:t>(</a:t>
            </a:r>
            <a:r>
              <a:rPr lang="ru-RU" sz="2400" dirty="0"/>
              <a:t>пустая таблица, не содержащая ячеек) в том месте текста, где он добавлен в код </a:t>
            </a:r>
            <a:r>
              <a:rPr lang="en-US" sz="2400" i="1" dirty="0"/>
              <a:t>HTML</a:t>
            </a:r>
            <a:r>
              <a:rPr lang="en-US" sz="2400" dirty="0"/>
              <a:t>.</a:t>
            </a:r>
            <a:endParaRPr lang="ru-RU" sz="2400" dirty="0"/>
          </a:p>
          <a:p>
            <a:pPr>
              <a:buFont typeface="Wingdings" pitchFamily="2" charset="2"/>
              <a:buNone/>
            </a:pPr>
            <a:endParaRPr lang="ru-RU" sz="14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Добавление в таблицу строк и ячеек:</a:t>
            </a:r>
            <a:endParaRPr lang="en-US" sz="2400" dirty="0"/>
          </a:p>
          <a:p>
            <a:pPr lvl="1">
              <a:buClr>
                <a:schemeClr val="bg2"/>
              </a:buClr>
              <a:buSzTx/>
              <a:buFontTx/>
              <a:buChar char="•"/>
            </a:pPr>
            <a:r>
              <a:rPr lang="en-US" sz="2400" dirty="0"/>
              <a:t>&lt;</a:t>
            </a:r>
            <a:r>
              <a:rPr lang="en-US" sz="2400" b="1" i="1" dirty="0" err="1"/>
              <a:t>tr</a:t>
            </a:r>
            <a:r>
              <a:rPr lang="en-US" sz="2400" dirty="0"/>
              <a:t>&gt; … &lt;</a:t>
            </a:r>
            <a:r>
              <a:rPr lang="en-US" sz="2400" b="1" i="1" dirty="0"/>
              <a:t>/</a:t>
            </a:r>
            <a:r>
              <a:rPr lang="en-US" sz="2400" b="1" i="1" dirty="0" err="1"/>
              <a:t>tr</a:t>
            </a:r>
            <a:r>
              <a:rPr lang="en-US" sz="2400" dirty="0"/>
              <a:t>&gt; – </a:t>
            </a:r>
            <a:r>
              <a:rPr lang="ru-RU" sz="2400" dirty="0"/>
              <a:t>добавление новой строки;</a:t>
            </a:r>
          </a:p>
          <a:p>
            <a:pPr lvl="1">
              <a:buClr>
                <a:schemeClr val="bg2"/>
              </a:buClr>
              <a:buSzTx/>
              <a:buFontTx/>
              <a:buChar char="•"/>
            </a:pPr>
            <a:r>
              <a:rPr lang="en-US" sz="2400" dirty="0"/>
              <a:t>&lt;</a:t>
            </a:r>
            <a:r>
              <a:rPr lang="en-US" sz="2400" b="1" i="1" dirty="0" err="1"/>
              <a:t>th</a:t>
            </a:r>
            <a:r>
              <a:rPr lang="en-US" sz="2400" dirty="0"/>
              <a:t>&gt; … &lt;</a:t>
            </a:r>
            <a:r>
              <a:rPr lang="en-US" sz="2400" b="1" i="1" dirty="0"/>
              <a:t>/</a:t>
            </a:r>
            <a:r>
              <a:rPr lang="en-US" sz="2400" b="1" i="1" dirty="0" err="1"/>
              <a:t>th</a:t>
            </a:r>
            <a:r>
              <a:rPr lang="en-US" sz="2400" dirty="0"/>
              <a:t>&gt; – </a:t>
            </a:r>
            <a:r>
              <a:rPr lang="ru-RU" sz="2400" dirty="0"/>
              <a:t>добавление ячейки заголовка;</a:t>
            </a:r>
          </a:p>
          <a:p>
            <a:pPr lvl="1">
              <a:buClr>
                <a:schemeClr val="bg2"/>
              </a:buClr>
              <a:buSzTx/>
              <a:buFontTx/>
              <a:buChar char="•"/>
            </a:pPr>
            <a:r>
              <a:rPr lang="en-US" sz="2400" dirty="0"/>
              <a:t>&lt;</a:t>
            </a:r>
            <a:r>
              <a:rPr lang="en-US" sz="2400" b="1" i="1" dirty="0"/>
              <a:t>td</a:t>
            </a:r>
            <a:r>
              <a:rPr lang="en-US" sz="2400" dirty="0"/>
              <a:t>&gt; … &lt;</a:t>
            </a:r>
            <a:r>
              <a:rPr lang="en-US" sz="2400" b="1" i="1" dirty="0"/>
              <a:t>/td</a:t>
            </a:r>
            <a:r>
              <a:rPr lang="en-US" sz="2400" dirty="0"/>
              <a:t>&gt; – </a:t>
            </a:r>
            <a:r>
              <a:rPr lang="ru-RU" sz="2400" dirty="0"/>
              <a:t>добавление обычной ячейки.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3492309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673225"/>
            <a:ext cx="2962275" cy="3889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	Создание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/>
              <a:t>	простейшей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/>
              <a:t>	таблицы: 4 строки (одна – заголовки), 2 столбца).</a:t>
            </a:r>
          </a:p>
        </p:txBody>
      </p:sp>
      <p:grpSp>
        <p:nvGrpSpPr>
          <p:cNvPr id="102409" name="Group 9"/>
          <p:cNvGrpSpPr>
            <a:grpSpLocks/>
          </p:cNvGrpSpPr>
          <p:nvPr/>
        </p:nvGrpSpPr>
        <p:grpSpPr bwMode="auto">
          <a:xfrm>
            <a:off x="1330325" y="1676399"/>
            <a:ext cx="7475538" cy="5065713"/>
            <a:chOff x="838" y="419"/>
            <a:chExt cx="4709" cy="3828"/>
          </a:xfrm>
        </p:grpSpPr>
        <p:pic>
          <p:nvPicPr>
            <p:cNvPr id="10240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419"/>
              <a:ext cx="3438" cy="3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07" name="AutoShape 7"/>
            <p:cNvSpPr>
              <a:spLocks noChangeArrowheads="1"/>
            </p:cNvSpPr>
            <p:nvPr/>
          </p:nvSpPr>
          <p:spPr bwMode="auto">
            <a:xfrm>
              <a:off x="838" y="2600"/>
              <a:ext cx="1089" cy="363"/>
            </a:xfrm>
            <a:prstGeom prst="wedgeRoundRectCallout">
              <a:avLst>
                <a:gd name="adj1" fmla="val 71764"/>
                <a:gd name="adj2" fmla="val -13634"/>
                <a:gd name="adj3" fmla="val 16667"/>
              </a:avLst>
            </a:prstGeom>
            <a:solidFill>
              <a:srgbClr val="FFCC99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>
                <a:lnSpc>
                  <a:spcPct val="90000"/>
                </a:lnSpc>
              </a:pPr>
              <a:r>
                <a:rPr lang="ru-RU" sz="1600" b="1" dirty="0">
                  <a:solidFill>
                    <a:srgbClr val="800000"/>
                  </a:solidFill>
                </a:rPr>
                <a:t>Строки комментариев</a:t>
              </a:r>
            </a:p>
          </p:txBody>
        </p:sp>
      </p:grp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403648" y="0"/>
            <a:ext cx="7740352" cy="1447800"/>
          </a:xfrm>
        </p:spPr>
        <p:txBody>
          <a:bodyPr/>
          <a:lstStyle/>
          <a:p>
            <a:r>
              <a:rPr lang="ru-RU" dirty="0"/>
              <a:t>Создание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533788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1663" y="1514475"/>
            <a:ext cx="7858125" cy="1152525"/>
          </a:xfrm>
        </p:spPr>
        <p:txBody>
          <a:bodyPr/>
          <a:lstStyle/>
          <a:p>
            <a:r>
              <a:rPr lang="ru-RU" sz="2800" b="1" dirty="0"/>
              <a:t>Пример.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Заполнение ячеек данными:</a:t>
            </a:r>
          </a:p>
        </p:txBody>
      </p:sp>
      <p:grpSp>
        <p:nvGrpSpPr>
          <p:cNvPr id="103438" name="Group 14"/>
          <p:cNvGrpSpPr>
            <a:grpSpLocks/>
          </p:cNvGrpSpPr>
          <p:nvPr/>
        </p:nvGrpSpPr>
        <p:grpSpPr bwMode="auto">
          <a:xfrm>
            <a:off x="250825" y="1523999"/>
            <a:ext cx="8893175" cy="5218113"/>
            <a:chOff x="158" y="346"/>
            <a:chExt cx="5602" cy="3901"/>
          </a:xfrm>
        </p:grpSpPr>
        <p:grpSp>
          <p:nvGrpSpPr>
            <p:cNvPr id="103436" name="Group 12"/>
            <p:cNvGrpSpPr>
              <a:grpSpLocks/>
            </p:cNvGrpSpPr>
            <p:nvPr/>
          </p:nvGrpSpPr>
          <p:grpSpPr bwMode="auto">
            <a:xfrm>
              <a:off x="158" y="346"/>
              <a:ext cx="5588" cy="3901"/>
              <a:chOff x="158" y="346"/>
              <a:chExt cx="5588" cy="3901"/>
            </a:xfrm>
          </p:grpSpPr>
          <p:grpSp>
            <p:nvGrpSpPr>
              <p:cNvPr id="103432" name="Group 8"/>
              <p:cNvGrpSpPr>
                <a:grpSpLocks/>
              </p:cNvGrpSpPr>
              <p:nvPr/>
            </p:nvGrpSpPr>
            <p:grpSpPr bwMode="auto">
              <a:xfrm>
                <a:off x="158" y="346"/>
                <a:ext cx="5588" cy="3901"/>
                <a:chOff x="158" y="346"/>
                <a:chExt cx="5588" cy="3901"/>
              </a:xfrm>
            </p:grpSpPr>
            <p:pic>
              <p:nvPicPr>
                <p:cNvPr id="103431" name="Picture 7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8" y="1253"/>
                  <a:ext cx="4410" cy="2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3430" name="Picture 6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24" y="346"/>
                  <a:ext cx="2322" cy="23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103435" name="Group 11"/>
              <p:cNvGrpSpPr>
                <a:grpSpLocks/>
              </p:cNvGrpSpPr>
              <p:nvPr/>
            </p:nvGrpSpPr>
            <p:grpSpPr bwMode="auto">
              <a:xfrm>
                <a:off x="748" y="1865"/>
                <a:ext cx="2586" cy="279"/>
                <a:chOff x="748" y="1865"/>
                <a:chExt cx="2586" cy="279"/>
              </a:xfrm>
            </p:grpSpPr>
            <p:sp>
              <p:nvSpPr>
                <p:cNvPr id="103433" name="AutoShape 9"/>
                <p:cNvSpPr>
                  <a:spLocks noChangeArrowheads="1"/>
                </p:cNvSpPr>
                <p:nvPr/>
              </p:nvSpPr>
              <p:spPr bwMode="auto">
                <a:xfrm>
                  <a:off x="1860" y="1865"/>
                  <a:ext cx="1474" cy="204"/>
                </a:xfrm>
                <a:prstGeom prst="wedgeRoundRectCallout">
                  <a:avLst>
                    <a:gd name="adj1" fmla="val -65806"/>
                    <a:gd name="adj2" fmla="val 18139"/>
                    <a:gd name="adj3" fmla="val 16667"/>
                  </a:avLst>
                </a:prstGeom>
                <a:solidFill>
                  <a:srgbClr val="FFCC99"/>
                </a:solidFill>
                <a:ln w="952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8000" tIns="10800" rIns="18000" bIns="10800" anchor="ctr" anchorCtr="1"/>
                <a:lstStyle/>
                <a:p>
                  <a:r>
                    <a:rPr lang="ru-RU" sz="1600" b="1">
                      <a:solidFill>
                        <a:srgbClr val="800000"/>
                      </a:solidFill>
                    </a:rPr>
                    <a:t>Отображение границ</a:t>
                  </a:r>
                </a:p>
              </p:txBody>
            </p:sp>
            <p:sp>
              <p:nvSpPr>
                <p:cNvPr id="103434" name="Oval 10"/>
                <p:cNvSpPr>
                  <a:spLocks noChangeArrowheads="1"/>
                </p:cNvSpPr>
                <p:nvPr/>
              </p:nvSpPr>
              <p:spPr bwMode="auto">
                <a:xfrm>
                  <a:off x="748" y="1917"/>
                  <a:ext cx="907" cy="227"/>
                </a:xfrm>
                <a:prstGeom prst="ellipse">
                  <a:avLst/>
                </a:prstGeom>
                <a:noFill/>
                <a:ln w="25400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103437" name="AutoShape 13"/>
            <p:cNvSpPr>
              <a:spLocks noChangeArrowheads="1"/>
            </p:cNvSpPr>
            <p:nvPr/>
          </p:nvSpPr>
          <p:spPr bwMode="auto">
            <a:xfrm>
              <a:off x="4740" y="2296"/>
              <a:ext cx="1020" cy="680"/>
            </a:xfrm>
            <a:prstGeom prst="wedgeRoundRectCallout">
              <a:avLst>
                <a:gd name="adj1" fmla="val -50296"/>
                <a:gd name="adj2" fmla="val -125148"/>
                <a:gd name="adj3" fmla="val 16667"/>
              </a:avLst>
            </a:prstGeom>
            <a:solidFill>
              <a:srgbClr val="FFCC99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 anchorCtr="1"/>
            <a:lstStyle/>
            <a:p>
              <a:pPr>
                <a:lnSpc>
                  <a:spcPct val="90000"/>
                </a:lnSpc>
              </a:pPr>
              <a:r>
                <a:rPr lang="ru-RU" sz="1400" b="1">
                  <a:solidFill>
                    <a:srgbClr val="800000"/>
                  </a:solidFill>
                </a:rPr>
                <a:t>По умолчанию – полужирный шрифт и выравнивание по центру</a:t>
              </a:r>
            </a:p>
          </p:txBody>
        </p:sp>
      </p:grp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1187450" y="0"/>
            <a:ext cx="7956550" cy="1447800"/>
          </a:xfrm>
        </p:spPr>
        <p:txBody>
          <a:bodyPr>
            <a:normAutofit/>
          </a:bodyPr>
          <a:lstStyle/>
          <a:p>
            <a:r>
              <a:rPr lang="ru-RU" dirty="0"/>
              <a:t>Создание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40228046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447800"/>
            <a:ext cx="4114800" cy="51752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	Строки таблицы не обязательно должны содержать одинаковое число ячеек.</a:t>
            </a:r>
          </a:p>
        </p:txBody>
      </p:sp>
      <p:grpSp>
        <p:nvGrpSpPr>
          <p:cNvPr id="104454" name="Group 6"/>
          <p:cNvGrpSpPr>
            <a:grpSpLocks/>
          </p:cNvGrpSpPr>
          <p:nvPr/>
        </p:nvGrpSpPr>
        <p:grpSpPr bwMode="auto">
          <a:xfrm>
            <a:off x="107950" y="1752600"/>
            <a:ext cx="8875713" cy="5060950"/>
            <a:chOff x="68" y="494"/>
            <a:chExt cx="5591" cy="3798"/>
          </a:xfrm>
        </p:grpSpPr>
        <p:pic>
          <p:nvPicPr>
            <p:cNvPr id="1044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" y="1484"/>
              <a:ext cx="4410" cy="2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4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494"/>
              <a:ext cx="3006" cy="2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447800"/>
          </a:xfrm>
        </p:spPr>
        <p:txBody>
          <a:bodyPr/>
          <a:lstStyle/>
          <a:p>
            <a:r>
              <a:rPr lang="ru-RU" dirty="0"/>
              <a:t>Создание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33957167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474787"/>
            <a:ext cx="8229600" cy="811213"/>
          </a:xfrm>
        </p:spPr>
        <p:txBody>
          <a:bodyPr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Добавление заголовков таблицы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55825"/>
            <a:ext cx="8534399" cy="42449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	Использование тегов </a:t>
            </a:r>
            <a:r>
              <a:rPr lang="en-US" sz="2400" dirty="0"/>
              <a:t>&lt;</a:t>
            </a:r>
            <a:r>
              <a:rPr lang="en-US" sz="2400" b="1" i="1" dirty="0"/>
              <a:t>h1</a:t>
            </a:r>
            <a:r>
              <a:rPr lang="en-US" sz="2400" dirty="0"/>
              <a:t>&gt; - &lt;</a:t>
            </a:r>
            <a:r>
              <a:rPr lang="en-US" sz="2400" b="1" i="1" dirty="0"/>
              <a:t>h6</a:t>
            </a:r>
            <a:r>
              <a:rPr lang="en-US" sz="2400" dirty="0"/>
              <a:t>&gt;</a:t>
            </a:r>
            <a:r>
              <a:rPr lang="ru-RU" sz="2400" dirty="0"/>
              <a:t> может создать проблемы с выравниванием заголовка относительно таблицы.</a:t>
            </a:r>
          </a:p>
          <a:p>
            <a:pPr>
              <a:spcBef>
                <a:spcPct val="70000"/>
              </a:spcBef>
              <a:buFont typeface="Wingdings" pitchFamily="2" charset="2"/>
              <a:buNone/>
            </a:pPr>
            <a:r>
              <a:rPr lang="ru-RU" sz="2400" dirty="0"/>
              <a:t>	Тег </a:t>
            </a:r>
            <a:r>
              <a:rPr lang="en-US" sz="2400" dirty="0"/>
              <a:t>&lt;</a:t>
            </a:r>
            <a:r>
              <a:rPr lang="en-US" sz="2400" b="1" i="1" dirty="0"/>
              <a:t>caption</a:t>
            </a:r>
            <a:r>
              <a:rPr lang="en-US" sz="2400" dirty="0"/>
              <a:t>&gt; … &lt;</a:t>
            </a:r>
            <a:r>
              <a:rPr lang="en-US" sz="2400" b="1" i="1" dirty="0"/>
              <a:t>/caption</a:t>
            </a:r>
            <a:r>
              <a:rPr lang="en-US" sz="2400" dirty="0"/>
              <a:t>&gt;</a:t>
            </a:r>
            <a:r>
              <a:rPr lang="ru-RU" sz="2400" dirty="0"/>
              <a:t>  создает заголовок непосредственно в таблице.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/>
              <a:t>	Выравнивание по умолчанию – по центру таблицы.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Для изменения – атрибут  </a:t>
            </a:r>
            <a:r>
              <a:rPr lang="en-US" sz="2400" b="1" i="1" dirty="0"/>
              <a:t>align</a:t>
            </a:r>
            <a:r>
              <a:rPr lang="ru-RU" sz="2400" b="1" i="1" dirty="0"/>
              <a:t> </a:t>
            </a:r>
            <a:r>
              <a:rPr lang="en-US" sz="2400" dirty="0"/>
              <a:t> </a:t>
            </a:r>
            <a:r>
              <a:rPr lang="ru-RU" sz="2400" dirty="0"/>
              <a:t>этого тега.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15616" y="0"/>
            <a:ext cx="8028384" cy="1447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l" fontAlgn="auto">
              <a:spcAft>
                <a:spcPts val="0"/>
              </a:spcAft>
            </a:pPr>
            <a:r>
              <a:rPr lang="ru-RU" sz="4300" b="0" dirty="0">
                <a:solidFill>
                  <a:srgbClr val="4F271C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Создание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3497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04" name="Group 8"/>
          <p:cNvGrpSpPr>
            <a:grpSpLocks/>
          </p:cNvGrpSpPr>
          <p:nvPr/>
        </p:nvGrpSpPr>
        <p:grpSpPr bwMode="auto">
          <a:xfrm>
            <a:off x="228600" y="1570038"/>
            <a:ext cx="8751887" cy="5168900"/>
            <a:chOff x="225" y="346"/>
            <a:chExt cx="5513" cy="3899"/>
          </a:xfrm>
        </p:grpSpPr>
        <p:pic>
          <p:nvPicPr>
            <p:cNvPr id="10650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346"/>
              <a:ext cx="4410" cy="2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5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" y="2205"/>
              <a:ext cx="2286" cy="2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502" name="Oval 6"/>
            <p:cNvSpPr>
              <a:spLocks noChangeArrowheads="1"/>
            </p:cNvSpPr>
            <p:nvPr/>
          </p:nvSpPr>
          <p:spPr bwMode="auto">
            <a:xfrm>
              <a:off x="225" y="762"/>
              <a:ext cx="3946" cy="227"/>
            </a:xfrm>
            <a:prstGeom prst="ellips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6503" name="AutoShape 7"/>
            <p:cNvSpPr>
              <a:spLocks noChangeArrowheads="1"/>
            </p:cNvSpPr>
            <p:nvPr/>
          </p:nvSpPr>
          <p:spPr bwMode="auto">
            <a:xfrm>
              <a:off x="2760" y="3163"/>
              <a:ext cx="816" cy="136"/>
            </a:xfrm>
            <a:prstGeom prst="rightArrow">
              <a:avLst>
                <a:gd name="adj1" fmla="val 50000"/>
                <a:gd name="adj2" fmla="val 150000"/>
              </a:avLst>
            </a:prstGeom>
            <a:solidFill>
              <a:srgbClr val="FFCC99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7956376" cy="1447800"/>
          </a:xfr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ru-RU" dirty="0">
                <a:solidFill>
                  <a:srgbClr val="4F271C">
                    <a:satMod val="130000"/>
                  </a:srgbClr>
                </a:solidFill>
              </a:rPr>
              <a:t>Создание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7384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4325"/>
            <a:ext cx="8229600" cy="4968875"/>
          </a:xfrm>
        </p:spPr>
        <p:txBody>
          <a:bodyPr/>
          <a:lstStyle/>
          <a:p>
            <a:r>
              <a:rPr lang="ru-RU" sz="2400" b="1" i="1" dirty="0"/>
              <a:t>Форматирование текста в ячейках таблицы.</a:t>
            </a:r>
          </a:p>
          <a:p>
            <a:pPr lvl="1">
              <a:spcBef>
                <a:spcPct val="40000"/>
              </a:spcBef>
            </a:pPr>
            <a:r>
              <a:rPr lang="ru-RU" sz="2400" dirty="0"/>
              <a:t>Выравнивание текста.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ru-RU" sz="2400" i="1" dirty="0"/>
              <a:t>По горизонтали</a:t>
            </a:r>
            <a:r>
              <a:rPr lang="en-US" sz="2400" dirty="0"/>
              <a:t> – </a:t>
            </a:r>
            <a:r>
              <a:rPr lang="ru-RU" sz="2400" dirty="0"/>
              <a:t>атрибут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b="1" i="1" dirty="0"/>
              <a:t>align</a:t>
            </a:r>
            <a:r>
              <a:rPr lang="en-US" sz="2400" dirty="0"/>
              <a:t>:</a:t>
            </a:r>
          </a:p>
          <a:p>
            <a:pPr lvl="4"/>
            <a:r>
              <a:rPr lang="en-US" sz="2400" b="1" i="1" dirty="0"/>
              <a:t>left</a:t>
            </a:r>
            <a:r>
              <a:rPr lang="en-US" sz="2400" dirty="0"/>
              <a:t> – </a:t>
            </a:r>
            <a:r>
              <a:rPr lang="ru-RU" sz="2400" dirty="0"/>
              <a:t>влево;</a:t>
            </a:r>
            <a:endParaRPr lang="en-US" sz="2400" dirty="0"/>
          </a:p>
          <a:p>
            <a:pPr lvl="4"/>
            <a:r>
              <a:rPr lang="en-US" sz="2400" b="1" i="1" dirty="0"/>
              <a:t>center</a:t>
            </a:r>
            <a:r>
              <a:rPr lang="en-US" sz="2400" dirty="0"/>
              <a:t> – </a:t>
            </a:r>
            <a:r>
              <a:rPr lang="ru-RU" sz="2400" dirty="0"/>
              <a:t>по центру;</a:t>
            </a:r>
            <a:endParaRPr lang="en-US" sz="2400" dirty="0"/>
          </a:p>
          <a:p>
            <a:pPr lvl="4"/>
            <a:r>
              <a:rPr lang="en-US" sz="2400" b="1" i="1" dirty="0"/>
              <a:t>right</a:t>
            </a:r>
            <a:r>
              <a:rPr lang="en-US" sz="2400" dirty="0"/>
              <a:t> – </a:t>
            </a:r>
            <a:r>
              <a:rPr lang="ru-RU" sz="2400" dirty="0"/>
              <a:t>вправо.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ru-RU" sz="2400" i="1" dirty="0"/>
              <a:t>По вертикали</a:t>
            </a:r>
            <a:r>
              <a:rPr lang="en-US" sz="2400" dirty="0"/>
              <a:t> – </a:t>
            </a:r>
            <a:r>
              <a:rPr lang="ru-RU" sz="2400" dirty="0"/>
              <a:t>атрибут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b="1" i="1" dirty="0" err="1"/>
              <a:t>valign</a:t>
            </a:r>
            <a:r>
              <a:rPr lang="en-US" sz="2400" dirty="0"/>
              <a:t>:</a:t>
            </a:r>
          </a:p>
          <a:p>
            <a:pPr lvl="4"/>
            <a:r>
              <a:rPr lang="en-US" sz="2400" b="1" i="1" dirty="0"/>
              <a:t>top</a:t>
            </a:r>
            <a:r>
              <a:rPr lang="en-US" sz="2400" dirty="0"/>
              <a:t> – </a:t>
            </a:r>
            <a:r>
              <a:rPr lang="ru-RU" sz="2400" dirty="0"/>
              <a:t>вверх;</a:t>
            </a:r>
            <a:endParaRPr lang="en-US" sz="2400" dirty="0"/>
          </a:p>
          <a:p>
            <a:pPr lvl="4"/>
            <a:r>
              <a:rPr lang="en-US" sz="2400" b="1" i="1" dirty="0"/>
              <a:t>middle</a:t>
            </a:r>
            <a:r>
              <a:rPr lang="en-US" sz="2400" dirty="0"/>
              <a:t> – </a:t>
            </a:r>
            <a:r>
              <a:rPr lang="ru-RU" sz="2400" dirty="0"/>
              <a:t>по центру;</a:t>
            </a:r>
            <a:endParaRPr lang="en-US" sz="2400" dirty="0"/>
          </a:p>
          <a:p>
            <a:pPr lvl="4"/>
            <a:r>
              <a:rPr lang="en-US" sz="2400" b="1" i="1" dirty="0"/>
              <a:t>bottom</a:t>
            </a:r>
            <a:r>
              <a:rPr lang="en-US" sz="2400" dirty="0"/>
              <a:t> – </a:t>
            </a:r>
            <a:r>
              <a:rPr lang="ru-RU" sz="2400" dirty="0"/>
              <a:t>вниз.</a:t>
            </a:r>
            <a:endParaRPr lang="ru-RU" sz="1800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7956376" cy="1447800"/>
          </a:xfr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ru-RU" dirty="0">
                <a:solidFill>
                  <a:srgbClr val="4F271C">
                    <a:satMod val="130000"/>
                  </a:srgbClr>
                </a:solidFill>
              </a:rPr>
              <a:t>Создание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14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со страницей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Необходима инструментальная среда (абсолютное большинство инструментальных сред позволяет создать </a:t>
            </a:r>
            <a:r>
              <a:rPr lang="en-US" dirty="0"/>
              <a:t>HTML</a:t>
            </a:r>
            <a:r>
              <a:rPr lang="ru-RU" dirty="0"/>
              <a:t>-код);</a:t>
            </a:r>
          </a:p>
          <a:p>
            <a:r>
              <a:rPr lang="ru-RU" dirty="0"/>
              <a:t>Просмотр исходного </a:t>
            </a:r>
            <a:r>
              <a:rPr lang="en-US" dirty="0"/>
              <a:t>HTML</a:t>
            </a:r>
            <a:r>
              <a:rPr lang="ru-RU" dirty="0"/>
              <a:t>-кода возможен в любом браузере;</a:t>
            </a:r>
          </a:p>
          <a:p>
            <a:r>
              <a:rPr lang="ru-RU" dirty="0"/>
              <a:t> Код страницы следует сохранять в файле с расширением  .</a:t>
            </a:r>
            <a:r>
              <a:rPr lang="ru-RU" dirty="0" err="1"/>
              <a:t>htm</a:t>
            </a:r>
            <a:r>
              <a:rPr lang="ru-RU" dirty="0"/>
              <a:t>  или  .</a:t>
            </a:r>
            <a:r>
              <a:rPr lang="ru-RU" dirty="0" err="1"/>
              <a:t>html</a:t>
            </a:r>
            <a:r>
              <a:rPr lang="ru-RU" dirty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4206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362950" cy="4968875"/>
          </a:xfrm>
        </p:spPr>
        <p:txBody>
          <a:bodyPr/>
          <a:lstStyle/>
          <a:p>
            <a:r>
              <a:rPr lang="ru-RU" sz="2400" b="1" i="1" dirty="0"/>
              <a:t>Группирование и объединение ячеек.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Используется для создания ячейки, занимающей несколько столбцов и/или строк.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ru-RU" sz="2400" dirty="0"/>
              <a:t>	Для этого в тегах </a:t>
            </a:r>
            <a:r>
              <a:rPr lang="en-US" sz="2400" dirty="0"/>
              <a:t>&lt;</a:t>
            </a:r>
            <a:r>
              <a:rPr lang="en-US" sz="2400" b="1" i="1" dirty="0"/>
              <a:t>td</a:t>
            </a:r>
            <a:r>
              <a:rPr lang="en-US" sz="2400" dirty="0"/>
              <a:t>&gt;</a:t>
            </a:r>
            <a:r>
              <a:rPr lang="ru-RU" sz="2400" dirty="0"/>
              <a:t> или</a:t>
            </a:r>
            <a:r>
              <a:rPr lang="en-US" sz="2400" dirty="0"/>
              <a:t>  &lt;</a:t>
            </a:r>
            <a:r>
              <a:rPr lang="en-US" sz="2400" b="1" i="1" dirty="0" err="1"/>
              <a:t>th</a:t>
            </a:r>
            <a:r>
              <a:rPr lang="en-US" sz="2400" dirty="0"/>
              <a:t>&gt;</a:t>
            </a:r>
            <a:r>
              <a:rPr lang="ru-RU" sz="2400" dirty="0"/>
              <a:t> устанавливаются параметры:</a:t>
            </a:r>
          </a:p>
          <a:p>
            <a:pPr lvl="2">
              <a:buSzTx/>
              <a:buFontTx/>
              <a:buChar char="•"/>
            </a:pPr>
            <a:r>
              <a:rPr lang="en-US" b="1" i="1" dirty="0" err="1"/>
              <a:t>colspan</a:t>
            </a:r>
            <a:r>
              <a:rPr lang="en-US" dirty="0"/>
              <a:t> </a:t>
            </a:r>
            <a:r>
              <a:rPr lang="ru-RU" dirty="0"/>
              <a:t>– число столбцов, занятых ячейкой;</a:t>
            </a:r>
          </a:p>
          <a:p>
            <a:pPr lvl="2">
              <a:buSzTx/>
              <a:buFontTx/>
              <a:buChar char="•"/>
            </a:pPr>
            <a:r>
              <a:rPr lang="en-US" b="1" i="1" dirty="0" err="1"/>
              <a:t>rowspan</a:t>
            </a:r>
            <a:r>
              <a:rPr lang="ru-RU" dirty="0"/>
              <a:t> – число строк, занятых ячейкой.</a:t>
            </a:r>
          </a:p>
          <a:p>
            <a:pPr>
              <a:spcBef>
                <a:spcPct val="70000"/>
              </a:spcBef>
              <a:buSzTx/>
              <a:buFontTx/>
              <a:buNone/>
            </a:pPr>
            <a:r>
              <a:rPr lang="ru-RU" sz="2400" dirty="0"/>
              <a:t>	Следует учитывать: при объединении </a:t>
            </a:r>
            <a:r>
              <a:rPr lang="en-US" sz="2400" b="1" i="1" dirty="0"/>
              <a:t>n</a:t>
            </a:r>
            <a:r>
              <a:rPr lang="en-US" sz="2400" dirty="0"/>
              <a:t> </a:t>
            </a:r>
            <a:r>
              <a:rPr lang="ru-RU" sz="2400" dirty="0"/>
              <a:t>столбцов (строк) в текущей строке (текущем столбце) остается на </a:t>
            </a:r>
            <a:r>
              <a:rPr lang="en-US" sz="2400" b="1" i="1" dirty="0"/>
              <a:t>n</a:t>
            </a:r>
            <a:r>
              <a:rPr lang="ru-RU" sz="2400" dirty="0"/>
              <a:t>–1 ячеек меньше.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"/>
            <a:ext cx="7884368" cy="1447799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ru-RU" dirty="0">
                <a:solidFill>
                  <a:srgbClr val="4F271C">
                    <a:satMod val="130000"/>
                  </a:srgbClr>
                </a:solidFill>
              </a:rPr>
              <a:t>Создание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8978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24001"/>
            <a:ext cx="8740775" cy="5181600"/>
          </a:xfrm>
        </p:spPr>
        <p:txBody>
          <a:bodyPr/>
          <a:lstStyle/>
          <a:p>
            <a:r>
              <a:rPr lang="ru-RU" sz="2400" b="1" i="1" dirty="0"/>
              <a:t>Группирование ячеек.</a:t>
            </a:r>
          </a:p>
          <a:p>
            <a:pPr>
              <a:buFont typeface="Wingdings" pitchFamily="2" charset="2"/>
              <a:buNone/>
            </a:pPr>
            <a:r>
              <a:rPr lang="ru-RU" sz="2400" dirty="0"/>
              <a:t>	Позволяет форматировать группу ячеек как одно целое.</a:t>
            </a:r>
          </a:p>
          <a:p>
            <a:pPr lvl="1">
              <a:spcBef>
                <a:spcPct val="50000"/>
              </a:spcBef>
            </a:pPr>
            <a:r>
              <a:rPr lang="ru-RU" sz="2400" dirty="0"/>
              <a:t>Группирование столбцов.</a:t>
            </a:r>
          </a:p>
          <a:p>
            <a:pPr lvl="1">
              <a:buFont typeface="Wingdings" pitchFamily="2" charset="2"/>
              <a:buNone/>
            </a:pPr>
            <a:r>
              <a:rPr lang="ru-RU" sz="2400" dirty="0"/>
              <a:t>	Используются парные теги:</a:t>
            </a:r>
          </a:p>
          <a:p>
            <a:pPr lvl="2">
              <a:buSzTx/>
              <a:buFontTx/>
              <a:buChar char="•"/>
            </a:pPr>
            <a:r>
              <a:rPr lang="en-US" b="1" i="1" dirty="0"/>
              <a:t>&lt;</a:t>
            </a:r>
            <a:r>
              <a:rPr lang="en-US" b="1" i="1" dirty="0" err="1"/>
              <a:t>colgroup</a:t>
            </a:r>
            <a:r>
              <a:rPr lang="en-US" b="1" i="1" dirty="0"/>
              <a:t>&gt;</a:t>
            </a:r>
            <a:r>
              <a:rPr lang="en-US" dirty="0"/>
              <a:t> </a:t>
            </a:r>
            <a:r>
              <a:rPr lang="ru-RU" dirty="0"/>
              <a:t>– структурная группа столбцов; применяется для разбивки таблицы на столбцы разных типов (например: столбцы заголовков и столбцы данных). </a:t>
            </a:r>
          </a:p>
          <a:p>
            <a:pPr lvl="2">
              <a:buSzTx/>
              <a:buFontTx/>
              <a:buChar char="•"/>
            </a:pPr>
            <a:r>
              <a:rPr lang="en-US" b="1" i="1" dirty="0"/>
              <a:t>&lt;col&gt;</a:t>
            </a:r>
            <a:r>
              <a:rPr lang="ru-RU" dirty="0"/>
              <a:t> – неструктурная группа столбцов; применяется для произвольного группирования столбцов таблицы, имеющих общий формат данных.</a:t>
            </a:r>
          </a:p>
          <a:p>
            <a:pPr>
              <a:buSzTx/>
              <a:buFontTx/>
              <a:buNone/>
            </a:pPr>
            <a:r>
              <a:rPr lang="ru-RU" sz="2400" dirty="0"/>
              <a:t>	Помещаются в код между тегами </a:t>
            </a:r>
            <a:r>
              <a:rPr lang="en-US" sz="2400" dirty="0"/>
              <a:t>&lt;</a:t>
            </a:r>
            <a:r>
              <a:rPr lang="en-US" sz="2400" b="1" i="1" dirty="0"/>
              <a:t>table</a:t>
            </a:r>
            <a:r>
              <a:rPr lang="en-US" sz="2400" dirty="0"/>
              <a:t>&gt;</a:t>
            </a:r>
            <a:r>
              <a:rPr lang="ru-RU" sz="2400" dirty="0"/>
              <a:t> и созданием первой строки с помощью </a:t>
            </a:r>
            <a:r>
              <a:rPr lang="en-US" sz="2400" dirty="0"/>
              <a:t>&lt;</a:t>
            </a:r>
            <a:r>
              <a:rPr lang="en-US" sz="2400" b="1" i="1" dirty="0" err="1"/>
              <a:t>tr</a:t>
            </a:r>
            <a:r>
              <a:rPr lang="en-US" sz="2400" dirty="0"/>
              <a:t>&gt;</a:t>
            </a:r>
            <a:r>
              <a:rPr lang="ru-RU" sz="2400" dirty="0"/>
              <a:t>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"/>
            <a:ext cx="7884368" cy="1447799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ru-RU" dirty="0">
                <a:solidFill>
                  <a:srgbClr val="4F271C">
                    <a:satMod val="130000"/>
                  </a:srgbClr>
                </a:solidFill>
              </a:rPr>
              <a:t>Создание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988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39888"/>
            <a:ext cx="8458200" cy="4837112"/>
          </a:xfrm>
        </p:spPr>
        <p:txBody>
          <a:bodyPr/>
          <a:lstStyle/>
          <a:p>
            <a:pPr lvl="1">
              <a:spcBef>
                <a:spcPct val="50000"/>
              </a:spcBef>
            </a:pPr>
            <a:r>
              <a:rPr lang="ru-RU" sz="2400" dirty="0"/>
              <a:t>Группирование строк.</a:t>
            </a:r>
          </a:p>
          <a:p>
            <a:pPr lvl="1">
              <a:buFont typeface="Wingdings" pitchFamily="2" charset="2"/>
              <a:buNone/>
            </a:pPr>
            <a:r>
              <a:rPr lang="ru-RU" sz="2400" dirty="0"/>
              <a:t>	Используются парные теги:</a:t>
            </a:r>
          </a:p>
          <a:p>
            <a:pPr lvl="2">
              <a:buSzTx/>
              <a:buFontTx/>
              <a:buChar char="•"/>
            </a:pPr>
            <a:r>
              <a:rPr lang="en-US" b="1" i="1" dirty="0"/>
              <a:t>&lt;</a:t>
            </a:r>
            <a:r>
              <a:rPr lang="en-US" b="1" i="1" dirty="0" err="1"/>
              <a:t>thead</a:t>
            </a:r>
            <a:r>
              <a:rPr lang="en-US" b="1" i="1" dirty="0"/>
              <a:t>&gt;</a:t>
            </a:r>
            <a:r>
              <a:rPr lang="en-US" dirty="0"/>
              <a:t> </a:t>
            </a:r>
            <a:r>
              <a:rPr lang="ru-RU" dirty="0"/>
              <a:t>– создает группу строк заголовков. Этот тег можно использовать в коде таблицы только один раз. </a:t>
            </a:r>
          </a:p>
          <a:p>
            <a:pPr lvl="2">
              <a:buSzTx/>
              <a:buFontTx/>
              <a:buChar char="•"/>
            </a:pPr>
            <a:r>
              <a:rPr lang="en-US" b="1" i="1" dirty="0"/>
              <a:t>&lt;</a:t>
            </a:r>
            <a:r>
              <a:rPr lang="en-US" b="1" i="1" dirty="0" err="1"/>
              <a:t>tbody</a:t>
            </a:r>
            <a:r>
              <a:rPr lang="en-US" b="1" i="1" dirty="0"/>
              <a:t>&gt;</a:t>
            </a:r>
            <a:r>
              <a:rPr lang="ru-RU" dirty="0"/>
              <a:t> – используется для создания одной или нескольких групп строк.</a:t>
            </a:r>
          </a:p>
          <a:p>
            <a:pPr lvl="2">
              <a:buSzTx/>
              <a:buFontTx/>
              <a:buChar char="•"/>
            </a:pPr>
            <a:r>
              <a:rPr lang="en-US" b="1" i="1" dirty="0"/>
              <a:t>&lt;</a:t>
            </a:r>
            <a:r>
              <a:rPr lang="en-US" b="1" i="1" dirty="0" err="1"/>
              <a:t>tfoot</a:t>
            </a:r>
            <a:r>
              <a:rPr lang="en-US" b="1" i="1" dirty="0"/>
              <a:t>&gt;</a:t>
            </a:r>
            <a:r>
              <a:rPr lang="en-US" dirty="0"/>
              <a:t> </a:t>
            </a:r>
            <a:r>
              <a:rPr lang="ru-RU" dirty="0"/>
              <a:t>– создает группу строк нижнего колонтитула таблицы. Этот тег можно использовать в коде таблицы только один раз.</a:t>
            </a:r>
            <a:endParaRPr lang="ru-RU" sz="18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"/>
            <a:ext cx="8028384" cy="1447799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ru-RU" dirty="0">
                <a:solidFill>
                  <a:srgbClr val="4F271C">
                    <a:satMod val="130000"/>
                  </a:srgbClr>
                </a:solidFill>
              </a:rPr>
              <a:t>Создание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4617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06538"/>
            <a:ext cx="8610600" cy="5122862"/>
          </a:xfrm>
        </p:spPr>
        <p:txBody>
          <a:bodyPr/>
          <a:lstStyle/>
          <a:p>
            <a:pPr marL="355600" indent="-355600"/>
            <a:r>
              <a:rPr lang="ru-RU" sz="2400" b="1" i="1" dirty="0"/>
              <a:t>Установка размеров таблицы.</a:t>
            </a:r>
          </a:p>
          <a:p>
            <a:pPr marL="355600" indent="-355600">
              <a:buFont typeface="Wingdings" pitchFamily="2" charset="2"/>
              <a:buNone/>
            </a:pPr>
            <a:r>
              <a:rPr lang="ru-RU" sz="2400" dirty="0"/>
              <a:t>	Атрибуты  </a:t>
            </a:r>
            <a:r>
              <a:rPr lang="en-US" sz="2400" b="1" i="1" dirty="0"/>
              <a:t>width</a:t>
            </a:r>
            <a:r>
              <a:rPr lang="ru-RU" sz="2400" dirty="0"/>
              <a:t> (ширина) и</a:t>
            </a:r>
            <a:r>
              <a:rPr lang="en-US" sz="2400" dirty="0"/>
              <a:t>  </a:t>
            </a:r>
            <a:r>
              <a:rPr lang="en-US" sz="2400" b="1" i="1" dirty="0"/>
              <a:t>height</a:t>
            </a:r>
            <a:r>
              <a:rPr lang="en-US" sz="2400" dirty="0"/>
              <a:t> </a:t>
            </a:r>
            <a:r>
              <a:rPr lang="ru-RU" sz="2400" dirty="0"/>
              <a:t>(высота) тега  </a:t>
            </a:r>
            <a:r>
              <a:rPr lang="en-US" sz="2400" dirty="0"/>
              <a:t>&lt;</a:t>
            </a:r>
            <a:r>
              <a:rPr lang="en-US" sz="2400" b="1" i="1" dirty="0"/>
              <a:t>table</a:t>
            </a:r>
            <a:r>
              <a:rPr lang="en-US" sz="2400" dirty="0"/>
              <a:t>&gt;</a:t>
            </a:r>
            <a:r>
              <a:rPr lang="ru-RU" sz="2400" dirty="0"/>
              <a:t>.</a:t>
            </a:r>
          </a:p>
          <a:p>
            <a:pPr marL="355600" indent="-355600">
              <a:buFont typeface="Wingdings" pitchFamily="2" charset="2"/>
              <a:buNone/>
            </a:pPr>
            <a:r>
              <a:rPr lang="ru-RU" sz="2400" dirty="0"/>
              <a:t>	Задаются в пикселях или в процентах от размеров </a:t>
            </a:r>
            <a:r>
              <a:rPr lang="ru-RU" sz="2400" i="1" dirty="0"/>
              <a:t>окна браузера </a:t>
            </a:r>
            <a:r>
              <a:rPr lang="ru-RU" sz="2400" dirty="0"/>
              <a:t>(установка одного атрибута в процентах не приводит к пропорциональному изменению второго атрибута).</a:t>
            </a:r>
          </a:p>
          <a:p>
            <a:pPr marL="355600" indent="-355600"/>
            <a:r>
              <a:rPr lang="ru-RU" sz="2400" b="1" i="1" dirty="0"/>
              <a:t>Установка размеров отдельных ячеек.</a:t>
            </a:r>
          </a:p>
          <a:p>
            <a:pPr marL="355600" indent="-355600">
              <a:buFont typeface="Wingdings" pitchFamily="2" charset="2"/>
              <a:buNone/>
            </a:pPr>
            <a:r>
              <a:rPr lang="ru-RU" sz="2400" dirty="0"/>
              <a:t>	Атрибуты  </a:t>
            </a:r>
            <a:r>
              <a:rPr lang="en-US" sz="2400" b="1" i="1" dirty="0"/>
              <a:t>width</a:t>
            </a:r>
            <a:r>
              <a:rPr lang="ru-RU" sz="2400" dirty="0"/>
              <a:t> (ширина) и</a:t>
            </a:r>
            <a:r>
              <a:rPr lang="en-US" sz="2400" dirty="0"/>
              <a:t>  </a:t>
            </a:r>
            <a:r>
              <a:rPr lang="en-US" sz="2400" b="1" i="1" dirty="0"/>
              <a:t>height</a:t>
            </a:r>
            <a:r>
              <a:rPr lang="en-US" sz="2400" dirty="0"/>
              <a:t> </a:t>
            </a:r>
            <a:r>
              <a:rPr lang="ru-RU" sz="2400" dirty="0"/>
              <a:t>(высота) тегов </a:t>
            </a:r>
            <a:r>
              <a:rPr lang="en-US" sz="2400" dirty="0"/>
              <a:t>&lt;</a:t>
            </a:r>
            <a:r>
              <a:rPr lang="en-US" sz="2400" b="1" i="1" dirty="0"/>
              <a:t>td</a:t>
            </a:r>
            <a:r>
              <a:rPr lang="en-US" sz="2400" dirty="0"/>
              <a:t>&gt;</a:t>
            </a:r>
            <a:r>
              <a:rPr lang="ru-RU" sz="2400" dirty="0"/>
              <a:t> или</a:t>
            </a:r>
            <a:r>
              <a:rPr lang="en-US" sz="2400" dirty="0"/>
              <a:t>  &lt;</a:t>
            </a:r>
            <a:r>
              <a:rPr lang="en-US" sz="2400" b="1" i="1" dirty="0" err="1"/>
              <a:t>th</a:t>
            </a:r>
            <a:r>
              <a:rPr lang="en-US" sz="2400" dirty="0"/>
              <a:t>&gt;</a:t>
            </a:r>
            <a:r>
              <a:rPr lang="ru-RU" sz="2400" dirty="0"/>
              <a:t>.</a:t>
            </a:r>
          </a:p>
          <a:p>
            <a:pPr marL="355600" indent="-355600">
              <a:buFont typeface="Wingdings" pitchFamily="2" charset="2"/>
              <a:buNone/>
            </a:pPr>
            <a:r>
              <a:rPr lang="ru-RU" sz="2400" dirty="0"/>
              <a:t>	Задаются в пикселях или в процентах от размеров </a:t>
            </a:r>
            <a:r>
              <a:rPr lang="ru-RU" sz="2400" i="1" dirty="0"/>
              <a:t>таблицы</a:t>
            </a:r>
            <a:r>
              <a:rPr lang="ru-RU" sz="2400" dirty="0"/>
              <a:t> (установка одного атрибута в процентах приведет к пропорциональному изменению второго атрибута).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"/>
            <a:ext cx="8028384" cy="1447799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ru-RU" dirty="0">
                <a:solidFill>
                  <a:srgbClr val="4F271C">
                    <a:satMod val="130000"/>
                  </a:srgbClr>
                </a:solidFill>
              </a:rPr>
              <a:t>Создание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86459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3717032"/>
            <a:ext cx="7406640" cy="1472184"/>
          </a:xfrm>
        </p:spPr>
        <p:txBody>
          <a:bodyPr/>
          <a:lstStyle/>
          <a:p>
            <a:r>
              <a:rPr lang="en-US" dirty="0"/>
              <a:t>HTML</a:t>
            </a:r>
            <a:r>
              <a:rPr lang="ru-RU" dirty="0"/>
              <a:t>-формы</a:t>
            </a:r>
          </a:p>
        </p:txBody>
      </p:sp>
    </p:spTree>
    <p:extLst>
      <p:ext uri="{BB962C8B-B14F-4D97-AF65-F5344CB8AC3E}">
        <p14:creationId xmlns:p14="http://schemas.microsoft.com/office/powerpoint/2010/main" val="27210862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ru-RU" dirty="0"/>
              <a:t>Форма - один из важных элементов любого </a:t>
            </a:r>
            <a:r>
              <a:rPr lang="en-US" dirty="0"/>
              <a:t>HTML</a:t>
            </a:r>
            <a:r>
              <a:rPr lang="ru-RU" dirty="0"/>
              <a:t>-документа, предназначенная  для обмена данными между пользователем и сервером. Позволяет организовать пользовательский интерфейс </a:t>
            </a:r>
            <a:r>
              <a:rPr lang="en-US" dirty="0"/>
              <a:t>web</a:t>
            </a:r>
            <a:r>
              <a:rPr lang="ru-RU" dirty="0"/>
              <a:t>-приложения для отправки данных (пользователем) на сервер. </a:t>
            </a:r>
          </a:p>
          <a:p>
            <a:pPr marL="82296" indent="0">
              <a:buNone/>
            </a:pPr>
            <a:r>
              <a:rPr lang="ru-RU" dirty="0"/>
              <a:t>Также  с помощью клиентских скриптов можно получить доступ к любому элементу формы, изменять его и применять по своему усмотрению. </a:t>
            </a:r>
          </a:p>
        </p:txBody>
      </p:sp>
    </p:spTree>
    <p:extLst>
      <p:ext uri="{BB962C8B-B14F-4D97-AF65-F5344CB8AC3E}">
        <p14:creationId xmlns:p14="http://schemas.microsoft.com/office/powerpoint/2010/main" val="13643387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формы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Форма создается с помощью тэга </a:t>
            </a:r>
          </a:p>
          <a:p>
            <a:pPr marL="82296" indent="0">
              <a:buNone/>
            </a:pPr>
            <a:r>
              <a:rPr lang="en-US" dirty="0"/>
              <a:t>&lt;form&gt;…&lt;/form&gt;</a:t>
            </a:r>
            <a:r>
              <a:rPr lang="ru-RU" dirty="0"/>
              <a:t>, внутри которого размещаются элементы обработки и</a:t>
            </a:r>
            <a:r>
              <a:rPr lang="en-US" dirty="0"/>
              <a:t>/</a:t>
            </a:r>
            <a:r>
              <a:rPr lang="ru-RU" dirty="0"/>
              <a:t>или передачи информации. </a:t>
            </a:r>
          </a:p>
          <a:p>
            <a:r>
              <a:rPr lang="ru-RU" dirty="0"/>
              <a:t>Элемент </a:t>
            </a:r>
            <a:r>
              <a:rPr lang="en-US" dirty="0"/>
              <a:t>&lt;form&gt; </a:t>
            </a:r>
            <a:r>
              <a:rPr lang="ru-RU" dirty="0"/>
              <a:t>имеет атрибуты, определяющие способ  представления и обработки данных;</a:t>
            </a:r>
          </a:p>
          <a:p>
            <a:r>
              <a:rPr lang="ru-RU" dirty="0"/>
              <a:t>Элемент </a:t>
            </a:r>
            <a:r>
              <a:rPr lang="en-US" dirty="0"/>
              <a:t>&lt;form&gt;</a:t>
            </a:r>
            <a:r>
              <a:rPr lang="ru-RU" dirty="0"/>
              <a:t> - блочный, внутри него могут быть любые элементы, кроме другой формы;</a:t>
            </a:r>
          </a:p>
          <a:p>
            <a:r>
              <a:rPr lang="ru-RU" dirty="0"/>
              <a:t>На одной странице могут быть несколько форм; при этом формы не могут быть вложены друг в друга (см. пункт выше); </a:t>
            </a:r>
          </a:p>
          <a:p>
            <a:r>
              <a:rPr lang="ru-RU" dirty="0"/>
              <a:t>Информация из формы передается браузером на сервер, где, как правило, обрабатывается серверной технологией (</a:t>
            </a:r>
            <a:r>
              <a:rPr lang="en-US" dirty="0"/>
              <a:t>PHP, ASP.NET </a:t>
            </a:r>
            <a:r>
              <a:rPr lang="ru-RU" dirty="0"/>
              <a:t>и т.п.).</a:t>
            </a:r>
          </a:p>
        </p:txBody>
      </p:sp>
    </p:spTree>
    <p:extLst>
      <p:ext uri="{BB962C8B-B14F-4D97-AF65-F5344CB8AC3E}">
        <p14:creationId xmlns:p14="http://schemas.microsoft.com/office/powerpoint/2010/main" val="4713386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498080" cy="1143000"/>
          </a:xfrm>
        </p:spPr>
        <p:txBody>
          <a:bodyPr/>
          <a:lstStyle/>
          <a:p>
            <a:r>
              <a:rPr lang="ru-RU" dirty="0"/>
              <a:t>Основные атрибуты </a:t>
            </a:r>
            <a:r>
              <a:rPr lang="en-US" dirty="0"/>
              <a:t>&lt;form&gt;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187624" y="3429000"/>
            <a:ext cx="7632848" cy="3312368"/>
          </a:xfrm>
        </p:spPr>
        <p:txBody>
          <a:bodyPr>
            <a:normAutofit fontScale="85000" lnSpcReduction="20000"/>
          </a:bodyPr>
          <a:lstStyle/>
          <a:p>
            <a:pPr marL="82296" indent="0" algn="just">
              <a:buNone/>
            </a:pPr>
            <a:r>
              <a:rPr lang="ru-RU" dirty="0"/>
              <a:t>Атрибуты являются обязательными; если их значения не указаны – браузер подставляет значения по умолчанию. </a:t>
            </a:r>
          </a:p>
          <a:p>
            <a:pPr algn="just"/>
            <a:r>
              <a:rPr lang="en-US" dirty="0"/>
              <a:t>Action</a:t>
            </a:r>
            <a:r>
              <a:rPr lang="ru-RU" dirty="0"/>
              <a:t> – определяет адрес документа, обрабатывающего данные из формы (по умолчанию – текущий документ).</a:t>
            </a:r>
          </a:p>
          <a:p>
            <a:pPr algn="just"/>
            <a:r>
              <a:rPr lang="en-US" dirty="0"/>
              <a:t>Method </a:t>
            </a:r>
            <a:r>
              <a:rPr lang="ru-RU" dirty="0"/>
              <a:t>– определяет используемый метод отправки данных (</a:t>
            </a:r>
            <a:r>
              <a:rPr lang="en-US" dirty="0"/>
              <a:t>GET </a:t>
            </a:r>
            <a:r>
              <a:rPr lang="ru-RU" dirty="0"/>
              <a:t>или </a:t>
            </a:r>
            <a:r>
              <a:rPr lang="en-US" dirty="0"/>
              <a:t>POST</a:t>
            </a:r>
            <a:r>
              <a:rPr lang="ru-RU" dirty="0"/>
              <a:t>; по умолчанию - </a:t>
            </a:r>
            <a:r>
              <a:rPr lang="en-US" dirty="0"/>
              <a:t>GET</a:t>
            </a:r>
            <a:r>
              <a:rPr lang="ru-RU" dirty="0"/>
              <a:t>). </a:t>
            </a:r>
          </a:p>
          <a:p>
            <a:pPr algn="just"/>
            <a:r>
              <a:rPr lang="en-US" dirty="0" err="1"/>
              <a:t>Enctype</a:t>
            </a:r>
            <a:r>
              <a:rPr lang="en-US" dirty="0"/>
              <a:t> – </a:t>
            </a:r>
            <a:r>
              <a:rPr lang="ru-RU" dirty="0"/>
              <a:t>определяет способ кодирования данных (по умолчанию - </a:t>
            </a:r>
            <a:r>
              <a:rPr lang="en-US" dirty="0"/>
              <a:t>application/x-www-form-</a:t>
            </a:r>
            <a:r>
              <a:rPr lang="en-US" dirty="0" err="1"/>
              <a:t>urlencoded</a:t>
            </a:r>
            <a:r>
              <a:rPr lang="ru-RU" dirty="0"/>
              <a:t>).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1043608" y="1524000"/>
            <a:ext cx="7992888" cy="1472952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2000" i="1" dirty="0"/>
              <a:t>&lt;form action = "</a:t>
            </a:r>
            <a:r>
              <a:rPr lang="en-US" sz="2000" i="1" dirty="0" err="1"/>
              <a:t>file.php</a:t>
            </a:r>
            <a:r>
              <a:rPr lang="en-US" sz="2000" i="1" dirty="0"/>
              <a:t>" method = "POST" </a:t>
            </a:r>
            <a:endParaRPr lang="ru-RU" sz="2000" i="1" dirty="0"/>
          </a:p>
          <a:p>
            <a:pPr marL="82296" indent="0">
              <a:buNone/>
            </a:pPr>
            <a:r>
              <a:rPr lang="ru-RU" sz="2000" i="1" dirty="0"/>
              <a:t>                                                                                  </a:t>
            </a:r>
            <a:r>
              <a:rPr lang="en-US" sz="2000" i="1" dirty="0" err="1"/>
              <a:t>enctype</a:t>
            </a:r>
            <a:r>
              <a:rPr lang="en-US" sz="2000" i="1" dirty="0"/>
              <a:t> = "multipart/form-data"&gt;</a:t>
            </a:r>
          </a:p>
          <a:p>
            <a:pPr marL="82296" indent="0">
              <a:buNone/>
            </a:pPr>
            <a:r>
              <a:rPr lang="en-US" sz="2000" i="1" dirty="0"/>
              <a:t>	&lt;!-- </a:t>
            </a:r>
            <a:r>
              <a:rPr lang="ru-RU" sz="2000" i="1" dirty="0"/>
              <a:t>Элементы  внутри формы --&gt;	</a:t>
            </a:r>
          </a:p>
          <a:p>
            <a:pPr marL="82296" indent="0">
              <a:buNone/>
            </a:pPr>
            <a:r>
              <a:rPr lang="ru-RU" sz="2000" i="1" dirty="0"/>
              <a:t>&lt;/</a:t>
            </a:r>
            <a:r>
              <a:rPr lang="en-US" sz="2000" i="1" dirty="0"/>
              <a:t>form&gt;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9652117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однострочное текстовое поле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403648" y="1556792"/>
            <a:ext cx="7498080" cy="5112568"/>
          </a:xfrm>
        </p:spPr>
        <p:txBody>
          <a:bodyPr>
            <a:normAutofit fontScale="70000" lnSpcReduction="20000"/>
          </a:bodyPr>
          <a:lstStyle/>
          <a:p>
            <a:pPr marL="82296" indent="0" algn="just">
              <a:buNone/>
            </a:pPr>
            <a:r>
              <a:rPr lang="ru-RU" dirty="0"/>
              <a:t>Однострочное текстовое поле предназначено для ввода одной строки символов с помощью клавиатуры. В </a:t>
            </a:r>
            <a:r>
              <a:rPr lang="en-US" dirty="0"/>
              <a:t>HTML 4.01</a:t>
            </a:r>
            <a:r>
              <a:rPr lang="ru-RU" dirty="0"/>
              <a:t>:</a:t>
            </a:r>
          </a:p>
          <a:p>
            <a:pPr marL="82296" indent="0" algn="just">
              <a:buNone/>
            </a:pPr>
            <a:r>
              <a:rPr lang="ru-RU" dirty="0"/>
              <a:t> </a:t>
            </a:r>
          </a:p>
          <a:p>
            <a:pPr marL="82296" indent="0" algn="ctr">
              <a:buNone/>
            </a:pPr>
            <a:r>
              <a:rPr lang="en-US" i="1" dirty="0"/>
              <a:t>&lt;input type = “text” … /&gt;</a:t>
            </a:r>
          </a:p>
          <a:p>
            <a:pPr marL="82296" indent="0" algn="ctr">
              <a:buNone/>
            </a:pPr>
            <a:r>
              <a:rPr lang="en-US" i="1" dirty="0"/>
              <a:t>&lt;input type = “password” … /&gt;</a:t>
            </a:r>
            <a:endParaRPr lang="ru-RU" i="1" dirty="0"/>
          </a:p>
          <a:p>
            <a:pPr marL="82296" indent="0" algn="ctr">
              <a:buNone/>
            </a:pPr>
            <a:endParaRPr lang="en-US" i="1" dirty="0"/>
          </a:p>
          <a:p>
            <a:pPr marL="82296" indent="0" algn="just">
              <a:buNone/>
            </a:pPr>
            <a:r>
              <a:rPr lang="ru-RU" u="sng" dirty="0"/>
              <a:t>Возможные атрибуты: </a:t>
            </a:r>
          </a:p>
          <a:p>
            <a:pPr algn="just"/>
            <a:r>
              <a:rPr lang="en-US" dirty="0"/>
              <a:t>Name – </a:t>
            </a:r>
            <a:r>
              <a:rPr lang="ru-RU" dirty="0"/>
              <a:t>обязательный атрибут, предназначенный для идентификации поля обработчиком;</a:t>
            </a:r>
          </a:p>
          <a:p>
            <a:pPr algn="just"/>
            <a:r>
              <a:rPr lang="en-US" dirty="0"/>
              <a:t>Value</a:t>
            </a:r>
            <a:r>
              <a:rPr lang="ru-RU" dirty="0"/>
              <a:t> – начальный текст, отображаемый в поле;</a:t>
            </a:r>
          </a:p>
          <a:p>
            <a:pPr algn="just"/>
            <a:r>
              <a:rPr lang="en-US" dirty="0"/>
              <a:t>Size – </a:t>
            </a:r>
            <a:r>
              <a:rPr lang="ru-RU" dirty="0"/>
              <a:t>размер (ширина) поля, определяемая числом символов</a:t>
            </a:r>
            <a:r>
              <a:rPr lang="en-US" dirty="0"/>
              <a:t> (password - </a:t>
            </a:r>
            <a:r>
              <a:rPr lang="ru-RU" dirty="0"/>
              <a:t>звездочек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ru-RU" dirty="0" err="1"/>
              <a:t>моноширинного</a:t>
            </a:r>
            <a:r>
              <a:rPr lang="ru-RU" dirty="0"/>
              <a:t> шрифта. </a:t>
            </a:r>
            <a:endParaRPr lang="en-US" dirty="0"/>
          </a:p>
          <a:p>
            <a:pPr algn="just"/>
            <a:r>
              <a:rPr lang="en-US" dirty="0" err="1"/>
              <a:t>Maxlength</a:t>
            </a:r>
            <a:r>
              <a:rPr lang="en-US" dirty="0"/>
              <a:t> – </a:t>
            </a:r>
            <a:r>
              <a:rPr lang="ru-RU" dirty="0"/>
              <a:t>максимальное количество вводимых символов. </a:t>
            </a:r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1999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однострочное текстовое поле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712784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155" y="4653136"/>
            <a:ext cx="397484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76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Структура HTML-документа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5425"/>
            <a:ext cx="8229600" cy="5210175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None/>
            </a:pPr>
            <a:r>
              <a:rPr lang="ru-RU" sz="2400" dirty="0"/>
              <a:t>	Каждый  </a:t>
            </a:r>
            <a:r>
              <a:rPr lang="en-US" sz="2400" dirty="0"/>
              <a:t>HTML</a:t>
            </a:r>
            <a:r>
              <a:rPr lang="ru-RU" sz="2400" dirty="0"/>
              <a:t>-документ начинается с тега </a:t>
            </a:r>
            <a:br>
              <a:rPr lang="ru-RU" sz="2400" dirty="0"/>
            </a:br>
            <a:r>
              <a:rPr lang="ru-RU" sz="2400" b="1" dirty="0"/>
              <a:t>&lt;</a:t>
            </a:r>
            <a:r>
              <a:rPr lang="en-US" sz="2400" b="1" i="1" dirty="0"/>
              <a:t>html</a:t>
            </a:r>
            <a:r>
              <a:rPr lang="ru-RU" sz="2400" b="1" dirty="0"/>
              <a:t>&gt;</a:t>
            </a:r>
            <a:r>
              <a:rPr lang="ru-RU" sz="2400" dirty="0"/>
              <a:t> и заканчивается тегом </a:t>
            </a:r>
            <a:r>
              <a:rPr lang="ru-RU" sz="2400" b="1" i="1" dirty="0"/>
              <a:t>&lt;/</a:t>
            </a:r>
            <a:r>
              <a:rPr lang="en-US" sz="2400" b="1" i="1" dirty="0"/>
              <a:t>html</a:t>
            </a:r>
            <a:r>
              <a:rPr lang="ru-RU" sz="2400" b="1" i="1" dirty="0"/>
              <a:t>&gt;</a:t>
            </a:r>
            <a:r>
              <a:rPr lang="ru-RU" sz="2400" b="1" dirty="0"/>
              <a:t>.</a:t>
            </a:r>
            <a:r>
              <a:rPr lang="ru-RU" sz="2400" dirty="0"/>
              <a:t> Это тэг является </a:t>
            </a:r>
            <a:r>
              <a:rPr lang="ru-RU" sz="2400" b="1" dirty="0"/>
              <a:t>корневым элементом </a:t>
            </a:r>
            <a:r>
              <a:rPr lang="en-US" sz="2400" dirty="0"/>
              <a:t>HTML</a:t>
            </a:r>
            <a:r>
              <a:rPr lang="ru-RU" sz="2400" dirty="0"/>
              <a:t>-документа. </a:t>
            </a:r>
          </a:p>
          <a:p>
            <a:pPr algn="just">
              <a:buNone/>
            </a:pPr>
            <a:r>
              <a:rPr lang="ru-RU" sz="2400" dirty="0"/>
              <a:t>	До корневого элемента может находится </a:t>
            </a:r>
            <a:r>
              <a:rPr lang="ru-RU" sz="2400" b="1" dirty="0"/>
              <a:t>пролог (декларация) </a:t>
            </a:r>
            <a:r>
              <a:rPr lang="en-US" sz="2400" dirty="0"/>
              <a:t>HTML</a:t>
            </a:r>
            <a:r>
              <a:rPr lang="ru-RU" sz="2400" dirty="0"/>
              <a:t>-документа.</a:t>
            </a:r>
          </a:p>
          <a:p>
            <a:pPr>
              <a:buFont typeface="Wingdings" pitchFamily="2" charset="2"/>
              <a:buNone/>
            </a:pPr>
            <a:endParaRPr lang="ru-RU" sz="1600" dirty="0"/>
          </a:p>
          <a:p>
            <a:pPr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en-US" sz="2400" b="1" i="1" dirty="0"/>
              <a:t>HTML</a:t>
            </a:r>
            <a:r>
              <a:rPr lang="ru-RU" sz="2400" b="1" i="1" dirty="0"/>
              <a:t>-документы</a:t>
            </a:r>
            <a:r>
              <a:rPr lang="ru-RU" sz="2400" b="1" dirty="0"/>
              <a:t>  </a:t>
            </a:r>
            <a:r>
              <a:rPr lang="ru-RU" sz="2400" dirty="0"/>
              <a:t>состоят из двух разделов:</a:t>
            </a:r>
          </a:p>
          <a:p>
            <a:r>
              <a:rPr lang="ru-RU" sz="2400" b="1" i="1" dirty="0">
                <a:solidFill>
                  <a:srgbClr val="FF0000"/>
                </a:solidFill>
              </a:rPr>
              <a:t>заголовка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(содержит установки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/>
              <a:t>	глобальных параметров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/>
              <a:t>	</a:t>
            </a:r>
            <a:r>
              <a:rPr lang="en-US" sz="2400" dirty="0"/>
              <a:t>Web-</a:t>
            </a:r>
            <a:r>
              <a:rPr lang="ru-RU" sz="2400" dirty="0"/>
              <a:t>страницы);</a:t>
            </a:r>
          </a:p>
          <a:p>
            <a:pPr>
              <a:buFont typeface="Wingdings" pitchFamily="2" charset="2"/>
              <a:buNone/>
            </a:pPr>
            <a:endParaRPr lang="ru-RU" sz="1000" dirty="0"/>
          </a:p>
          <a:p>
            <a:r>
              <a:rPr lang="ru-RU" sz="2400" b="1" i="1" dirty="0">
                <a:solidFill>
                  <a:srgbClr val="FF0000"/>
                </a:solidFill>
              </a:rPr>
              <a:t>основного раздела</a:t>
            </a:r>
            <a:r>
              <a:rPr lang="ru-RU" sz="2400" dirty="0"/>
              <a:t> (содержит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/>
              <a:t>	текст и элементы страницы,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/>
              <a:t>	отображаемые в окне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/>
              <a:t>	браузера).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ru-RU" sz="1400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ru-RU" sz="2400" dirty="0"/>
              <a:t>	Перечисленные теги – </a:t>
            </a:r>
            <a:r>
              <a:rPr lang="ru-RU" sz="2400" b="1" dirty="0">
                <a:solidFill>
                  <a:srgbClr val="FF0000"/>
                </a:solidFill>
              </a:rPr>
              <a:t>ОБЯЗАТЕЛЬНЫЕ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br>
              <a:rPr lang="ru-RU" sz="2400" dirty="0"/>
            </a:br>
            <a:r>
              <a:rPr lang="ru-RU" sz="2400" dirty="0"/>
              <a:t>(они должны присутствовать во всех </a:t>
            </a:r>
            <a:r>
              <a:rPr lang="en-US" sz="2400" b="1" i="1" dirty="0"/>
              <a:t>HTML</a:t>
            </a:r>
            <a:r>
              <a:rPr lang="ru-RU" sz="2400" b="1" i="1" dirty="0"/>
              <a:t>-документах</a:t>
            </a:r>
            <a:r>
              <a:rPr lang="ru-RU" sz="2400" dirty="0"/>
              <a:t>).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715000" y="3579628"/>
            <a:ext cx="2971801" cy="83099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ru-RU" sz="2400" b="1" dirty="0">
                <a:solidFill>
                  <a:schemeClr val="bg2"/>
                </a:solidFill>
              </a:rPr>
              <a:t>Данные между тегами</a:t>
            </a:r>
            <a:br>
              <a:rPr lang="ru-RU" sz="2400" b="1" dirty="0">
                <a:solidFill>
                  <a:schemeClr val="bg2"/>
                </a:solidFill>
              </a:rPr>
            </a:br>
            <a:r>
              <a:rPr lang="ru-RU" sz="2400" b="1" dirty="0">
                <a:solidFill>
                  <a:schemeClr val="bg2"/>
                </a:solidFill>
              </a:rPr>
              <a:t>&lt;</a:t>
            </a:r>
            <a:r>
              <a:rPr lang="en-US" sz="2400" b="1" i="1" dirty="0">
                <a:solidFill>
                  <a:schemeClr val="bg2"/>
                </a:solidFill>
              </a:rPr>
              <a:t>head</a:t>
            </a:r>
            <a:r>
              <a:rPr lang="ru-RU" sz="2400" b="1" dirty="0">
                <a:solidFill>
                  <a:schemeClr val="bg2"/>
                </a:solidFill>
              </a:rPr>
              <a:t>&gt;  и  &lt;/</a:t>
            </a:r>
            <a:r>
              <a:rPr lang="en-US" sz="2400" b="1" i="1" dirty="0">
                <a:solidFill>
                  <a:schemeClr val="bg2"/>
                </a:solidFill>
              </a:rPr>
              <a:t>head</a:t>
            </a:r>
            <a:r>
              <a:rPr lang="ru-RU" sz="2400" b="1" dirty="0">
                <a:solidFill>
                  <a:schemeClr val="bg2"/>
                </a:solidFill>
              </a:rPr>
              <a:t>&gt; 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715001" y="4724400"/>
            <a:ext cx="2971800" cy="83099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ru-RU" sz="2400" b="1" dirty="0">
                <a:solidFill>
                  <a:schemeClr val="bg2"/>
                </a:solidFill>
              </a:rPr>
              <a:t>Данные между тегами</a:t>
            </a:r>
            <a:br>
              <a:rPr lang="ru-RU" sz="2400" b="1" dirty="0">
                <a:solidFill>
                  <a:schemeClr val="bg2"/>
                </a:solidFill>
              </a:rPr>
            </a:br>
            <a:r>
              <a:rPr lang="ru-RU" sz="2400" b="1" dirty="0">
                <a:solidFill>
                  <a:schemeClr val="bg2"/>
                </a:solidFill>
              </a:rPr>
              <a:t>&lt;</a:t>
            </a:r>
            <a:r>
              <a:rPr lang="en-US" sz="2400" b="1" i="1" dirty="0">
                <a:solidFill>
                  <a:schemeClr val="bg2"/>
                </a:solidFill>
              </a:rPr>
              <a:t>body</a:t>
            </a:r>
            <a:r>
              <a:rPr lang="ru-RU" sz="2400" b="1" dirty="0">
                <a:solidFill>
                  <a:schemeClr val="bg2"/>
                </a:solidFill>
              </a:rPr>
              <a:t>&gt;  и  &lt;/</a:t>
            </a:r>
            <a:r>
              <a:rPr lang="en-US" sz="2400" b="1" i="1" dirty="0">
                <a:solidFill>
                  <a:schemeClr val="bg2"/>
                </a:solidFill>
              </a:rPr>
              <a:t>body</a:t>
            </a:r>
            <a:r>
              <a:rPr lang="ru-RU" sz="2400" b="1" dirty="0">
                <a:solidFill>
                  <a:schemeClr val="bg2"/>
                </a:solidFill>
              </a:rPr>
              <a:t>&gt;</a:t>
            </a:r>
            <a:r>
              <a:rPr lang="ru-RU" sz="24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27063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многострочное текстовое поле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1772816"/>
            <a:ext cx="7498080" cy="4800600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ru-RU" dirty="0"/>
              <a:t>Многострочное текстовое поле предназначено для создания текстовой области, состоящей из нескольких строк. 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en-US" i="1" dirty="0"/>
              <a:t>&lt;</a:t>
            </a:r>
            <a:r>
              <a:rPr lang="en-US" i="1" dirty="0" err="1"/>
              <a:t>textarea</a:t>
            </a:r>
            <a:r>
              <a:rPr lang="en-US" i="1" dirty="0"/>
              <a:t> </a:t>
            </a:r>
            <a:r>
              <a:rPr lang="ru-RU" i="1" dirty="0"/>
              <a:t>атрибуты&gt; </a:t>
            </a:r>
          </a:p>
          <a:p>
            <a:pPr marL="82296" indent="0">
              <a:buNone/>
            </a:pPr>
            <a:r>
              <a:rPr lang="ru-RU" i="1" dirty="0"/>
              <a:t>	Текст </a:t>
            </a:r>
          </a:p>
          <a:p>
            <a:pPr marL="82296" indent="0">
              <a:buNone/>
            </a:pPr>
            <a:r>
              <a:rPr lang="ru-RU" i="1" dirty="0"/>
              <a:t>&lt;/</a:t>
            </a:r>
            <a:r>
              <a:rPr lang="en-US" i="1" dirty="0" err="1"/>
              <a:t>textarea</a:t>
            </a:r>
            <a:r>
              <a:rPr lang="en-US" i="1" dirty="0"/>
              <a:t>&gt;</a:t>
            </a:r>
            <a:endParaRPr lang="ru-RU" i="1" dirty="0"/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u="sng" dirty="0"/>
              <a:t>Основные атрибуты: </a:t>
            </a:r>
          </a:p>
          <a:p>
            <a:pPr marL="82296" indent="0">
              <a:buNone/>
            </a:pPr>
            <a:r>
              <a:rPr lang="en-US" dirty="0"/>
              <a:t>Name – </a:t>
            </a:r>
            <a:r>
              <a:rPr lang="ru-RU" dirty="0"/>
              <a:t>имя поля;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Rows – </a:t>
            </a:r>
            <a:r>
              <a:rPr lang="ru-RU" dirty="0"/>
              <a:t>высота поля в строках текста;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Cols – </a:t>
            </a:r>
            <a:r>
              <a:rPr lang="ru-RU" dirty="0"/>
              <a:t>ширина поля; </a:t>
            </a:r>
            <a:endParaRPr lang="en-US" dirty="0"/>
          </a:p>
          <a:p>
            <a:pPr marL="82296" indent="0">
              <a:buNone/>
            </a:pPr>
            <a:r>
              <a:rPr lang="en-US" dirty="0" err="1"/>
              <a:t>Maxlenth</a:t>
            </a:r>
            <a:r>
              <a:rPr lang="en-US" dirty="0"/>
              <a:t> – </a:t>
            </a:r>
            <a:r>
              <a:rPr lang="ru-RU" dirty="0"/>
              <a:t>максимально возможное количество символов;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542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многострочное текстовое поле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7375829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05064"/>
            <a:ext cx="3256815" cy="246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7437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многострочное текстовое поле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700808"/>
            <a:ext cx="7746064" cy="4752528"/>
          </a:xfrm>
        </p:spPr>
        <p:txBody>
          <a:bodyPr>
            <a:normAutofit fontScale="85000" lnSpcReduction="10000"/>
          </a:bodyPr>
          <a:lstStyle/>
          <a:p>
            <a:pPr marL="82296" indent="0" algn="just">
              <a:buNone/>
            </a:pPr>
            <a:r>
              <a:rPr lang="ru-RU" dirty="0"/>
              <a:t>Поле может находиться в состояниях «блокировано» (</a:t>
            </a:r>
            <a:r>
              <a:rPr lang="en-US" dirty="0"/>
              <a:t>disabled</a:t>
            </a:r>
            <a:r>
              <a:rPr lang="ru-RU" dirty="0"/>
              <a:t>) и «только для чтения»</a:t>
            </a:r>
            <a:r>
              <a:rPr lang="en-US" dirty="0"/>
              <a:t> (</a:t>
            </a:r>
            <a:r>
              <a:rPr lang="en-US" dirty="0" err="1"/>
              <a:t>readonly</a:t>
            </a:r>
            <a:r>
              <a:rPr lang="en-US" dirty="0"/>
              <a:t>)</a:t>
            </a:r>
            <a:r>
              <a:rPr lang="ru-RU" dirty="0"/>
              <a:t>. </a:t>
            </a:r>
            <a:endParaRPr lang="en-US" dirty="0"/>
          </a:p>
          <a:p>
            <a:pPr marL="82296" indent="0" algn="just">
              <a:buNone/>
            </a:pPr>
            <a:r>
              <a:rPr lang="ru-RU" dirty="0"/>
              <a:t>Текст внутри блокированного поля нельзя выделить и добавить, также содержимое такого поля не отправляется формой на сервер. </a:t>
            </a:r>
            <a:endParaRPr lang="en-US" dirty="0"/>
          </a:p>
          <a:p>
            <a:pPr marL="82296" indent="0" algn="just">
              <a:buNone/>
            </a:pPr>
            <a:r>
              <a:rPr lang="ru-RU" dirty="0"/>
              <a:t>Текст внутри поля для чтения доступен для копирования, но его нельзя отредактировать. </a:t>
            </a:r>
          </a:p>
          <a:p>
            <a:pPr marL="82296" indent="0" algn="just">
              <a:buNone/>
            </a:pPr>
            <a:endParaRPr lang="ru-RU" dirty="0"/>
          </a:p>
          <a:p>
            <a:pPr marL="82296" indent="0" algn="ctr">
              <a:buNone/>
            </a:pPr>
            <a:r>
              <a:rPr lang="en-US" i="1" dirty="0"/>
              <a:t>&lt;</a:t>
            </a:r>
            <a:r>
              <a:rPr lang="en-US" i="1" dirty="0" err="1"/>
              <a:t>textarea</a:t>
            </a:r>
            <a:r>
              <a:rPr lang="en-US" i="1" dirty="0"/>
              <a:t> name = “</a:t>
            </a:r>
            <a:r>
              <a:rPr lang="en-US" i="1" dirty="0" err="1"/>
              <a:t>MyText</a:t>
            </a:r>
            <a:r>
              <a:rPr lang="en-US" i="1" dirty="0"/>
              <a:t>” disabled&gt;…&lt;/</a:t>
            </a:r>
            <a:r>
              <a:rPr lang="en-US" i="1" dirty="0" err="1"/>
              <a:t>textarea</a:t>
            </a:r>
            <a:r>
              <a:rPr lang="en-US" i="1" dirty="0"/>
              <a:t>&gt;</a:t>
            </a:r>
          </a:p>
          <a:p>
            <a:pPr marL="82296" indent="0" algn="ctr">
              <a:buNone/>
            </a:pPr>
            <a:r>
              <a:rPr lang="en-US" i="1" dirty="0"/>
              <a:t>&lt;</a:t>
            </a:r>
            <a:r>
              <a:rPr lang="en-US" i="1" dirty="0" err="1"/>
              <a:t>textarea</a:t>
            </a:r>
            <a:r>
              <a:rPr lang="en-US" i="1" dirty="0"/>
              <a:t> name = “</a:t>
            </a:r>
            <a:r>
              <a:rPr lang="en-US" i="1" dirty="0" err="1"/>
              <a:t>MyText</a:t>
            </a:r>
            <a:r>
              <a:rPr lang="en-US" i="1" dirty="0"/>
              <a:t>” </a:t>
            </a:r>
            <a:r>
              <a:rPr lang="en-US" i="1" dirty="0" err="1"/>
              <a:t>readonly</a:t>
            </a:r>
            <a:r>
              <a:rPr lang="en-US" i="1"/>
              <a:t>&gt;…&lt;/textarea</a:t>
            </a:r>
            <a:r>
              <a:rPr lang="en-US" i="1" dirty="0"/>
              <a:t>&gt;</a:t>
            </a:r>
            <a:endParaRPr lang="ru-RU" i="1" dirty="0"/>
          </a:p>
          <a:p>
            <a:pPr marL="82296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741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многострочное текстовое поле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477144"/>
          </a:xfrm>
        </p:spPr>
        <p:txBody>
          <a:bodyPr>
            <a:normAutofit fontScale="85000" lnSpcReduction="10000"/>
          </a:bodyPr>
          <a:lstStyle/>
          <a:p>
            <a:pPr marL="82296" indent="0">
              <a:buNone/>
            </a:pPr>
            <a:r>
              <a:rPr lang="ru-RU" dirty="0"/>
              <a:t>Спецификация HTML5 не определяет вид поля и текста в подобных состояниях, поэтому браузеры по-разному его отображают</a:t>
            </a:r>
            <a:r>
              <a:rPr lang="en-US" dirty="0"/>
              <a:t>: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24944"/>
            <a:ext cx="4680520" cy="355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8248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кнопки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2296" indent="0" algn="ctr">
              <a:buNone/>
            </a:pPr>
            <a:r>
              <a:rPr lang="en-US" i="1" dirty="0"/>
              <a:t>&lt;input type = “button”…&gt;</a:t>
            </a:r>
          </a:p>
          <a:p>
            <a:pPr marL="82296" indent="0" algn="ctr">
              <a:buNone/>
            </a:pPr>
            <a:r>
              <a:rPr lang="en-US" i="1" dirty="0"/>
              <a:t>&lt;input type = “submit”…&gt;</a:t>
            </a:r>
          </a:p>
          <a:p>
            <a:pPr marL="82296" indent="0" algn="ctr">
              <a:buNone/>
            </a:pPr>
            <a:r>
              <a:rPr lang="en-US" i="1" dirty="0"/>
              <a:t>&lt;input type = “reset”…&gt;</a:t>
            </a:r>
            <a:endParaRPr lang="ru-RU" i="1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b="1" dirty="0"/>
              <a:t>Button</a:t>
            </a:r>
            <a:r>
              <a:rPr lang="en-US" dirty="0"/>
              <a:t> – </a:t>
            </a:r>
            <a:r>
              <a:rPr lang="ru-RU" dirty="0"/>
              <a:t>простая кнопка; для нее пишется обработчик; </a:t>
            </a:r>
            <a:r>
              <a:rPr lang="en-US" dirty="0"/>
              <a:t> </a:t>
            </a:r>
          </a:p>
          <a:p>
            <a:pPr marL="82296" indent="0">
              <a:buNone/>
            </a:pPr>
            <a:r>
              <a:rPr lang="en-US" b="1" dirty="0"/>
              <a:t>Submit</a:t>
            </a:r>
            <a:r>
              <a:rPr lang="en-US" dirty="0"/>
              <a:t> – </a:t>
            </a:r>
            <a:r>
              <a:rPr lang="ru-RU" dirty="0"/>
              <a:t>передача данных из формы обработчику;</a:t>
            </a:r>
            <a:endParaRPr lang="en-US" dirty="0"/>
          </a:p>
          <a:p>
            <a:pPr marL="82296" indent="0">
              <a:buNone/>
            </a:pPr>
            <a:r>
              <a:rPr lang="en-US" b="1" dirty="0"/>
              <a:t>Reset</a:t>
            </a:r>
            <a:r>
              <a:rPr lang="en-US" dirty="0"/>
              <a:t> – </a:t>
            </a:r>
            <a:r>
              <a:rPr lang="ru-RU" dirty="0"/>
              <a:t>кнопка сброса значений формы к первоначальным значениям. </a:t>
            </a:r>
            <a:endParaRPr lang="en-US" dirty="0"/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u="sng" dirty="0"/>
              <a:t>Атрибуты кнопок: </a:t>
            </a:r>
          </a:p>
          <a:p>
            <a:pPr marL="82296" indent="0">
              <a:buNone/>
            </a:pPr>
            <a:r>
              <a:rPr lang="en-US" dirty="0"/>
              <a:t>Name – </a:t>
            </a:r>
            <a:r>
              <a:rPr lang="ru-RU" dirty="0"/>
              <a:t>имя кнопки (для обработчика);</a:t>
            </a:r>
            <a:r>
              <a:rPr lang="en-US" dirty="0"/>
              <a:t> </a:t>
            </a:r>
          </a:p>
          <a:p>
            <a:pPr marL="82296" indent="0">
              <a:buNone/>
            </a:pPr>
            <a:r>
              <a:rPr lang="en-US" dirty="0"/>
              <a:t>Value </a:t>
            </a:r>
            <a:r>
              <a:rPr lang="ru-RU" dirty="0"/>
              <a:t> - значение кнопки (надпись). </a:t>
            </a:r>
            <a:r>
              <a:rPr lang="en-US" dirty="0"/>
              <a:t>  </a:t>
            </a:r>
            <a:endParaRPr lang="ru-RU" dirty="0"/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4456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кнопки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759684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635868"/>
            <a:ext cx="2106910" cy="91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960" y="4797152"/>
            <a:ext cx="22479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74275"/>
            <a:ext cx="5472608" cy="11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1344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переключатели (</a:t>
            </a:r>
            <a:r>
              <a:rPr lang="en-US" dirty="0"/>
              <a:t>radio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ru-RU" dirty="0"/>
              <a:t>Переключатели позволяют выбрать единственный вариант ответа из нескольких предложенных. </a:t>
            </a:r>
          </a:p>
          <a:p>
            <a:pPr marL="82296" indent="0">
              <a:buNone/>
            </a:pPr>
            <a:endParaRPr lang="ru-RU" dirty="0"/>
          </a:p>
          <a:p>
            <a:pPr marL="82296" indent="0" algn="ctr">
              <a:buNone/>
            </a:pPr>
            <a:r>
              <a:rPr lang="en-US" i="1" dirty="0"/>
              <a:t>&lt;input type="radio" </a:t>
            </a:r>
            <a:r>
              <a:rPr lang="ru-RU" i="1" dirty="0"/>
              <a:t>…&gt;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u="sng" dirty="0"/>
              <a:t>Атрибуты: </a:t>
            </a:r>
          </a:p>
          <a:p>
            <a:pPr marL="82296" indent="0">
              <a:buNone/>
            </a:pPr>
            <a:endParaRPr lang="ru-RU" u="sng" dirty="0"/>
          </a:p>
          <a:p>
            <a:pPr marL="82296" indent="0" algn="just">
              <a:buNone/>
            </a:pPr>
            <a:r>
              <a:rPr lang="en-US" dirty="0"/>
              <a:t>Name – </a:t>
            </a:r>
            <a:r>
              <a:rPr lang="ru-RU" dirty="0"/>
              <a:t>имя </a:t>
            </a:r>
            <a:r>
              <a:rPr lang="ru-RU" b="1" i="1" dirty="0"/>
              <a:t>группы</a:t>
            </a:r>
            <a:r>
              <a:rPr lang="ru-RU" dirty="0"/>
              <a:t> переключателей (должно быть одинаковым у всех элементов группы);</a:t>
            </a:r>
            <a:endParaRPr lang="en-US" dirty="0"/>
          </a:p>
          <a:p>
            <a:pPr marL="82296" indent="0" algn="just">
              <a:buNone/>
            </a:pPr>
            <a:r>
              <a:rPr lang="en-US" dirty="0"/>
              <a:t>Checked – </a:t>
            </a:r>
            <a:r>
              <a:rPr lang="ru-RU" dirty="0"/>
              <a:t>определяет выбранный по умолчанию элемент;</a:t>
            </a:r>
            <a:endParaRPr lang="en-US" dirty="0"/>
          </a:p>
          <a:p>
            <a:pPr marL="82296" indent="0" algn="just">
              <a:buNone/>
            </a:pPr>
            <a:r>
              <a:rPr lang="en-US" dirty="0"/>
              <a:t>Value – </a:t>
            </a:r>
            <a:r>
              <a:rPr lang="ru-RU" dirty="0"/>
              <a:t>определяет значение, которое будет оправлено обработчику (следовательно, должно быть уникальным для каждого элемента группы). </a:t>
            </a:r>
          </a:p>
        </p:txBody>
      </p:sp>
    </p:spTree>
    <p:extLst>
      <p:ext uri="{BB962C8B-B14F-4D97-AF65-F5344CB8AC3E}">
        <p14:creationId xmlns:p14="http://schemas.microsoft.com/office/powerpoint/2010/main" val="8813668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переключатели (</a:t>
            </a:r>
            <a:r>
              <a:rPr lang="en-US" dirty="0"/>
              <a:t>radio</a:t>
            </a:r>
            <a:r>
              <a:rPr lang="ru-RU" dirty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757021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77072"/>
            <a:ext cx="2052316" cy="219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4850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флажки (</a:t>
            </a:r>
            <a:r>
              <a:rPr lang="en-US" dirty="0"/>
              <a:t>checkbox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1640" y="1772816"/>
            <a:ext cx="7498080" cy="4800600"/>
          </a:xfrm>
        </p:spPr>
        <p:txBody>
          <a:bodyPr/>
          <a:lstStyle/>
          <a:p>
            <a:pPr marL="82296" indent="0">
              <a:buNone/>
            </a:pPr>
            <a:r>
              <a:rPr lang="ru-RU" dirty="0"/>
              <a:t>Флажки используются для выбора любого количества вариантов из предложенного списка.</a:t>
            </a:r>
          </a:p>
          <a:p>
            <a:pPr marL="82296" indent="0">
              <a:buNone/>
            </a:pPr>
            <a:endParaRPr lang="ru-RU" dirty="0"/>
          </a:p>
          <a:p>
            <a:pPr marL="82296" indent="0" algn="ctr">
              <a:buNone/>
            </a:pPr>
            <a:r>
              <a:rPr lang="en-US" i="1" dirty="0"/>
              <a:t>&lt;input type=“checkbox” </a:t>
            </a:r>
            <a:r>
              <a:rPr lang="ru-RU" i="1" dirty="0"/>
              <a:t>…&gt;</a:t>
            </a:r>
          </a:p>
          <a:p>
            <a:pPr marL="82296" indent="0">
              <a:buNone/>
            </a:pPr>
            <a:endParaRPr lang="en-US" i="1" dirty="0"/>
          </a:p>
          <a:p>
            <a:pPr marL="82296" indent="0">
              <a:buNone/>
            </a:pPr>
            <a:r>
              <a:rPr lang="ru-RU" dirty="0"/>
              <a:t>Атрибуты аналогичны атрибутам </a:t>
            </a:r>
            <a:r>
              <a:rPr lang="en-US" dirty="0"/>
              <a:t>radio</a:t>
            </a:r>
            <a:r>
              <a:rPr lang="ru-RU" dirty="0"/>
              <a:t>.</a:t>
            </a:r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3498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флажки (</a:t>
            </a:r>
            <a:r>
              <a:rPr lang="en-US" dirty="0"/>
              <a:t>checkbox</a:t>
            </a:r>
            <a:r>
              <a:rPr lang="ru-RU" dirty="0"/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40" y="1772816"/>
            <a:ext cx="790684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2071534" cy="2337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37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Структура </a:t>
            </a:r>
            <a:r>
              <a:rPr lang="en-US" sz="3200" dirty="0"/>
              <a:t>HTML-</a:t>
            </a:r>
            <a:r>
              <a:rPr lang="ru-RU" sz="3200" dirty="0"/>
              <a:t>документа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268760"/>
            <a:ext cx="8229600" cy="5181600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None/>
            </a:pPr>
            <a:r>
              <a:rPr lang="ru-RU" sz="2400" b="1" dirty="0"/>
              <a:t>Стандартная структура </a:t>
            </a:r>
            <a:r>
              <a:rPr lang="en-US" sz="2400" b="1" dirty="0"/>
              <a:t>HTML-</a:t>
            </a:r>
            <a:r>
              <a:rPr lang="ru-RU" sz="2400" b="1" dirty="0"/>
              <a:t>документа:</a:t>
            </a:r>
          </a:p>
          <a:p>
            <a:pPr lvl="1">
              <a:buFont typeface="Wingdings" pitchFamily="2" charset="2"/>
              <a:buNone/>
            </a:pPr>
            <a:endParaRPr lang="ru-RU" sz="2400" b="1" dirty="0"/>
          </a:p>
          <a:p>
            <a:pPr>
              <a:buFont typeface="Wingdings" pitchFamily="2" charset="2"/>
              <a:buNone/>
            </a:pPr>
            <a:r>
              <a:rPr lang="ru-RU" sz="2800" dirty="0"/>
              <a:t>	</a:t>
            </a:r>
            <a:r>
              <a:rPr lang="en-US" sz="2800" b="1" i="1" dirty="0"/>
              <a:t>&lt;html&gt;</a:t>
            </a:r>
          </a:p>
          <a:p>
            <a:pPr>
              <a:buFont typeface="Wingdings" pitchFamily="2" charset="2"/>
              <a:buNone/>
            </a:pPr>
            <a:r>
              <a:rPr lang="en-US" sz="2800" b="1" i="1" dirty="0"/>
              <a:t>	&lt;head&gt;</a:t>
            </a:r>
            <a:endParaRPr lang="ru-RU" sz="2800" b="1" i="1" dirty="0"/>
          </a:p>
          <a:p>
            <a:pPr>
              <a:buFont typeface="Wingdings" pitchFamily="2" charset="2"/>
              <a:buNone/>
            </a:pPr>
            <a:r>
              <a:rPr lang="ru-RU" sz="2800" b="1" i="1" dirty="0"/>
              <a:t>		</a:t>
            </a:r>
            <a:r>
              <a:rPr lang="en-US" sz="2800" b="1" i="1" dirty="0"/>
              <a:t>&lt;title&gt;</a:t>
            </a:r>
            <a:r>
              <a:rPr lang="ru-RU" sz="2800" dirty="0"/>
              <a:t>Заголовок страницы </a:t>
            </a:r>
            <a:r>
              <a:rPr lang="en-US" sz="2800" b="1" i="1" dirty="0"/>
              <a:t>&lt;/title&gt;</a:t>
            </a:r>
          </a:p>
          <a:p>
            <a:pPr>
              <a:buFont typeface="Wingdings" pitchFamily="2" charset="2"/>
              <a:buNone/>
            </a:pPr>
            <a:r>
              <a:rPr lang="en-US" sz="2800" b="1" i="1" dirty="0"/>
              <a:t>		</a:t>
            </a:r>
            <a:r>
              <a:rPr lang="ru-RU" sz="2800" dirty="0"/>
              <a:t>параметры страницы …</a:t>
            </a:r>
            <a:endParaRPr lang="en-US" sz="2800" b="1" i="1" dirty="0"/>
          </a:p>
          <a:p>
            <a:pPr>
              <a:buFont typeface="Wingdings" pitchFamily="2" charset="2"/>
              <a:buNone/>
            </a:pPr>
            <a:r>
              <a:rPr lang="en-US" sz="2800" b="1" i="1" dirty="0"/>
              <a:t>	&lt;/head&gt;</a:t>
            </a:r>
          </a:p>
          <a:p>
            <a:pPr>
              <a:buFont typeface="Wingdings" pitchFamily="2" charset="2"/>
              <a:buNone/>
            </a:pPr>
            <a:r>
              <a:rPr lang="en-US" sz="2800" b="1" i="1" dirty="0"/>
              <a:t>	&lt;body&gt;</a:t>
            </a:r>
          </a:p>
          <a:p>
            <a:pPr>
              <a:buFont typeface="Wingdings" pitchFamily="2" charset="2"/>
              <a:buNone/>
            </a:pPr>
            <a:r>
              <a:rPr lang="ru-RU" sz="2800" b="1" i="1" dirty="0"/>
              <a:t>		</a:t>
            </a:r>
            <a:r>
              <a:rPr lang="ru-RU" sz="2800" dirty="0"/>
              <a:t>текст страницы …</a:t>
            </a:r>
            <a:endParaRPr lang="en-US" sz="2800" b="1" i="1" dirty="0"/>
          </a:p>
          <a:p>
            <a:pPr>
              <a:buFont typeface="Wingdings" pitchFamily="2" charset="2"/>
              <a:buNone/>
            </a:pPr>
            <a:r>
              <a:rPr lang="en-US" sz="2800" b="1" i="1" dirty="0"/>
              <a:t>	&lt;/body&gt;</a:t>
            </a:r>
          </a:p>
          <a:p>
            <a:pPr>
              <a:buFont typeface="Wingdings" pitchFamily="2" charset="2"/>
              <a:buNone/>
            </a:pPr>
            <a:r>
              <a:rPr lang="en-US" sz="2800" b="1" i="1" dirty="0"/>
              <a:t>	&lt;/html&gt;</a:t>
            </a:r>
            <a:endParaRPr lang="ru-RU" sz="2800" b="1" i="1" dirty="0"/>
          </a:p>
        </p:txBody>
      </p:sp>
    </p:spTree>
    <p:extLst>
      <p:ext uri="{BB962C8B-B14F-4D97-AF65-F5344CB8AC3E}">
        <p14:creationId xmlns:p14="http://schemas.microsoft.com/office/powerpoint/2010/main" val="40244759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поле со списком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ru-RU" dirty="0"/>
              <a:t>Позволяет организовать выпадающее меню. 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en-US" i="1" dirty="0"/>
              <a:t>&lt;select </a:t>
            </a:r>
            <a:r>
              <a:rPr lang="ru-RU" i="1" dirty="0"/>
              <a:t>атрибуты&gt; </a:t>
            </a:r>
          </a:p>
          <a:p>
            <a:pPr marL="82296" indent="0">
              <a:buNone/>
            </a:pPr>
            <a:r>
              <a:rPr lang="ru-RU" i="1" dirty="0"/>
              <a:t>	&lt;</a:t>
            </a:r>
            <a:r>
              <a:rPr lang="en-US" i="1" dirty="0"/>
              <a:t>option </a:t>
            </a:r>
            <a:r>
              <a:rPr lang="ru-RU" i="1" dirty="0"/>
              <a:t>атрибуты&gt;Пункт 1&lt;/</a:t>
            </a:r>
            <a:r>
              <a:rPr lang="en-US" i="1" dirty="0"/>
              <a:t>option&gt; </a:t>
            </a:r>
            <a:r>
              <a:rPr lang="ru-RU" i="1" dirty="0"/>
              <a:t>	</a:t>
            </a:r>
            <a:r>
              <a:rPr lang="en-US" i="1" dirty="0"/>
              <a:t>&lt;option </a:t>
            </a:r>
            <a:r>
              <a:rPr lang="ru-RU" i="1" dirty="0"/>
              <a:t>атрибуты&gt;Пункт 2&lt;/</a:t>
            </a:r>
            <a:r>
              <a:rPr lang="en-US" i="1" dirty="0"/>
              <a:t>option&gt; &lt;/select&gt;</a:t>
            </a:r>
            <a:endParaRPr lang="ru-RU" i="1" dirty="0"/>
          </a:p>
          <a:p>
            <a:pPr marL="82296" indent="0">
              <a:buNone/>
            </a:pPr>
            <a:endParaRPr lang="ru-RU" i="1" dirty="0"/>
          </a:p>
          <a:p>
            <a:pPr marL="82296" indent="0">
              <a:buNone/>
            </a:pPr>
            <a:r>
              <a:rPr lang="en-US" dirty="0"/>
              <a:t>Select – </a:t>
            </a:r>
            <a:r>
              <a:rPr lang="ru-RU" dirty="0"/>
              <a:t>контейнер для элементов списка;</a:t>
            </a:r>
          </a:p>
          <a:p>
            <a:pPr marL="82296" indent="0">
              <a:buNone/>
            </a:pPr>
            <a:r>
              <a:rPr lang="en-US" dirty="0"/>
              <a:t>Option – </a:t>
            </a:r>
            <a:r>
              <a:rPr lang="ru-RU" dirty="0"/>
              <a:t>элементы списка. </a:t>
            </a:r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492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поле со списком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700808"/>
            <a:ext cx="7498080" cy="4547592"/>
          </a:xfrm>
        </p:spPr>
        <p:txBody>
          <a:bodyPr/>
          <a:lstStyle/>
          <a:p>
            <a:pPr marL="82296" indent="0">
              <a:buNone/>
            </a:pPr>
            <a:r>
              <a:rPr lang="ru-RU" u="sng" dirty="0"/>
              <a:t>Атрибуты элемента </a:t>
            </a:r>
            <a:r>
              <a:rPr lang="en-US" u="sng" dirty="0"/>
              <a:t>&lt;select&gt;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Name – </a:t>
            </a:r>
            <a:r>
              <a:rPr lang="ru-RU" dirty="0"/>
              <a:t>имя элемента; 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Size – </a:t>
            </a:r>
            <a:r>
              <a:rPr lang="ru-RU" dirty="0"/>
              <a:t>высота списка (количество одновременно видимых элементов);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Multiple – </a:t>
            </a:r>
            <a:r>
              <a:rPr lang="ru-RU" dirty="0"/>
              <a:t>возможность множественного выбора (с использованием клавиш </a:t>
            </a:r>
            <a:r>
              <a:rPr lang="en-US" dirty="0"/>
              <a:t>Ctrl </a:t>
            </a:r>
            <a:r>
              <a:rPr lang="ru-RU" dirty="0"/>
              <a:t>и </a:t>
            </a:r>
            <a:r>
              <a:rPr lang="en-US" dirty="0"/>
              <a:t>Shift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584724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поле со списком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844824"/>
            <a:ext cx="7498080" cy="4403576"/>
          </a:xfrm>
        </p:spPr>
        <p:txBody>
          <a:bodyPr/>
          <a:lstStyle/>
          <a:p>
            <a:pPr marL="82296" indent="0">
              <a:buNone/>
            </a:pPr>
            <a:r>
              <a:rPr lang="ru-RU" u="sng" dirty="0"/>
              <a:t>Основные атрибуты элемента </a:t>
            </a:r>
            <a:r>
              <a:rPr lang="en-US" u="sng" dirty="0"/>
              <a:t>&lt;option&gt;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Selected – </a:t>
            </a:r>
            <a:r>
              <a:rPr lang="ru-RU" dirty="0"/>
              <a:t>определяет выделенный элемент списка;</a:t>
            </a:r>
          </a:p>
          <a:p>
            <a:pPr marL="82296" indent="0">
              <a:buNone/>
            </a:pPr>
            <a:r>
              <a:rPr lang="en-US" dirty="0"/>
              <a:t>Value</a:t>
            </a:r>
            <a:r>
              <a:rPr lang="ru-RU" dirty="0"/>
              <a:t> – определяет отправляемое на сервер 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9363369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поле со списком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58102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934" y="2272705"/>
            <a:ext cx="167653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56" y="4149080"/>
            <a:ext cx="58864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934" y="4653136"/>
            <a:ext cx="1676534" cy="179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629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поле со списком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1564" y="1727581"/>
            <a:ext cx="7498080" cy="613048"/>
          </a:xfrm>
        </p:spPr>
        <p:txBody>
          <a:bodyPr/>
          <a:lstStyle/>
          <a:p>
            <a:pPr marL="82296" indent="0">
              <a:buNone/>
            </a:pPr>
            <a:r>
              <a:rPr lang="ru-RU" dirty="0"/>
              <a:t>Группировка элементов поля со списком: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7534985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752" y="4221086"/>
            <a:ext cx="2232248" cy="2577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176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скрытое поле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ru-RU" dirty="0"/>
              <a:t>Возникают ситуации, когда требуется передать в форме некоторые промежуточные данные, которые носят технический характер и должны быть скрыты от пользователя. Для этой цели применяется скрытое поле, которое не отображается на странице.</a:t>
            </a:r>
          </a:p>
          <a:p>
            <a:pPr marL="82296" indent="0">
              <a:buNone/>
            </a:pPr>
            <a:endParaRPr lang="en-US" dirty="0"/>
          </a:p>
          <a:p>
            <a:pPr marL="82296" indent="0" algn="ctr">
              <a:buNone/>
            </a:pPr>
            <a:r>
              <a:rPr lang="en-US" i="1" dirty="0"/>
              <a:t>&lt;input type = “hidden”…&gt;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ru-RU" u="sng" dirty="0"/>
              <a:t>Атрибуты</a:t>
            </a:r>
          </a:p>
          <a:p>
            <a:pPr marL="82296" indent="0">
              <a:buNone/>
            </a:pPr>
            <a:r>
              <a:rPr lang="en-US" dirty="0"/>
              <a:t>Name – </a:t>
            </a:r>
            <a:r>
              <a:rPr lang="ru-RU" dirty="0"/>
              <a:t>имя поля;</a:t>
            </a:r>
          </a:p>
          <a:p>
            <a:pPr marL="82296" indent="0">
              <a:buNone/>
            </a:pPr>
            <a:r>
              <a:rPr lang="en-US" dirty="0"/>
              <a:t>Value –</a:t>
            </a:r>
            <a:r>
              <a:rPr lang="ru-RU" dirty="0"/>
              <a:t> передаваемая на обработку информация. </a:t>
            </a:r>
            <a:r>
              <a:rPr lang="en-US" dirty="0"/>
              <a:t> </a:t>
            </a:r>
            <a:endParaRPr lang="ru-RU" dirty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8309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Элементы формы: </a:t>
            </a:r>
            <a:br>
              <a:rPr lang="ru-RU" sz="2800" dirty="0"/>
            </a:br>
            <a:r>
              <a:rPr lang="ru-RU" sz="2800" dirty="0"/>
              <a:t>поле для загрузки прикрепленных файлов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501480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ru-RU" dirty="0"/>
              <a:t>Для вызова программной утилиты выбора загружаемого файла используется поле</a:t>
            </a:r>
          </a:p>
          <a:p>
            <a:pPr marL="82296" indent="0">
              <a:buNone/>
            </a:pPr>
            <a:endParaRPr lang="ru-RU" dirty="0"/>
          </a:p>
          <a:p>
            <a:pPr marL="82296" indent="0" algn="ctr">
              <a:buNone/>
            </a:pPr>
            <a:r>
              <a:rPr lang="en-US" i="1" dirty="0"/>
              <a:t>&lt;input type = “file” name = “…”&gt;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ru-RU" u="sng" dirty="0"/>
              <a:t>Атрибуты </a:t>
            </a:r>
          </a:p>
          <a:p>
            <a:pPr marL="82296" indent="0">
              <a:buNone/>
            </a:pPr>
            <a:endParaRPr lang="ru-RU" u="sng" dirty="0"/>
          </a:p>
          <a:p>
            <a:pPr marL="82296" indent="0">
              <a:buNone/>
            </a:pPr>
            <a:r>
              <a:rPr lang="en-US" dirty="0"/>
              <a:t>Name – </a:t>
            </a:r>
            <a:r>
              <a:rPr lang="ru-RU" dirty="0"/>
              <a:t>определяет имя элемента;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Accepted</a:t>
            </a:r>
            <a:r>
              <a:rPr lang="ru-RU" dirty="0"/>
              <a:t> – определяет фильтр на типы файлов;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Size – </a:t>
            </a:r>
            <a:r>
              <a:rPr lang="ru-RU" dirty="0"/>
              <a:t>определяет ширину поля;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Multiple – </a:t>
            </a:r>
            <a:r>
              <a:rPr lang="ru-RU" dirty="0"/>
              <a:t>позволяет загружать одновременно несколько файлов. 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dirty="0"/>
              <a:t>По-разному отображается в различных браузерах. </a:t>
            </a:r>
            <a:endParaRPr lang="en-US" dirty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29532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Элементы формы: </a:t>
            </a:r>
            <a:br>
              <a:rPr lang="ru-RU" sz="2800" dirty="0"/>
            </a:br>
            <a:r>
              <a:rPr lang="ru-RU" sz="2800" dirty="0"/>
              <a:t>поле для загрузки прикрепленных файлов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961" y="1689547"/>
            <a:ext cx="759195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226" y="2912368"/>
            <a:ext cx="416799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06" y="4149080"/>
            <a:ext cx="7255833" cy="93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517232"/>
            <a:ext cx="4320480" cy="7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9827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Элементы формы: </a:t>
            </a:r>
            <a:br>
              <a:rPr lang="ru-RU" sz="2800" dirty="0"/>
            </a:br>
            <a:r>
              <a:rPr lang="ru-RU" sz="2800" dirty="0"/>
              <a:t>поле для загрузки прикрепленных файлов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168840" cy="96889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dirty="0"/>
              <a:t>Некоторые допустимые значения атрибута </a:t>
            </a:r>
            <a:r>
              <a:rPr lang="ru-RU" dirty="0" err="1"/>
              <a:t>accept</a:t>
            </a:r>
            <a:r>
              <a:rPr lang="ru-RU" dirty="0"/>
              <a:t>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59632" y="4869160"/>
            <a:ext cx="7674056" cy="131828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i="1" dirty="0"/>
              <a:t>&lt;input type="file" name=“</a:t>
            </a:r>
            <a:r>
              <a:rPr lang="en-US" i="1" dirty="0" err="1"/>
              <a:t>img</a:t>
            </a:r>
            <a:r>
              <a:rPr lang="en-US" i="1" dirty="0"/>
              <a:t>" multiple accept="image/*,image/jpeg"&gt; </a:t>
            </a:r>
            <a:endParaRPr lang="ru-RU" i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82798"/>
            <a:ext cx="7497452" cy="187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4167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некоторые возможности </a:t>
            </a:r>
            <a:r>
              <a:rPr lang="en-US" dirty="0"/>
              <a:t>HTML 5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435608" y="2060848"/>
            <a:ext cx="7498080" cy="4187552"/>
          </a:xfrm>
        </p:spPr>
        <p:txBody>
          <a:bodyPr/>
          <a:lstStyle/>
          <a:p>
            <a:pPr marL="82296" indent="0" algn="ctr">
              <a:buNone/>
            </a:pPr>
            <a:r>
              <a:rPr lang="en-US" i="1" dirty="0"/>
              <a:t>&lt;input type="email" … </a:t>
            </a:r>
            <a:r>
              <a:rPr lang="ru-RU" i="1" dirty="0"/>
              <a:t>&gt;</a:t>
            </a:r>
            <a:endParaRPr lang="en-US" i="1" dirty="0"/>
          </a:p>
          <a:p>
            <a:pPr marL="82296" indent="0" algn="ctr">
              <a:buNone/>
            </a:pPr>
            <a:r>
              <a:rPr lang="en-US" i="1" dirty="0"/>
              <a:t>&lt;input type="</a:t>
            </a:r>
            <a:r>
              <a:rPr lang="en-US" i="1" dirty="0" err="1"/>
              <a:t>url</a:t>
            </a:r>
            <a:r>
              <a:rPr lang="en-US" i="1" dirty="0"/>
              <a:t>" … </a:t>
            </a:r>
            <a:r>
              <a:rPr lang="ru-RU" i="1" dirty="0"/>
              <a:t>&gt;</a:t>
            </a:r>
            <a:endParaRPr lang="en-US" i="1" dirty="0"/>
          </a:p>
          <a:p>
            <a:pPr marL="82296" indent="0" algn="ctr">
              <a:buNone/>
            </a:pPr>
            <a:r>
              <a:rPr lang="en-US" i="1" dirty="0"/>
              <a:t>&lt;input type="color" … &gt;</a:t>
            </a:r>
          </a:p>
          <a:p>
            <a:pPr marL="82296" indent="0" algn="ctr">
              <a:buNone/>
            </a:pPr>
            <a:r>
              <a:rPr lang="en-US" i="1" dirty="0"/>
              <a:t>&lt;input type="number" … </a:t>
            </a:r>
            <a:r>
              <a:rPr lang="ru-RU" i="1" dirty="0"/>
              <a:t>&gt;</a:t>
            </a:r>
            <a:endParaRPr lang="en-US" i="1" dirty="0"/>
          </a:p>
          <a:p>
            <a:pPr marL="82296" indent="0" algn="ctr">
              <a:buNone/>
            </a:pPr>
            <a:r>
              <a:rPr lang="en-US" i="1" dirty="0"/>
              <a:t>&lt;input type="date" … </a:t>
            </a:r>
            <a:r>
              <a:rPr lang="ru-RU" i="1" dirty="0"/>
              <a:t>&gt;</a:t>
            </a:r>
            <a:endParaRPr lang="en-US" i="1" dirty="0"/>
          </a:p>
          <a:p>
            <a:pPr marL="82296" indent="0" algn="ctr">
              <a:buNone/>
            </a:pPr>
            <a:r>
              <a:rPr lang="en-US" i="1" dirty="0"/>
              <a:t>&lt;input type="</a:t>
            </a:r>
            <a:r>
              <a:rPr lang="en-US" i="1" dirty="0" err="1"/>
              <a:t>datetime</a:t>
            </a:r>
            <a:r>
              <a:rPr lang="en-US" i="1" dirty="0"/>
              <a:t>" … </a:t>
            </a:r>
            <a:r>
              <a:rPr lang="ru-RU" i="1" dirty="0"/>
              <a:t>&gt; </a:t>
            </a:r>
            <a:endParaRPr lang="en-US" i="1" dirty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31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Парные и непарные теги </a:t>
            </a:r>
            <a:r>
              <a:rPr lang="en-US" sz="3200" dirty="0"/>
              <a:t>HTML</a:t>
            </a:r>
            <a:endParaRPr lang="ru-RU" sz="32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763000" cy="51117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ru-RU" sz="2400" b="1" i="1" dirty="0"/>
              <a:t>Парные теги</a:t>
            </a:r>
            <a:r>
              <a:rPr lang="ru-RU" sz="2400" b="1" dirty="0"/>
              <a:t>.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ru-RU" sz="2400" dirty="0"/>
              <a:t>Парные теги (контейнеры) состоят из двух частей – открывающего и закрывающего тегов. Открывающий тег обозначается как и одиночный – </a:t>
            </a:r>
            <a:r>
              <a:rPr lang="ru-RU" sz="2400" b="1" i="1" dirty="0"/>
              <a:t>&lt;тег&gt;</a:t>
            </a:r>
            <a:r>
              <a:rPr lang="ru-RU" sz="2400" dirty="0"/>
              <a:t>, а в закрывающем используют слеш – </a:t>
            </a:r>
            <a:r>
              <a:rPr lang="ru-RU" sz="2400" b="1" i="1" dirty="0"/>
              <a:t>&lt;/тег&gt;</a:t>
            </a:r>
            <a:r>
              <a:rPr lang="ru-RU" sz="2400" i="1" dirty="0"/>
              <a:t> </a:t>
            </a:r>
            <a:r>
              <a:rPr lang="ru-RU" sz="2400" dirty="0"/>
              <a:t>(например, </a:t>
            </a:r>
            <a:r>
              <a:rPr lang="en-US" sz="2400" dirty="0"/>
              <a:t>&lt;</a:t>
            </a:r>
            <a:r>
              <a:rPr lang="en-US" sz="2400" b="1" i="1" dirty="0"/>
              <a:t>html</a:t>
            </a:r>
            <a:r>
              <a:rPr lang="en-US" sz="2400" dirty="0"/>
              <a:t>&gt; … &lt;</a:t>
            </a:r>
            <a:r>
              <a:rPr lang="en-US" sz="2400" b="1" i="1" dirty="0"/>
              <a:t>/html</a:t>
            </a:r>
            <a:r>
              <a:rPr lang="en-US" sz="2400" dirty="0"/>
              <a:t>&gt;).</a:t>
            </a:r>
            <a:r>
              <a:rPr lang="ru-RU" sz="2400" dirty="0"/>
              <a:t>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ru-RU" sz="2400" dirty="0"/>
              <a:t>Парные теги могут быть вложенными.</a:t>
            </a:r>
          </a:p>
          <a:p>
            <a:pPr marL="0" indent="0">
              <a:spcBef>
                <a:spcPts val="0"/>
              </a:spcBef>
            </a:pPr>
            <a:r>
              <a:rPr lang="ru-RU" sz="2400" b="1" i="1" dirty="0"/>
              <a:t>Непарные теги</a:t>
            </a:r>
            <a:r>
              <a:rPr lang="ru-RU" sz="2400" b="1" dirty="0"/>
              <a:t>.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ru-RU" sz="2400" dirty="0"/>
              <a:t>Используются независимо от других тегов (например, </a:t>
            </a:r>
            <a:r>
              <a:rPr lang="en-US" sz="2400" b="1" i="1" dirty="0"/>
              <a:t>&lt;meta&gt; </a:t>
            </a:r>
            <a:r>
              <a:rPr lang="ru-RU" sz="2400" dirty="0"/>
              <a:t>или</a:t>
            </a:r>
            <a:r>
              <a:rPr lang="en-US" sz="2400" dirty="0"/>
              <a:t> </a:t>
            </a:r>
            <a:r>
              <a:rPr lang="en-US" sz="2400" b="1" i="1" dirty="0"/>
              <a:t>&lt;</a:t>
            </a:r>
            <a:r>
              <a:rPr lang="en-US" sz="2400" b="1" i="1" dirty="0" err="1"/>
              <a:t>br</a:t>
            </a:r>
            <a:r>
              <a:rPr lang="en-US" sz="2400" b="1" i="1" dirty="0"/>
              <a:t>&gt; </a:t>
            </a:r>
            <a:r>
              <a:rPr lang="ru-RU" sz="2400" dirty="0"/>
              <a:t>– тег разрыва строки).</a:t>
            </a:r>
            <a:br>
              <a:rPr lang="ru-RU" sz="2400" dirty="0"/>
            </a:br>
            <a:r>
              <a:rPr lang="ru-RU" sz="2400" dirty="0"/>
              <a:t>Рекомендуется перед закрывающей угловой скобкой непарного тега ставить прямой слеш (например: </a:t>
            </a:r>
            <a:r>
              <a:rPr lang="en-US" sz="2400" b="1" i="1" dirty="0">
                <a:latin typeface="Corbel" pitchFamily="34" charset="0"/>
              </a:rPr>
              <a:t>&lt;area /&gt;</a:t>
            </a:r>
            <a:r>
              <a:rPr lang="ru-RU" sz="2400" b="1" i="1" dirty="0">
                <a:latin typeface="Corbel" pitchFamily="34" charset="0"/>
              </a:rPr>
              <a:t>, </a:t>
            </a:r>
            <a:r>
              <a:rPr lang="en-US" sz="2400" b="1" i="1" dirty="0">
                <a:latin typeface="Corbel" pitchFamily="34" charset="0"/>
              </a:rPr>
              <a:t>&lt;link /&gt;</a:t>
            </a:r>
            <a:r>
              <a:rPr lang="ru-RU" sz="2400" b="1" i="1" dirty="0">
                <a:latin typeface="Corbel" pitchFamily="34" charset="0"/>
              </a:rPr>
              <a:t>, </a:t>
            </a:r>
            <a:r>
              <a:rPr lang="en-US" sz="2400" b="1" i="1" dirty="0">
                <a:latin typeface="Corbel" pitchFamily="34" charset="0"/>
              </a:rPr>
              <a:t>&lt;</a:t>
            </a:r>
            <a:r>
              <a:rPr lang="en-US" sz="2400" b="1" i="1" dirty="0" err="1">
                <a:latin typeface="Corbel" pitchFamily="34" charset="0"/>
              </a:rPr>
              <a:t>hr</a:t>
            </a:r>
            <a:r>
              <a:rPr lang="en-US" sz="2400" b="1" i="1" dirty="0">
                <a:latin typeface="Corbel" pitchFamily="34" charset="0"/>
              </a:rPr>
              <a:t> /&gt;</a:t>
            </a:r>
            <a:r>
              <a:rPr lang="ru-RU" sz="2400" b="1" i="1" dirty="0">
                <a:latin typeface="Corbel" pitchFamily="34" charset="0"/>
              </a:rPr>
              <a:t>, </a:t>
            </a:r>
            <a:r>
              <a:rPr lang="en-US" sz="2400" b="1" i="1" dirty="0">
                <a:latin typeface="Corbel" pitchFamily="34" charset="0"/>
              </a:rPr>
              <a:t>&lt;meta /&gt;</a:t>
            </a:r>
            <a:r>
              <a:rPr lang="ru-RU" sz="2400" b="1" i="1" dirty="0">
                <a:latin typeface="Corbel" pitchFamily="34" charset="0"/>
              </a:rPr>
              <a:t>, </a:t>
            </a:r>
            <a:r>
              <a:rPr lang="en-US" sz="2400" b="1" i="1" dirty="0">
                <a:latin typeface="Corbel" pitchFamily="34" charset="0"/>
              </a:rPr>
              <a:t>&lt;</a:t>
            </a:r>
            <a:r>
              <a:rPr lang="en-US" sz="2400" b="1" i="1" dirty="0" err="1">
                <a:latin typeface="Corbel" pitchFamily="34" charset="0"/>
              </a:rPr>
              <a:t>img</a:t>
            </a:r>
            <a:r>
              <a:rPr lang="en-US" sz="2400" b="1" i="1" dirty="0">
                <a:latin typeface="Corbel" pitchFamily="34" charset="0"/>
              </a:rPr>
              <a:t> /&gt;</a:t>
            </a:r>
            <a:r>
              <a:rPr lang="ru-RU" sz="2400" b="1" i="1" dirty="0">
                <a:latin typeface="Corbel" pitchFamily="34" charset="0"/>
              </a:rPr>
              <a:t>, </a:t>
            </a:r>
            <a:r>
              <a:rPr lang="en-US" sz="2400" b="1" i="1" dirty="0">
                <a:latin typeface="Corbel" pitchFamily="34" charset="0"/>
              </a:rPr>
              <a:t>&lt;</a:t>
            </a:r>
            <a:r>
              <a:rPr lang="en-US" sz="2400" b="1" i="1" dirty="0" err="1">
                <a:latin typeface="Corbel" pitchFamily="34" charset="0"/>
              </a:rPr>
              <a:t>br</a:t>
            </a:r>
            <a:r>
              <a:rPr lang="en-US" sz="2400" b="1" i="1" dirty="0">
                <a:latin typeface="Corbel" pitchFamily="34" charset="0"/>
              </a:rPr>
              <a:t> /&gt;</a:t>
            </a:r>
            <a:r>
              <a:rPr lang="ru-RU" sz="2400" b="1" i="1" dirty="0">
                <a:latin typeface="Corbel" pitchFamily="34" charset="0"/>
              </a:rPr>
              <a:t>,</a:t>
            </a:r>
            <a:r>
              <a:rPr lang="en-US" sz="2400" b="1" i="1" dirty="0">
                <a:latin typeface="Corbel" pitchFamily="34" charset="0"/>
              </a:rPr>
              <a:t> &lt;input /&gt;</a:t>
            </a:r>
            <a:r>
              <a:rPr lang="ru-RU" sz="2400" b="1" i="1" dirty="0">
                <a:latin typeface="Corbel" pitchFamily="34" charset="0"/>
              </a:rPr>
              <a:t>, </a:t>
            </a:r>
            <a:r>
              <a:rPr lang="en-US" sz="2400" b="1" i="1" dirty="0">
                <a:latin typeface="Corbel" pitchFamily="34" charset="0"/>
              </a:rPr>
              <a:t>&lt;</a:t>
            </a:r>
            <a:r>
              <a:rPr lang="en-US" sz="2400" b="1" i="1" dirty="0" err="1">
                <a:latin typeface="Corbel" pitchFamily="34" charset="0"/>
              </a:rPr>
              <a:t>coI</a:t>
            </a:r>
            <a:r>
              <a:rPr lang="en-US" sz="2400" b="1" i="1" dirty="0">
                <a:latin typeface="Corbel" pitchFamily="34" charset="0"/>
              </a:rPr>
              <a:t> /&gt;</a:t>
            </a:r>
            <a:r>
              <a:rPr lang="ru-RU" sz="2400" dirty="0">
                <a:latin typeface="Corbel" pitchFamily="34" charset="0"/>
              </a:rPr>
              <a:t>).</a:t>
            </a:r>
            <a:endParaRPr lang="en-US" sz="2400" dirty="0">
              <a:latin typeface="Corbel" pitchFamily="34" charset="0"/>
            </a:endParaRPr>
          </a:p>
          <a:p>
            <a:pPr marL="0" lvl="1" indent="0">
              <a:spcBef>
                <a:spcPts val="0"/>
              </a:spcBef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004611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Группировка элементов форм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ru-RU" dirty="0"/>
              <a:t>При создании сложной формы можно группировать некоторые элементы форм между собой, такое группирование удобно для пользователя и позволяет визуально отделить один логический блок от другого. 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en-US" i="1" dirty="0"/>
              <a:t>&lt;</a:t>
            </a:r>
            <a:r>
              <a:rPr lang="en-US" i="1" dirty="0" err="1"/>
              <a:t>fieldset</a:t>
            </a:r>
            <a:r>
              <a:rPr lang="en-US" i="1" dirty="0"/>
              <a:t>&gt; </a:t>
            </a:r>
            <a:endParaRPr lang="ru-RU" i="1" dirty="0"/>
          </a:p>
          <a:p>
            <a:pPr marL="82296" indent="0">
              <a:buNone/>
            </a:pPr>
            <a:r>
              <a:rPr lang="ru-RU" i="1" dirty="0"/>
              <a:t>	</a:t>
            </a:r>
            <a:r>
              <a:rPr lang="en-US" i="1" dirty="0"/>
              <a:t>&lt;legend&gt;</a:t>
            </a:r>
            <a:r>
              <a:rPr lang="ru-RU" i="1" dirty="0"/>
              <a:t>Заголовок&lt;/</a:t>
            </a:r>
            <a:r>
              <a:rPr lang="en-US" i="1" dirty="0"/>
              <a:t>legend&gt; </a:t>
            </a:r>
            <a:endParaRPr lang="ru-RU" i="1" dirty="0"/>
          </a:p>
          <a:p>
            <a:pPr marL="82296" indent="0">
              <a:buNone/>
            </a:pPr>
            <a:r>
              <a:rPr lang="en-US" i="1" dirty="0"/>
              <a:t>		&lt;!-- Elements </a:t>
            </a:r>
            <a:r>
              <a:rPr lang="en-US" i="1" dirty="0">
                <a:sym typeface="Wingdings" pitchFamily="2" charset="2"/>
              </a:rPr>
              <a:t>--&gt;</a:t>
            </a:r>
            <a:r>
              <a:rPr lang="en-US" i="1" dirty="0"/>
              <a:t>&gt;</a:t>
            </a:r>
            <a:endParaRPr lang="ru-RU" i="1" dirty="0"/>
          </a:p>
          <a:p>
            <a:pPr marL="82296" indent="0">
              <a:buNone/>
            </a:pPr>
            <a:r>
              <a:rPr lang="en-US" i="1" dirty="0"/>
              <a:t>&lt;/</a:t>
            </a:r>
            <a:r>
              <a:rPr lang="en-US" i="1" dirty="0" err="1"/>
              <a:t>fieldset</a:t>
            </a:r>
            <a:r>
              <a:rPr lang="en-US" i="1" dirty="0"/>
              <a:t>&gt;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9702899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Группировка элементов форм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6624736" cy="219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77" y="4077072"/>
            <a:ext cx="4464496" cy="2299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4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Вложенность тегов </a:t>
            </a:r>
            <a:r>
              <a:rPr lang="en-US" sz="3200" dirty="0"/>
              <a:t>HTML</a:t>
            </a:r>
            <a:r>
              <a:rPr lang="ru-RU" sz="3200" dirty="0"/>
              <a:t> и комментарии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382000" cy="4953000"/>
          </a:xfrm>
        </p:spPr>
        <p:txBody>
          <a:bodyPr>
            <a:noAutofit/>
          </a:bodyPr>
          <a:lstStyle/>
          <a:p>
            <a:r>
              <a:rPr lang="ru-RU" sz="2400" dirty="0"/>
              <a:t>В SGML и основанных на нем языках (HTML версий 2-</a:t>
            </a:r>
            <a:r>
              <a:rPr lang="en-US" sz="2400" dirty="0"/>
              <a:t>5</a:t>
            </a:r>
            <a:r>
              <a:rPr lang="ru-RU" sz="2400" dirty="0"/>
              <a:t>, языки семейства XML и т.д.) элементы должны быть строго вложенными друг в друга, а «перехлёст» элементов недопустим:</a:t>
            </a:r>
          </a:p>
          <a:p>
            <a:pPr lvl="1"/>
            <a:r>
              <a:rPr lang="ru-RU" sz="2400" dirty="0"/>
              <a:t>неправильно: &lt;a</a:t>
            </a:r>
            <a:r>
              <a:rPr lang="ru-RU" sz="2400"/>
              <a:t>&gt;&lt;b&gt;Имя </a:t>
            </a:r>
            <a:r>
              <a:rPr lang="ru-RU" sz="2400" dirty="0"/>
              <a:t>Фамилия&lt;/a&gt;&lt;/b&gt;</a:t>
            </a:r>
          </a:p>
          <a:p>
            <a:pPr lvl="1"/>
            <a:r>
              <a:rPr lang="ru-RU" sz="2400" dirty="0"/>
              <a:t>правильно : &lt;</a:t>
            </a:r>
            <a:r>
              <a:rPr lang="en-US" sz="2400" dirty="0"/>
              <a:t>a</a:t>
            </a:r>
            <a:r>
              <a:rPr lang="ru-RU" sz="2400" dirty="0"/>
              <a:t>&gt;&lt;</a:t>
            </a:r>
            <a:r>
              <a:rPr lang="en-US" sz="2400" dirty="0"/>
              <a:t>b</a:t>
            </a:r>
            <a:r>
              <a:rPr lang="ru-RU" sz="2400" dirty="0"/>
              <a:t>&gt;Имя Фамилия&lt;/</a:t>
            </a:r>
            <a:r>
              <a:rPr lang="en-US" sz="2400" dirty="0"/>
              <a:t>b</a:t>
            </a:r>
            <a:r>
              <a:rPr lang="ru-RU" sz="2400" dirty="0"/>
              <a:t>&gt;&lt;/</a:t>
            </a:r>
            <a:r>
              <a:rPr lang="en-US" sz="2400" dirty="0"/>
              <a:t>a</a:t>
            </a:r>
            <a:r>
              <a:rPr lang="ru-RU" sz="2400" dirty="0"/>
              <a:t>&gt;</a:t>
            </a:r>
            <a:endParaRPr lang="ru-RU" sz="2400" b="1" i="1" dirty="0"/>
          </a:p>
          <a:p>
            <a:pPr algn="just"/>
            <a:endParaRPr lang="en-US" sz="2400" dirty="0"/>
          </a:p>
          <a:p>
            <a:pPr algn="just"/>
            <a:r>
              <a:rPr lang="ru-RU" sz="2400" dirty="0"/>
              <a:t>HTML позволяет вставлять в тело документа </a:t>
            </a:r>
            <a:r>
              <a:rPr lang="ru-RU" sz="2400" b="1" dirty="0"/>
              <a:t>комментарии</a:t>
            </a:r>
            <a:r>
              <a:rPr lang="ru-RU" sz="2400" dirty="0"/>
              <a:t>, которые сохраняются при передаче документа по сети, но не отображаются браузером. </a:t>
            </a:r>
          </a:p>
          <a:p>
            <a:pPr lvl="1"/>
            <a:r>
              <a:rPr lang="ru-RU" sz="2400" b="1" i="1" dirty="0"/>
              <a:t>Синтаксис комментария:</a:t>
            </a:r>
          </a:p>
          <a:p>
            <a:pPr marL="438150" indent="0">
              <a:buNone/>
            </a:pPr>
            <a:r>
              <a:rPr lang="en-US" sz="2400" b="1" i="1" dirty="0"/>
              <a:t>	</a:t>
            </a:r>
            <a:r>
              <a:rPr lang="ru-RU" sz="2400" b="1" i="1" dirty="0"/>
              <a:t>&lt;!-- Это комментарий --&gt;</a:t>
            </a:r>
          </a:p>
        </p:txBody>
      </p:sp>
    </p:spTree>
    <p:extLst>
      <p:ext uri="{BB962C8B-B14F-4D97-AF65-F5344CB8AC3E}">
        <p14:creationId xmlns:p14="http://schemas.microsoft.com/office/powerpoint/2010/main" val="1994741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360</TotalTime>
  <Words>4600</Words>
  <Application>Microsoft Office PowerPoint</Application>
  <PresentationFormat>Экран (4:3)</PresentationFormat>
  <Paragraphs>582</Paragraphs>
  <Slides>81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90" baseType="lpstr">
      <vt:lpstr>Arial</vt:lpstr>
      <vt:lpstr>Calibri</vt:lpstr>
      <vt:lpstr>Corbel</vt:lpstr>
      <vt:lpstr>Gill Sans MT</vt:lpstr>
      <vt:lpstr>Times New Roman</vt:lpstr>
      <vt:lpstr>Verdana</vt:lpstr>
      <vt:lpstr>Wingdings</vt:lpstr>
      <vt:lpstr>Wingdings 2</vt:lpstr>
      <vt:lpstr>Солнцестояние</vt:lpstr>
      <vt:lpstr>Возможности, структура и основные элементы языка HTML       </vt:lpstr>
      <vt:lpstr>Литература</vt:lpstr>
      <vt:lpstr>Основные принципы работы WWW</vt:lpstr>
      <vt:lpstr>Общие сведения о языке HTML</vt:lpstr>
      <vt:lpstr>Работа со страницей HTML</vt:lpstr>
      <vt:lpstr>Структура HTML-документа</vt:lpstr>
      <vt:lpstr>Структура HTML-документа</vt:lpstr>
      <vt:lpstr>Парные и непарные теги HTML</vt:lpstr>
      <vt:lpstr>Вложенность тегов HTML и комментарии</vt:lpstr>
      <vt:lpstr>Блочные и строчные элементы</vt:lpstr>
      <vt:lpstr>Классификация элементов HTML5</vt:lpstr>
      <vt:lpstr>Классификация элементов HTML5</vt:lpstr>
      <vt:lpstr>Атрибуты элементов HTML</vt:lpstr>
      <vt:lpstr>Форматирование текста в HTML-документе</vt:lpstr>
      <vt:lpstr>Форматирование текста в HTML-документе</vt:lpstr>
      <vt:lpstr>Форматирование текста в HTML-документе</vt:lpstr>
      <vt:lpstr>Форматирование текста в HTML-документе</vt:lpstr>
      <vt:lpstr>Форматирование текста в HTML-документе</vt:lpstr>
      <vt:lpstr>Форматирование текста в HTML-документе</vt:lpstr>
      <vt:lpstr>Форматирование текста в HTML-документе</vt:lpstr>
      <vt:lpstr>Форматирование текста в HTML-документе</vt:lpstr>
      <vt:lpstr>Форматирование текста в HTML-документе</vt:lpstr>
      <vt:lpstr>Форматирование текста в HTML-документе</vt:lpstr>
      <vt:lpstr>Форматирование текста в HTML-документе</vt:lpstr>
      <vt:lpstr>Презентация PowerPoint</vt:lpstr>
      <vt:lpstr>Презентация PowerPoint</vt:lpstr>
      <vt:lpstr>Форматирование текста в HTML-документе</vt:lpstr>
      <vt:lpstr>Форматирование текста в HTML-документе</vt:lpstr>
      <vt:lpstr>Форматирование текста в HTML-документе</vt:lpstr>
      <vt:lpstr>Форматирование текста в HTML-документе</vt:lpstr>
      <vt:lpstr>Форматирование текста в HTML-документе</vt:lpstr>
      <vt:lpstr>Презентация PowerPoint</vt:lpstr>
      <vt:lpstr>Форматирование текста в HTML-документе</vt:lpstr>
      <vt:lpstr>Форматирование текста в HTML-документе</vt:lpstr>
      <vt:lpstr>Гиперссылки HTML</vt:lpstr>
      <vt:lpstr>Гиперссылки HTML</vt:lpstr>
      <vt:lpstr>Основные параметры обычных гиперссылок</vt:lpstr>
      <vt:lpstr>Внутренние ссылки документа  (метка, якорь, anchor).  Старый вариант создания: </vt:lpstr>
      <vt:lpstr>Внутренние ссылки документа  (метка, якорь, anchor).  Новый вариант создания: </vt:lpstr>
      <vt:lpstr>Связывание Web-страниц с помощью гиперссылок</vt:lpstr>
      <vt:lpstr>Как не надо делать: mailto</vt:lpstr>
      <vt:lpstr>Работа с таблицами в HTML</vt:lpstr>
      <vt:lpstr>Создание таблицы</vt:lpstr>
      <vt:lpstr>Создание таблицы</vt:lpstr>
      <vt:lpstr>Создание таблицы</vt:lpstr>
      <vt:lpstr>Создание таблицы</vt:lpstr>
      <vt:lpstr>Добавление заголовков таблицы</vt:lpstr>
      <vt:lpstr>Создание таблицы</vt:lpstr>
      <vt:lpstr>Создание таблицы</vt:lpstr>
      <vt:lpstr>Создание таблицы</vt:lpstr>
      <vt:lpstr>Создание таблицы</vt:lpstr>
      <vt:lpstr>Создание таблицы</vt:lpstr>
      <vt:lpstr>Создание таблицы</vt:lpstr>
      <vt:lpstr>HTML-формы</vt:lpstr>
      <vt:lpstr>Форма HTML</vt:lpstr>
      <vt:lpstr>Создание формы</vt:lpstr>
      <vt:lpstr>Основные атрибуты &lt;form&gt;</vt:lpstr>
      <vt:lpstr>Элементы формы:  однострочное текстовое поле</vt:lpstr>
      <vt:lpstr>Элементы формы:  однострочное текстовое поле</vt:lpstr>
      <vt:lpstr>Элементы формы:  многострочное текстовое поле</vt:lpstr>
      <vt:lpstr>Элементы формы:  многострочное текстовое поле</vt:lpstr>
      <vt:lpstr>Элементы формы:  многострочное текстовое поле</vt:lpstr>
      <vt:lpstr>Элементы формы:  многострочное текстовое поле</vt:lpstr>
      <vt:lpstr>Элементы формы:  кнопки</vt:lpstr>
      <vt:lpstr>Элементы формы:  кнопки</vt:lpstr>
      <vt:lpstr>Элементы формы:  переключатели (radio)</vt:lpstr>
      <vt:lpstr>Элементы формы:  переключатели (radio)</vt:lpstr>
      <vt:lpstr>Элементы формы:  флажки (checkbox)</vt:lpstr>
      <vt:lpstr>Элементы формы:  флажки (checkbox)</vt:lpstr>
      <vt:lpstr>Элементы формы:  поле со списком</vt:lpstr>
      <vt:lpstr>Элементы формы:  поле со списком</vt:lpstr>
      <vt:lpstr>Элементы формы:  поле со списком</vt:lpstr>
      <vt:lpstr>Элементы формы:  поле со списком</vt:lpstr>
      <vt:lpstr>Элементы формы:  поле со списком</vt:lpstr>
      <vt:lpstr>Элементы формы:  скрытое поле</vt:lpstr>
      <vt:lpstr>Элементы формы:  поле для загрузки прикрепленных файлов</vt:lpstr>
      <vt:lpstr>Элементы формы:  поле для загрузки прикрепленных файлов</vt:lpstr>
      <vt:lpstr>Элементы формы:  поле для загрузки прикрепленных файлов</vt:lpstr>
      <vt:lpstr>Элементы формы:  некоторые возможности HTML 5</vt:lpstr>
      <vt:lpstr>Группировка элементов форм</vt:lpstr>
      <vt:lpstr>Группировка элементов форм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Возможности, структура и основные элементы языка HTML</dc:title>
  <dc:creator>Svetlana</dc:creator>
  <cp:lastModifiedBy>Семья Марченко</cp:lastModifiedBy>
  <cp:revision>13</cp:revision>
  <dcterms:created xsi:type="dcterms:W3CDTF">2014-12-22T16:18:41Z</dcterms:created>
  <dcterms:modified xsi:type="dcterms:W3CDTF">2024-02-09T19:56:18Z</dcterms:modified>
</cp:coreProperties>
</file>