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62" r:id="rId4"/>
    <p:sldId id="264" r:id="rId5"/>
    <p:sldId id="259" r:id="rId6"/>
    <p:sldId id="267" r:id="rId7"/>
    <p:sldId id="272" r:id="rId8"/>
    <p:sldId id="282" r:id="rId9"/>
    <p:sldId id="283" r:id="rId11"/>
    <p:sldId id="284" r:id="rId12"/>
    <p:sldId id="277" r:id="rId13"/>
    <p:sldId id="285" r:id="rId14"/>
    <p:sldId id="286" r:id="rId15"/>
    <p:sldId id="287" r:id="rId16"/>
    <p:sldId id="289" r:id="rId17"/>
    <p:sldId id="293" r:id="rId18"/>
    <p:sldId id="294" r:id="rId19"/>
    <p:sldId id="295" r:id="rId20"/>
    <p:sldId id="290" r:id="rId21"/>
    <p:sldId id="296" r:id="rId22"/>
    <p:sldId id="297" r:id="rId23"/>
    <p:sldId id="298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476490"/>
    <a:srgbClr val="36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548AE-6567-432D-B463-2DD3C084DC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如图所示：左图为</a:t>
            </a:r>
            <a:r>
              <a:rPr lang="en-US" altLang="zh-CN" dirty="0"/>
              <a:t>Text LCD</a:t>
            </a:r>
            <a:r>
              <a:rPr lang="zh-CN" altLang="en-US" dirty="0"/>
              <a:t>液晶显示器样图，右图为该</a:t>
            </a:r>
            <a:r>
              <a:rPr lang="en-US" altLang="zh-CN" dirty="0"/>
              <a:t>LCD</a:t>
            </a:r>
            <a:r>
              <a:rPr lang="zh-CN" altLang="en-US" dirty="0"/>
              <a:t>的引脚分配说明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下面的</a:t>
            </a:r>
            <a:r>
              <a:rPr lang="en-US" altLang="zh-CN" dirty="0"/>
              <a:t>LCD</a:t>
            </a:r>
            <a:r>
              <a:rPr lang="zh-CN" altLang="en-US" dirty="0"/>
              <a:t>可替换成带设计图像的成果图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轴向右为正方向，</a:t>
            </a:r>
            <a:r>
              <a:rPr lang="en-US" altLang="zh-CN" dirty="0"/>
              <a:t>Y</a:t>
            </a:r>
            <a:r>
              <a:rPr lang="zh-CN" altLang="en-US" dirty="0"/>
              <a:t>轴向下为正方向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4F572-357D-4233-9BA0-6D1F713C9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751874" y="3021758"/>
            <a:ext cx="7392126" cy="269787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>
            <a:off x="1307894" y="2541041"/>
            <a:ext cx="887959" cy="887959"/>
          </a:xfrm>
          <a:prstGeom prst="ellipse">
            <a:avLst/>
          </a:prstGeom>
          <a:solidFill>
            <a:srgbClr val="36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6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373873" y="2607020"/>
            <a:ext cx="756000" cy="756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8801257" y="3483767"/>
            <a:ext cx="111943" cy="1059030"/>
          </a:xfrm>
          <a:prstGeom prst="rect">
            <a:avLst/>
          </a:prstGeom>
          <a:solidFill>
            <a:srgbClr val="36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2035744" y="4743631"/>
            <a:ext cx="6739751" cy="4727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008850" y="3494979"/>
            <a:ext cx="673975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 b="1">
                <a:solidFill>
                  <a:srgbClr val="364A8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751874" y="3021758"/>
            <a:ext cx="7392126" cy="269787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>
            <a:off x="1307894" y="2541041"/>
            <a:ext cx="887959" cy="887959"/>
          </a:xfrm>
          <a:prstGeom prst="ellipse">
            <a:avLst/>
          </a:prstGeom>
          <a:solidFill>
            <a:srgbClr val="36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6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373873" y="2607020"/>
            <a:ext cx="756000" cy="756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801257" y="3483767"/>
            <a:ext cx="111943" cy="1059030"/>
          </a:xfrm>
          <a:prstGeom prst="rect">
            <a:avLst/>
          </a:prstGeom>
          <a:solidFill>
            <a:srgbClr val="36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08850" y="3494979"/>
            <a:ext cx="673975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 b="1">
                <a:solidFill>
                  <a:srgbClr val="364A8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2035744" y="4743631"/>
            <a:ext cx="6739751" cy="4727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751874" y="3021758"/>
            <a:ext cx="7392126" cy="269787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 userDrawn="1"/>
        </p:nvSpPr>
        <p:spPr>
          <a:xfrm>
            <a:off x="1307894" y="2541041"/>
            <a:ext cx="887959" cy="887959"/>
          </a:xfrm>
          <a:prstGeom prst="ellipse">
            <a:avLst/>
          </a:prstGeom>
          <a:solidFill>
            <a:srgbClr val="36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6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373873" y="2607020"/>
            <a:ext cx="756000" cy="756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801257" y="3483767"/>
            <a:ext cx="111943" cy="1059030"/>
          </a:xfrm>
          <a:prstGeom prst="rect">
            <a:avLst/>
          </a:prstGeom>
          <a:solidFill>
            <a:srgbClr val="36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08850" y="3494979"/>
            <a:ext cx="673975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 b="1">
                <a:solidFill>
                  <a:srgbClr val="364A8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2035744" y="4743631"/>
            <a:ext cx="6739751" cy="4727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E0BFC2-E3F9-4584-9095-E58E133F6F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1A1F27-18F4-4382-83BB-A5CD9F13E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E0BFC2-E3F9-4584-9095-E58E133F6F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1A1F27-18F4-4382-83BB-A5CD9F13E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E0BFC2-E3F9-4584-9095-E58E133F6F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1A1F27-18F4-4382-83BB-A5CD9F13E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0941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E0BFC2-E3F9-4584-9095-E58E133F6F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1A1F27-18F4-4382-83BB-A5CD9F13E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E0BFC2-E3F9-4584-9095-E58E133F6F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1A1F27-18F4-4382-83BB-A5CD9F13E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E0BFC2-E3F9-4584-9095-E58E133F6F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1A1F27-18F4-4382-83BB-A5CD9F13E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E0BFC2-E3F9-4584-9095-E58E133F6F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1A1F27-18F4-4382-83BB-A5CD9F13E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5E0BFC2-E3F9-4584-9095-E58E133F6F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1A1F27-18F4-4382-83BB-A5CD9F13E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61972" y="635634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219303" y="0"/>
            <a:ext cx="4924697" cy="6858000"/>
          </a:xfrm>
          <a:prstGeom prst="rect">
            <a:avLst/>
          </a:prstGeom>
          <a:blipFill>
            <a:blip r:embed="rId12">
              <a:alphaModFix amt="26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56271" y="5988686"/>
            <a:ext cx="3996092" cy="8693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zh-CN" dirty="0">
                <a:solidFill>
                  <a:srgbClr val="1F497D"/>
                </a:solidFill>
                <a:cs typeface="华文行楷" panose="02010800040101010101" pitchFamily="2" charset="-122"/>
              </a:rPr>
              <a:t>博学而笃志</a:t>
            </a:r>
            <a:r>
              <a:rPr lang="en-US" altLang="zh-CN" dirty="0">
                <a:solidFill>
                  <a:srgbClr val="1F497D"/>
                </a:solidFill>
                <a:cs typeface="华文行楷" panose="02010800040101010101" pitchFamily="2" charset="-122"/>
              </a:rPr>
              <a:t>   </a:t>
            </a:r>
            <a:r>
              <a:rPr lang="zh-CN" altLang="zh-CN" dirty="0">
                <a:solidFill>
                  <a:srgbClr val="1F497D"/>
                </a:solidFill>
                <a:cs typeface="华文行楷" panose="02010800040101010101" pitchFamily="2" charset="-122"/>
              </a:rPr>
              <a:t>切问而近思</a:t>
            </a:r>
            <a:endParaRPr lang="zh-CN" altLang="zh-CN" dirty="0"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481492" y="6165371"/>
            <a:ext cx="2057400" cy="521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</a:lstStyle>
          <a:p>
            <a:fld id="{AD6B35E1-37DD-4BE0-B1C6-0DE008D2A5E4}" type="slidenum">
              <a:rPr lang="en-US" altLang="zh-CN" smtClean="0"/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 flipV="1">
            <a:off x="1304363" y="0"/>
            <a:ext cx="78480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0" y="0"/>
            <a:ext cx="1519517" cy="684000"/>
            <a:chOff x="6290929" y="581098"/>
            <a:chExt cx="1519517" cy="684000"/>
          </a:xfrm>
          <a:solidFill>
            <a:schemeClr val="accent1">
              <a:lumMod val="75000"/>
            </a:schemeClr>
          </a:solidFill>
        </p:grpSpPr>
        <p:sp>
          <p:nvSpPr>
            <p:cNvPr id="16" name="矩形 8"/>
            <p:cNvSpPr/>
            <p:nvPr userDrawn="1"/>
          </p:nvSpPr>
          <p:spPr>
            <a:xfrm flipH="1">
              <a:off x="6290929" y="581098"/>
              <a:ext cx="1519517" cy="684000"/>
            </a:xfrm>
            <a:custGeom>
              <a:avLst/>
              <a:gdLst>
                <a:gd name="connsiteX0" fmla="*/ 0 w 2692400"/>
                <a:gd name="connsiteY0" fmla="*/ 0 h 825500"/>
                <a:gd name="connsiteX1" fmla="*/ 2692400 w 2692400"/>
                <a:gd name="connsiteY1" fmla="*/ 0 h 825500"/>
                <a:gd name="connsiteX2" fmla="*/ 2692400 w 2692400"/>
                <a:gd name="connsiteY2" fmla="*/ 825500 h 825500"/>
                <a:gd name="connsiteX3" fmla="*/ 0 w 2692400"/>
                <a:gd name="connsiteY3" fmla="*/ 825500 h 825500"/>
                <a:gd name="connsiteX4" fmla="*/ 0 w 2692400"/>
                <a:gd name="connsiteY4" fmla="*/ 0 h 825500"/>
                <a:gd name="connsiteX0-1" fmla="*/ 0 w 2692400"/>
                <a:gd name="connsiteY0-2" fmla="*/ 0 h 825500"/>
                <a:gd name="connsiteX1-3" fmla="*/ 2692400 w 2692400"/>
                <a:gd name="connsiteY1-4" fmla="*/ 0 h 825500"/>
                <a:gd name="connsiteX2-5" fmla="*/ 2692400 w 2692400"/>
                <a:gd name="connsiteY2-6" fmla="*/ 825500 h 825500"/>
                <a:gd name="connsiteX3-7" fmla="*/ 965200 w 2692400"/>
                <a:gd name="connsiteY3-8" fmla="*/ 825500 h 825500"/>
                <a:gd name="connsiteX4-9" fmla="*/ 0 w 2692400"/>
                <a:gd name="connsiteY4-10" fmla="*/ 0 h 825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92400" h="825500">
                  <a:moveTo>
                    <a:pt x="0" y="0"/>
                  </a:moveTo>
                  <a:lnTo>
                    <a:pt x="2692400" y="0"/>
                  </a:lnTo>
                  <a:lnTo>
                    <a:pt x="2692400" y="825500"/>
                  </a:lnTo>
                  <a:lnTo>
                    <a:pt x="965200" y="825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901" y="607224"/>
              <a:ext cx="627872" cy="629717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26" y="1269000"/>
            <a:ext cx="4307347" cy="4320000"/>
          </a:xfrm>
          <a:prstGeom prst="rect">
            <a:avLst/>
          </a:prstGeom>
        </p:spPr>
      </p:pic>
      <p:sp>
        <p:nvSpPr>
          <p:cNvPr id="10" name="标题 1"/>
          <p:cNvSpPr txBox="1"/>
          <p:nvPr userDrawn="1"/>
        </p:nvSpPr>
        <p:spPr>
          <a:xfrm>
            <a:off x="375750" y="3761242"/>
            <a:ext cx="6566432" cy="60945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64A8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endParaRPr lang="zh-CN" altLang="en-US" sz="4000" dirty="0"/>
          </a:p>
        </p:txBody>
      </p:sp>
      <p:sp>
        <p:nvSpPr>
          <p:cNvPr id="11" name="副标题 2"/>
          <p:cNvSpPr txBox="1"/>
          <p:nvPr userDrawn="1"/>
        </p:nvSpPr>
        <p:spPr>
          <a:xfrm>
            <a:off x="1666667" y="4571526"/>
            <a:ext cx="5275516" cy="4727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90818"/>
            <a:ext cx="7932126" cy="3526364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1119066" y="3886476"/>
            <a:ext cx="8773079" cy="81252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364A8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 Display &amp; Rex-Runner Game</a:t>
            </a:r>
            <a:endParaRPr lang="en-US" altLang="zh-CN" sz="3200" dirty="0">
              <a:solidFill>
                <a:srgbClr val="364A8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92135" y="1350818"/>
            <a:ext cx="1080000" cy="1080000"/>
          </a:xfrm>
          <a:prstGeom prst="ellipse">
            <a:avLst/>
          </a:prstGeom>
          <a:solidFill>
            <a:srgbClr val="36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3" y="1440818"/>
            <a:ext cx="897364" cy="900000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>
          <a:xfrm>
            <a:off x="632277" y="2136688"/>
            <a:ext cx="7932127" cy="13701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64A8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FDE Project Report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7053" y="2469127"/>
            <a:ext cx="145715" cy="1059030"/>
          </a:xfrm>
          <a:prstGeom prst="rect">
            <a:avLst/>
          </a:prstGeom>
          <a:solidFill>
            <a:srgbClr val="36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649410" y="241553"/>
            <a:ext cx="3871705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Rex-Runner Game</a:t>
            </a:r>
            <a:endParaRPr lang="zh-CN" altLang="en-US" sz="3600" b="1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2394" y="883406"/>
            <a:ext cx="8660867" cy="16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47649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项目介绍</a:t>
            </a:r>
            <a:endParaRPr lang="zh-CN" altLang="en-US" sz="2800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FDE3P7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开发板，实现一个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Google Chrome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浏览器在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404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页面的小恐龙跑酷游戏。设计使用两块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Graphic LCD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设备拼接成一块长屏幕实现。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24" y="2422870"/>
            <a:ext cx="6525751" cy="17816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06" y="4204487"/>
            <a:ext cx="3256156" cy="2007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38" y="4204487"/>
            <a:ext cx="3256156" cy="200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649410" y="241553"/>
            <a:ext cx="3871705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Rex-Runner Game</a:t>
            </a:r>
            <a:endParaRPr lang="zh-CN" altLang="en-US" sz="3600" b="1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3134" y="1090221"/>
            <a:ext cx="3669766" cy="483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Graphic LCD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显示原理：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整个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LCD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屏幕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被分为左右两个部分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，分别为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64ⅹ64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像素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大小，整个屏幕大小为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128ⅹ64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像素。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CS1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CS2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分别为两个部分的选通信号，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方向上将整块屏幕分为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16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页，每边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页，每页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位。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Y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方向地址按照像素大小取值，分为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64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个地址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，由上到下自动取值。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460844" y="1794465"/>
            <a:ext cx="4460842" cy="3669326"/>
            <a:chOff x="4343667" y="3105371"/>
            <a:chExt cx="4001202" cy="3060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27" r="17543" b="8102"/>
            <a:stretch>
              <a:fillRect/>
            </a:stretch>
          </p:blipFill>
          <p:spPr>
            <a:xfrm>
              <a:off x="4367160" y="3105371"/>
              <a:ext cx="3977709" cy="3060000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4343667" y="3148568"/>
              <a:ext cx="3860940" cy="2619211"/>
              <a:chOff x="4343667" y="3148568"/>
              <a:chExt cx="3860940" cy="2619211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445000" y="3302000"/>
                <a:ext cx="3759607" cy="2465779"/>
                <a:chOff x="4572000" y="3302000"/>
                <a:chExt cx="3759607" cy="2465779"/>
              </a:xfrm>
            </p:grpSpPr>
            <p:cxnSp>
              <p:nvCxnSpPr>
                <p:cNvPr id="9" name="直接箭头连接符 8"/>
                <p:cNvCxnSpPr/>
                <p:nvPr/>
              </p:nvCxnSpPr>
              <p:spPr>
                <a:xfrm>
                  <a:off x="4813566" y="3302000"/>
                  <a:ext cx="0" cy="246577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4572000" y="3517900"/>
                  <a:ext cx="375960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/>
              <p:cNvSpPr txBox="1"/>
              <p:nvPr/>
            </p:nvSpPr>
            <p:spPr>
              <a:xfrm>
                <a:off x="4343667" y="5398447"/>
                <a:ext cx="3428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861708" y="3148568"/>
                <a:ext cx="3428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649410" y="241553"/>
            <a:ext cx="3871705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Rex-Runner Game</a:t>
            </a:r>
            <a:endParaRPr lang="zh-CN" altLang="en-US" sz="3600" b="1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3133" y="891996"/>
            <a:ext cx="8660867" cy="11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Graphic LCD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显示原理：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Graphic LCD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的引脚分配及指令功能如下图所示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3" y="2614088"/>
            <a:ext cx="4116828" cy="2971107"/>
          </a:xfrm>
          <a:prstGeom prst="rect">
            <a:avLst/>
          </a:prstGeom>
        </p:spPr>
      </p:pic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4254041" y="2614088"/>
          <a:ext cx="4797596" cy="31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45"/>
                <a:gridCol w="436145"/>
                <a:gridCol w="436145"/>
                <a:gridCol w="436145"/>
                <a:gridCol w="436145"/>
                <a:gridCol w="436145"/>
                <a:gridCol w="436145"/>
                <a:gridCol w="436145"/>
                <a:gridCol w="1308436"/>
              </a:tblGrid>
              <a:tr h="523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DB7</a:t>
                      </a:r>
                      <a:endParaRPr lang="zh-CN" altLang="en-US" sz="1050" b="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DB6</a:t>
                      </a:r>
                      <a:endParaRPr lang="zh-CN" altLang="en-US" sz="1050" b="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DB5</a:t>
                      </a:r>
                      <a:endParaRPr lang="zh-CN" altLang="en-US" sz="1050" b="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DB4</a:t>
                      </a:r>
                      <a:endParaRPr lang="zh-CN" altLang="en-US" sz="1050" b="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DB3</a:t>
                      </a:r>
                      <a:endParaRPr lang="zh-CN" altLang="en-US" sz="1050" b="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DB2</a:t>
                      </a:r>
                      <a:endParaRPr lang="zh-CN" altLang="en-US" sz="1050" b="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DB1</a:t>
                      </a:r>
                      <a:endParaRPr lang="zh-CN" altLang="en-US" sz="1050" b="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DB0</a:t>
                      </a:r>
                      <a:endParaRPr lang="zh-CN" altLang="en-US" sz="1050" b="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altLang="en-US" sz="1800" b="0" kern="12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23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X=0</a:t>
                      </a:r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打开屏幕</a:t>
                      </a:r>
                      <a:endParaRPr lang="en-US" altLang="zh-CN" sz="14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X=1</a:t>
                      </a:r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关闭屏幕</a:t>
                      </a:r>
                      <a:endParaRPr lang="zh-CN" altLang="en-US" sz="14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23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LCD</a:t>
                      </a:r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开始显示的地址</a:t>
                      </a:r>
                      <a:endParaRPr lang="zh-CN" altLang="en-US" sz="14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23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设置写如</a:t>
                      </a:r>
                      <a:r>
                        <a:rPr lang="en-US" altLang="zh-CN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altLang="en-US" sz="14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23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设置写入</a:t>
                      </a:r>
                      <a:r>
                        <a:rPr lang="en-US" altLang="zh-CN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altLang="en-US" sz="14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23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400" b="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位数据</a:t>
                      </a:r>
                      <a:endParaRPr lang="zh-CN" altLang="en-US" sz="1400" b="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649410" y="241553"/>
            <a:ext cx="3871705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Rex-Runner Game</a:t>
            </a:r>
            <a:endParaRPr lang="zh-CN" altLang="en-US" sz="3600" b="1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3133" y="891996"/>
            <a:ext cx="866086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设计实现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95" y="1548842"/>
            <a:ext cx="3624972" cy="43766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5907" y="1691640"/>
            <a:ext cx="4132721" cy="413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Driver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：包办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LCD_Graphic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的指令，向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Decider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输出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addr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以获取对应位置的图像信息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Decider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：作用是根据当前游戏状态，响应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Driver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的图像需求，类似于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DMA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Direct Memory Access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的作用。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Texture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：存储所有图像素材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GameCenter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：响应按键信息，进行游戏状态跳转以及相关逻辑运算。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649410" y="241553"/>
            <a:ext cx="3871705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Rex-Runner Game</a:t>
            </a:r>
            <a:endParaRPr lang="zh-CN" altLang="en-US" sz="3600" b="1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3133" y="891996"/>
            <a:ext cx="866086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GameCenter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907" y="1518136"/>
            <a:ext cx="8568093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本模块利用状态机进行设计，在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game_centre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模块中包含有两个状态机，分别是游戏状态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state[1:0]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和小恐龙状态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dino_state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[2:0]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22985" y="2666796"/>
          <a:ext cx="3831257" cy="319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2884805" imgH="2408555" progId="Visio.Drawing.15">
                  <p:embed/>
                </p:oleObj>
              </mc:Choice>
              <mc:Fallback>
                <p:oleObj name="" r:id="rId1" imgW="2884805" imgH="24085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985" y="2666796"/>
                        <a:ext cx="3831257" cy="31969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7414" y="4191204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6272" y="2768871"/>
            <a:ext cx="4486275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本游戏状态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state[1:0]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共包含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个状态：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SzPct val="60000"/>
              <a:buFont typeface="Times New Roman" panose="02020603050405020304" pitchFamily="18" charset="0"/>
              <a:buChar char="○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init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：初始状态，加载游戏初始界面，输出小恐龙，障碍物的初始位置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SzPct val="60000"/>
              <a:buFont typeface="Times New Roman" panose="02020603050405020304" pitchFamily="18" charset="0"/>
              <a:buChar char="○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go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：小恐龙在地面行进，障碍物移动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SzPct val="60000"/>
              <a:buFont typeface="Times New Roman" panose="02020603050405020304" pitchFamily="18" charset="0"/>
              <a:buChar char="○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jump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：小恐龙跳起，此时小恐龙的高度发生变化，障碍物移动</a:t>
            </a:r>
            <a:endParaRPr lang="zh-CN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SzPct val="60000"/>
              <a:buFont typeface="Times New Roman" panose="02020603050405020304" pitchFamily="18" charset="0"/>
              <a:buChar char="○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over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：小恐龙撞到障碍物，游戏结束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649410" y="241553"/>
            <a:ext cx="3871705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Rex-Runner Game</a:t>
            </a:r>
            <a:endParaRPr lang="zh-CN" altLang="en-US" sz="3600" b="1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3133" y="828186"/>
            <a:ext cx="866086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GameCenter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9833" y="3506758"/>
            <a:ext cx="8568093" cy="280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本小恐龙状态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dino_state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[2:0]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是描述小恐龙当前位置高度的状态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685800" indent="-342900" algn="just">
              <a:lnSpc>
                <a:spcPct val="150000"/>
              </a:lnSpc>
              <a:buSzPct val="60000"/>
              <a:buFont typeface="Times New Roman" panose="02020603050405020304" pitchFamily="18" charset="0"/>
              <a:buChar char="○"/>
            </a:pP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dino_go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：小恐龙在地面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685800" indent="-342900" algn="just">
              <a:lnSpc>
                <a:spcPct val="150000"/>
              </a:lnSpc>
              <a:buSzPct val="60000"/>
              <a:buFont typeface="Times New Roman" panose="02020603050405020304" pitchFamily="18" charset="0"/>
              <a:buChar char="○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dino_jump1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：起跳后的第一个高度</a:t>
            </a:r>
            <a:endParaRPr lang="zh-CN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685800" indent="-342900" algn="just">
              <a:lnSpc>
                <a:spcPct val="150000"/>
              </a:lnSpc>
              <a:buSzPct val="60000"/>
              <a:buFont typeface="Times New Roman" panose="02020603050405020304" pitchFamily="18" charset="0"/>
              <a:buChar char="○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dino_jump2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：起跳后的第二个高度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685800" indent="-342900" algn="just">
              <a:lnSpc>
                <a:spcPct val="150000"/>
              </a:lnSpc>
              <a:buSzPct val="60000"/>
              <a:buFont typeface="Times New Roman" panose="02020603050405020304" pitchFamily="18" charset="0"/>
              <a:buChar char="○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dino_jump3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：起跳后的第三个高度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685800" indent="-342900" algn="just">
              <a:lnSpc>
                <a:spcPct val="150000"/>
              </a:lnSpc>
              <a:buSzPct val="60000"/>
              <a:buFont typeface="Times New Roman" panose="02020603050405020304" pitchFamily="18" charset="0"/>
              <a:buChar char="○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dino_jump4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：起跳后的最高高度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7414" y="4191204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94" y="1485032"/>
            <a:ext cx="5251086" cy="2078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649410" y="241553"/>
            <a:ext cx="3871705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Rex-Runner Game</a:t>
            </a:r>
            <a:endParaRPr lang="zh-CN" altLang="en-US" sz="3600" b="1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7414" y="4191204"/>
            <a:ext cx="9144000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3133" y="828186"/>
            <a:ext cx="866086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博学而笃志   切问而近思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649410" y="241553"/>
            <a:ext cx="3871705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Rex-Runner Game</a:t>
            </a:r>
            <a:endParaRPr lang="zh-CN" altLang="en-US" sz="3600" b="1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3133" y="891996"/>
            <a:ext cx="866086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结果展示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51874" y="3021758"/>
            <a:ext cx="7392126" cy="269787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椭圆 6"/>
          <p:cNvSpPr/>
          <p:nvPr/>
        </p:nvSpPr>
        <p:spPr>
          <a:xfrm>
            <a:off x="1307894" y="2541041"/>
            <a:ext cx="887959" cy="887959"/>
          </a:xfrm>
          <a:prstGeom prst="ellipse">
            <a:avLst/>
          </a:prstGeom>
          <a:solidFill>
            <a:srgbClr val="36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6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3873" y="2607020"/>
            <a:ext cx="756000" cy="756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01257" y="3483767"/>
            <a:ext cx="111943" cy="1059030"/>
          </a:xfrm>
          <a:prstGeom prst="rect">
            <a:avLst/>
          </a:prstGeom>
          <a:solidFill>
            <a:srgbClr val="36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标题 3"/>
          <p:cNvSpPr txBox="1"/>
          <p:nvPr/>
        </p:nvSpPr>
        <p:spPr>
          <a:xfrm>
            <a:off x="2625232" y="3707911"/>
            <a:ext cx="673975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64A8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Problems &amp; Solutions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156271" y="5988686"/>
            <a:ext cx="3996092" cy="8693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博学而笃志   切问而近思</a:t>
            </a:r>
            <a:endParaRPr lang="zh-CN" altLang="en-US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-1481492" y="6165371"/>
            <a:ext cx="2057400" cy="521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87849" y="303393"/>
            <a:ext cx="5136844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Problems &amp; Solutions</a:t>
            </a:r>
            <a:endParaRPr lang="zh-CN" altLang="en-US" sz="3600" b="1" dirty="0">
              <a:solidFill>
                <a:srgbClr val="364A85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3133" y="891996"/>
            <a:ext cx="866086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文字输入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5907" y="1518136"/>
            <a:ext cx="857645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文字输入。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博学而笃志   切问而近思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55667" y="24022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目 录</a:t>
            </a:r>
            <a:endParaRPr lang="zh-CN" altLang="en-US" b="1" dirty="0">
              <a:solidFill>
                <a:srgbClr val="2F559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1788" y="1425171"/>
            <a:ext cx="3630212" cy="754948"/>
            <a:chOff x="875762" y="746974"/>
            <a:chExt cx="4892382" cy="1017432"/>
          </a:xfrm>
        </p:grpSpPr>
        <p:sp>
          <p:nvSpPr>
            <p:cNvPr id="8" name="椭圆 7"/>
            <p:cNvSpPr/>
            <p:nvPr/>
          </p:nvSpPr>
          <p:spPr>
            <a:xfrm>
              <a:off x="875762" y="746974"/>
              <a:ext cx="811369" cy="811369"/>
            </a:xfrm>
            <a:prstGeom prst="ellipse">
              <a:avLst/>
            </a:prstGeom>
            <a:solidFill>
              <a:srgbClr val="476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Rockwell" panose="02060603020205020403" pitchFamily="18" charset="0"/>
                </a:rPr>
                <a:t>1</a:t>
              </a:r>
              <a:endParaRPr lang="zh-CN" altLang="en-US" sz="4000" i="1" dirty="0">
                <a:latin typeface="Rockwell" panose="02060603020205020403" pitchFamily="18" charset="0"/>
              </a:endParaRPr>
            </a:p>
          </p:txBody>
        </p:sp>
        <p:cxnSp>
          <p:nvCxnSpPr>
            <p:cNvPr id="9" name="直接连接符 8"/>
            <p:cNvCxnSpPr>
              <a:stCxn id="8" idx="5"/>
            </p:cNvCxnSpPr>
            <p:nvPr/>
          </p:nvCxnSpPr>
          <p:spPr>
            <a:xfrm>
              <a:off x="1568309" y="1439521"/>
              <a:ext cx="350643" cy="324885"/>
            </a:xfrm>
            <a:prstGeom prst="line">
              <a:avLst/>
            </a:prstGeom>
            <a:ln w="28575">
              <a:solidFill>
                <a:srgbClr val="476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918952" y="1764406"/>
              <a:ext cx="3849192" cy="0"/>
            </a:xfrm>
            <a:prstGeom prst="line">
              <a:avLst/>
            </a:prstGeom>
            <a:ln w="28575">
              <a:solidFill>
                <a:srgbClr val="476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941788" y="3571526"/>
            <a:ext cx="3674662" cy="754948"/>
            <a:chOff x="875762" y="746974"/>
            <a:chExt cx="4952286" cy="1017432"/>
          </a:xfrm>
        </p:grpSpPr>
        <p:sp>
          <p:nvSpPr>
            <p:cNvPr id="12" name="椭圆 11"/>
            <p:cNvSpPr/>
            <p:nvPr/>
          </p:nvSpPr>
          <p:spPr>
            <a:xfrm>
              <a:off x="875762" y="746974"/>
              <a:ext cx="811369" cy="811369"/>
            </a:xfrm>
            <a:prstGeom prst="ellipse">
              <a:avLst/>
            </a:prstGeom>
            <a:solidFill>
              <a:srgbClr val="476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Rockwell" panose="02060603020205020403" pitchFamily="18" charset="0"/>
                </a:rPr>
                <a:t>3</a:t>
              </a:r>
              <a:endParaRPr lang="zh-CN" altLang="en-US" sz="4000" i="1" dirty="0">
                <a:latin typeface="Rockwell" panose="02060603020205020403" pitchFamily="18" charset="0"/>
              </a:endParaRPr>
            </a:p>
          </p:txBody>
        </p:sp>
        <p:cxnSp>
          <p:nvCxnSpPr>
            <p:cNvPr id="13" name="直接连接符 12"/>
            <p:cNvCxnSpPr>
              <a:stCxn id="12" idx="5"/>
            </p:cNvCxnSpPr>
            <p:nvPr/>
          </p:nvCxnSpPr>
          <p:spPr>
            <a:xfrm>
              <a:off x="1568309" y="1439521"/>
              <a:ext cx="350643" cy="324885"/>
            </a:xfrm>
            <a:prstGeom prst="line">
              <a:avLst/>
            </a:prstGeom>
            <a:ln w="28575">
              <a:solidFill>
                <a:srgbClr val="476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918952" y="1764406"/>
              <a:ext cx="3909096" cy="0"/>
            </a:xfrm>
            <a:prstGeom prst="line">
              <a:avLst/>
            </a:prstGeom>
            <a:ln w="28575">
              <a:solidFill>
                <a:srgbClr val="476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941788" y="2490413"/>
            <a:ext cx="3630212" cy="754948"/>
            <a:chOff x="875762" y="746974"/>
            <a:chExt cx="4892382" cy="1017432"/>
          </a:xfrm>
        </p:grpSpPr>
        <p:sp>
          <p:nvSpPr>
            <p:cNvPr id="16" name="椭圆 15"/>
            <p:cNvSpPr/>
            <p:nvPr/>
          </p:nvSpPr>
          <p:spPr>
            <a:xfrm>
              <a:off x="875762" y="746974"/>
              <a:ext cx="811369" cy="811369"/>
            </a:xfrm>
            <a:prstGeom prst="ellipse">
              <a:avLst/>
            </a:prstGeom>
            <a:solidFill>
              <a:srgbClr val="476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Rockwell" panose="02060603020205020403" pitchFamily="18" charset="0"/>
                </a:rPr>
                <a:t>2</a:t>
              </a:r>
              <a:endParaRPr lang="zh-CN" altLang="en-US" sz="4000" i="1" dirty="0">
                <a:latin typeface="Rockwell" panose="02060603020205020403" pitchFamily="18" charset="0"/>
              </a:endParaRPr>
            </a:p>
          </p:txBody>
        </p:sp>
        <p:cxnSp>
          <p:nvCxnSpPr>
            <p:cNvPr id="17" name="直接连接符 16"/>
            <p:cNvCxnSpPr>
              <a:stCxn id="16" idx="5"/>
            </p:cNvCxnSpPr>
            <p:nvPr/>
          </p:nvCxnSpPr>
          <p:spPr>
            <a:xfrm>
              <a:off x="1568309" y="1439521"/>
              <a:ext cx="350643" cy="324885"/>
            </a:xfrm>
            <a:prstGeom prst="line">
              <a:avLst/>
            </a:prstGeom>
            <a:ln w="28575">
              <a:solidFill>
                <a:srgbClr val="476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918952" y="1764406"/>
              <a:ext cx="3849192" cy="0"/>
            </a:xfrm>
            <a:prstGeom prst="line">
              <a:avLst/>
            </a:prstGeom>
            <a:ln w="28575">
              <a:solidFill>
                <a:srgbClr val="476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843834" y="3768893"/>
            <a:ext cx="297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4A8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Rex-Runner Game</a:t>
            </a:r>
            <a:endParaRPr lang="zh-CN" altLang="en-US" sz="2800" dirty="0">
              <a:solidFill>
                <a:srgbClr val="47649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49708" y="4850157"/>
            <a:ext cx="336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364A8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Problems &amp; Solutions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069697" y="2701531"/>
            <a:ext cx="2546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4A8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 Display</a:t>
            </a:r>
            <a:endParaRPr lang="zh-CN" altLang="en-US" sz="2800" dirty="0">
              <a:solidFill>
                <a:srgbClr val="47649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41788" y="4636143"/>
            <a:ext cx="3674662" cy="754948"/>
            <a:chOff x="875762" y="746974"/>
            <a:chExt cx="4952286" cy="1017432"/>
          </a:xfrm>
        </p:grpSpPr>
        <p:sp>
          <p:nvSpPr>
            <p:cNvPr id="27" name="椭圆 26"/>
            <p:cNvSpPr/>
            <p:nvPr/>
          </p:nvSpPr>
          <p:spPr>
            <a:xfrm>
              <a:off x="875762" y="746974"/>
              <a:ext cx="811369" cy="811369"/>
            </a:xfrm>
            <a:prstGeom prst="ellipse">
              <a:avLst/>
            </a:prstGeom>
            <a:solidFill>
              <a:srgbClr val="476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Rockwell" panose="02060603020205020403" pitchFamily="18" charset="0"/>
                </a:rPr>
                <a:t>4</a:t>
              </a:r>
              <a:endParaRPr lang="zh-CN" altLang="en-US" sz="4000" i="1" dirty="0">
                <a:latin typeface="Rockwell" panose="02060603020205020403" pitchFamily="18" charset="0"/>
              </a:endParaRPr>
            </a:p>
          </p:txBody>
        </p:sp>
        <p:cxnSp>
          <p:nvCxnSpPr>
            <p:cNvPr id="28" name="直接连接符 27"/>
            <p:cNvCxnSpPr>
              <a:stCxn id="27" idx="5"/>
            </p:cNvCxnSpPr>
            <p:nvPr/>
          </p:nvCxnSpPr>
          <p:spPr>
            <a:xfrm>
              <a:off x="1568309" y="1439521"/>
              <a:ext cx="350643" cy="324885"/>
            </a:xfrm>
            <a:prstGeom prst="line">
              <a:avLst/>
            </a:prstGeom>
            <a:ln w="28575">
              <a:solidFill>
                <a:srgbClr val="476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918952" y="1764406"/>
              <a:ext cx="3909096" cy="0"/>
            </a:xfrm>
            <a:prstGeom prst="line">
              <a:avLst/>
            </a:prstGeom>
            <a:ln w="28575">
              <a:solidFill>
                <a:srgbClr val="4764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069697" y="1677440"/>
            <a:ext cx="2546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64A8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Introduction</a:t>
            </a:r>
            <a:endParaRPr lang="zh-CN" altLang="en-US" sz="2800" dirty="0">
              <a:solidFill>
                <a:srgbClr val="364A8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156271" y="5988686"/>
            <a:ext cx="3996092" cy="8693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博学而笃志   切问而近思</a:t>
            </a:r>
            <a:endParaRPr lang="zh-CN" altLang="en-US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-1481492" y="6165371"/>
            <a:ext cx="2057400" cy="521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87849" y="303393"/>
            <a:ext cx="5136844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364A8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Problems &amp; Solutions</a:t>
            </a:r>
            <a:endParaRPr lang="zh-CN" altLang="en-US" sz="3600" b="1" dirty="0">
              <a:solidFill>
                <a:srgbClr val="364A85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3133" y="891996"/>
            <a:ext cx="866086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文字输入 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907" y="1518136"/>
            <a:ext cx="8576456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文字输入。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38418"/>
            <a:ext cx="7932126" cy="3526364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椭圆 4"/>
          <p:cNvSpPr/>
          <p:nvPr/>
        </p:nvSpPr>
        <p:spPr>
          <a:xfrm>
            <a:off x="7292135" y="1198418"/>
            <a:ext cx="1080000" cy="1080000"/>
          </a:xfrm>
          <a:prstGeom prst="ellipse">
            <a:avLst/>
          </a:prstGeom>
          <a:solidFill>
            <a:srgbClr val="36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3" y="1288418"/>
            <a:ext cx="897364" cy="900000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2222952" y="2604586"/>
            <a:ext cx="7932127" cy="13701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64A8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THANKS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76244" y="3621094"/>
            <a:ext cx="6739751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364A8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Introduction</a:t>
            </a:r>
            <a:endParaRPr lang="zh-CN" altLang="en-US" sz="4800" dirty="0">
              <a:solidFill>
                <a:srgbClr val="47649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博学而笃志   切问而近思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5E1-37DD-4BE0-B1C6-0DE008D2A5E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75259" y="351346"/>
            <a:ext cx="7886700" cy="746124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小组成员</a:t>
            </a:r>
            <a:r>
              <a:rPr lang="en-US" altLang="zh-CN" sz="3600" b="1" dirty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3600" b="1" dirty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涉及软件</a:t>
            </a:r>
            <a:endParaRPr lang="zh-CN" altLang="en-US" sz="3600" b="1" dirty="0">
              <a:solidFill>
                <a:srgbClr val="2F559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8408" y="1362128"/>
            <a:ext cx="4313592" cy="342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小组成员</a:t>
            </a:r>
            <a:endParaRPr lang="en-US" altLang="zh-CN" sz="2800" b="1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张朕银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	20212020089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薛 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		20212020163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郭家兴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	20212020180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张 盼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		20212020094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万欣然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	20212020049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0408" y="1362128"/>
            <a:ext cx="4313592" cy="436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364A8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涉及软件</a:t>
            </a:r>
            <a:endParaRPr lang="zh-CN" altLang="en-US" sz="2800" b="1" dirty="0">
              <a:solidFill>
                <a:srgbClr val="364A8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FDE2019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Design Compiler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SMIMS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1530985" indent="-342900">
              <a:lnSpc>
                <a:spcPct val="150000"/>
              </a:lnSpc>
              <a:buSzPct val="81000"/>
              <a:buFont typeface="Times New Roman" panose="02020603050405020304" pitchFamily="18" charset="0"/>
              <a:buChar char="○"/>
            </a:pPr>
            <a:r>
              <a:rPr lang="en-US" altLang="zh-CN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VeriInstrument</a:t>
            </a:r>
            <a:endParaRPr lang="en-US" altLang="zh-CN" sz="20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30985" indent="-342900">
              <a:lnSpc>
                <a:spcPct val="150000"/>
              </a:lnSpc>
              <a:buSzPct val="81000"/>
              <a:buFont typeface="Times New Roman" panose="02020603050405020304" pitchFamily="18" charset="0"/>
              <a:buChar char="○"/>
            </a:pPr>
            <a:r>
              <a:rPr lang="en-US" altLang="zh-CN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AutoDesign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Modelsim 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仅用于验证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9359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Vivado 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仅用于验证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4176244" y="3621094"/>
            <a:ext cx="673975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64A8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Name Display</a:t>
            </a:r>
            <a:endParaRPr lang="zh-CN" altLang="en-US" sz="4800" dirty="0">
              <a:solidFill>
                <a:srgbClr val="47649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649411" y="241553"/>
            <a:ext cx="7886700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2F559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Name Display</a:t>
            </a:r>
            <a:endParaRPr lang="zh-CN" altLang="en-US" sz="3600" b="1" dirty="0">
              <a:solidFill>
                <a:srgbClr val="2F5597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2394" y="883406"/>
            <a:ext cx="8660867" cy="11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47649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设计目标</a:t>
            </a:r>
            <a:endParaRPr lang="zh-CN" altLang="en-US" sz="2800" dirty="0">
              <a:solidFill>
                <a:srgbClr val="47649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Text LCD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展示自己的名字或其它字符串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394" y="1950623"/>
            <a:ext cx="8660867" cy="16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Text LCD Display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功能：提供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2x16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字符的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LCD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，从左上角开始，写完一个字符后，地址将自动移到下一个位置。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849" y="4126384"/>
            <a:ext cx="3304452" cy="99007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242" y="3181060"/>
            <a:ext cx="4529037" cy="2984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649411" y="298653"/>
            <a:ext cx="7886700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2F559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Name Display</a:t>
            </a:r>
            <a:endParaRPr lang="zh-CN" altLang="en-US" sz="3600" b="1" dirty="0">
              <a:solidFill>
                <a:srgbClr val="2F5597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2393" y="997065"/>
            <a:ext cx="8660867" cy="16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设计原理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由于所有的字符需要分两帧来显示，所以模块在内部设计了一个计数器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cnt_lcd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[6:0]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用来产生片选信号，计数器数据结构图及及字符对应表如下图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7" y="2600646"/>
            <a:ext cx="3956892" cy="38723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33428"/>
          <a:stretch>
            <a:fillRect/>
          </a:stretch>
        </p:blipFill>
        <p:spPr>
          <a:xfrm>
            <a:off x="5749150" y="2802503"/>
            <a:ext cx="2585743" cy="8693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00108" y="3873674"/>
            <a:ext cx="3743152" cy="2185214"/>
          </a:xfrm>
          <a:prstGeom prst="rect">
            <a:avLst/>
          </a:prstGeom>
          <a:solidFill>
            <a:srgbClr val="2F5597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cd_cs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为片选信号，当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lcd_en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&amp;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cnt_cs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为真扫描并显示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word1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字符；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lcd_en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&amp; ~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cnt_cs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为真扫描并显示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word2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字符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lcd_address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[4:0]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为寻址信号，用以寻找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个位置上待显示字符的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code(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对应关系如左图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).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649411" y="298653"/>
            <a:ext cx="7886700" cy="71791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2F5597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Name Display</a:t>
            </a:r>
            <a:endParaRPr lang="zh-CN" altLang="en-US" sz="3600" b="1" dirty="0">
              <a:solidFill>
                <a:srgbClr val="2F5597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rgbClr val="2F559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博学而笃志   切问而近思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zh-CN" altLang="en-US" sz="1800" kern="120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华文行楷" panose="02010800040101010101" pitchFamily="2" charset="-122"/>
                <a:cs typeface="华文行楷" panose="02010800040101010101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6B35E1-37DD-4BE0-B1C6-0DE008D2A5E4}" type="slidenum">
              <a:rPr lang="en-US" altLang="zh-CN" smtClean="0"/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2393" y="997065"/>
            <a:ext cx="8660867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364A8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结果展示</a:t>
            </a:r>
            <a:endParaRPr lang="zh-CN" altLang="en-US" sz="2800" dirty="0">
              <a:solidFill>
                <a:srgbClr val="364A85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/>
        </p:nvSpPr>
        <p:spPr>
          <a:xfrm>
            <a:off x="3125487" y="3701304"/>
            <a:ext cx="673975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64A85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364A8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Rex-Runner Game</a:t>
            </a:r>
            <a:endParaRPr lang="zh-CN" altLang="en-US" sz="4800" dirty="0">
              <a:solidFill>
                <a:srgbClr val="47649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1985</Words>
  <Application>WPS 演示</Application>
  <PresentationFormat>全屏显示(4:3)</PresentationFormat>
  <Paragraphs>313</Paragraphs>
  <Slides>21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华文行楷</vt:lpstr>
      <vt:lpstr>微软雅黑</vt:lpstr>
      <vt:lpstr>Times New Roman</vt:lpstr>
      <vt:lpstr>Calibri</vt:lpstr>
      <vt:lpstr>华文楷体</vt:lpstr>
      <vt:lpstr>楷体</vt:lpstr>
      <vt:lpstr>Rockwell</vt:lpstr>
      <vt:lpstr>等线</vt:lpstr>
      <vt:lpstr>Arial Unicode MS</vt:lpstr>
      <vt:lpstr>等线 Light</vt:lpstr>
      <vt:lpstr>自定义设计方案</vt:lpstr>
      <vt:lpstr>1_自定义设计方案</vt:lpstr>
      <vt:lpstr>Visio.Drawing.15</vt:lpstr>
      <vt:lpstr>PowerPoint 演示文稿</vt:lpstr>
      <vt:lpstr> 目 录</vt:lpstr>
      <vt:lpstr>Itroduction</vt:lpstr>
      <vt:lpstr>小组成员&amp;涉及软件</vt:lpstr>
      <vt:lpstr>PowerPoint 演示文稿</vt:lpstr>
      <vt:lpstr>Name Display</vt:lpstr>
      <vt:lpstr>Name Display</vt:lpstr>
      <vt:lpstr>Name Display</vt:lpstr>
      <vt:lpstr>PowerPoint 演示文稿</vt:lpstr>
      <vt:lpstr>Rex-Runner Game</vt:lpstr>
      <vt:lpstr>Rex-Runner Game</vt:lpstr>
      <vt:lpstr>Rex-Runner Game</vt:lpstr>
      <vt:lpstr>Rex-Runner Game</vt:lpstr>
      <vt:lpstr>Rex-Runner Game</vt:lpstr>
      <vt:lpstr>Rex-Runner Game</vt:lpstr>
      <vt:lpstr>Rex-Runner Game</vt:lpstr>
      <vt:lpstr>Rex-Runner Game</vt:lpstr>
      <vt:lpstr>PowerPoint 演示文稿</vt:lpstr>
      <vt:lpstr>Problems &amp; Solutions</vt:lpstr>
      <vt:lpstr>Problems &amp; Solutions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</dc:creator>
  <cp:lastModifiedBy>中午六点</cp:lastModifiedBy>
  <cp:revision>93</cp:revision>
  <dcterms:created xsi:type="dcterms:W3CDTF">2020-10-17T13:02:00Z</dcterms:created>
  <dcterms:modified xsi:type="dcterms:W3CDTF">2020-11-07T08:36:40Z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