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0" r:id="rId1"/>
  </p:sldMasterIdLst>
  <p:notesMasterIdLst>
    <p:notesMasterId r:id="rId15"/>
  </p:notesMasterIdLst>
  <p:sldIdLst>
    <p:sldId id="434" r:id="rId2"/>
    <p:sldId id="258" r:id="rId3"/>
    <p:sldId id="437" r:id="rId4"/>
    <p:sldId id="438" r:id="rId5"/>
    <p:sldId id="440" r:id="rId6"/>
    <p:sldId id="441" r:id="rId7"/>
    <p:sldId id="442" r:id="rId8"/>
    <p:sldId id="443" r:id="rId9"/>
    <p:sldId id="448" r:id="rId10"/>
    <p:sldId id="444" r:id="rId11"/>
    <p:sldId id="445" r:id="rId12"/>
    <p:sldId id="446" r:id="rId13"/>
    <p:sldId id="44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00" autoAdjust="0"/>
    <p:restoredTop sz="83673"/>
  </p:normalViewPr>
  <p:slideViewPr>
    <p:cSldViewPr snapToGrid="0" snapToObjects="1">
      <p:cViewPr varScale="1">
        <p:scale>
          <a:sx n="136" d="100"/>
          <a:sy n="136" d="100"/>
        </p:scale>
        <p:origin x="5568"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FEFBD-B2F2-B14C-AD35-564F360BAA08}" type="datetimeFigureOut">
              <a:rPr lang="en-US" smtClean="0"/>
              <a:t>5/4/2023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E557F-1D95-1843-BA81-09134688EC4E}" type="slidenum">
              <a:rPr lang="en-US" smtClean="0"/>
              <a:t>‹#›</a:t>
            </a:fld>
            <a:endParaRPr lang="en-US"/>
          </a:p>
        </p:txBody>
      </p:sp>
    </p:spTree>
    <p:extLst>
      <p:ext uri="{BB962C8B-B14F-4D97-AF65-F5344CB8AC3E}">
        <p14:creationId xmlns:p14="http://schemas.microsoft.com/office/powerpoint/2010/main" val="1005101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558E557F-1D95-1843-BA81-09134688EC4E}" type="slidenum">
              <a:rPr lang="en-US" smtClean="0"/>
              <a:t>1</a:t>
            </a:fld>
            <a:endParaRPr lang="en-US"/>
          </a:p>
        </p:txBody>
      </p:sp>
    </p:spTree>
    <p:extLst>
      <p:ext uri="{BB962C8B-B14F-4D97-AF65-F5344CB8AC3E}">
        <p14:creationId xmlns:p14="http://schemas.microsoft.com/office/powerpoint/2010/main" val="925117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43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
        <p:nvSpPr>
          <p:cNvPr id="143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BFDD2C53-8076-BF49-9136-A5627810224C}" type="slidenum">
              <a:rPr lang="en-US" altLang="en-US">
                <a:solidFill>
                  <a:srgbClr val="000000"/>
                </a:solidFill>
              </a:rPr>
              <a:pPr>
                <a:spcBef>
                  <a:spcPct val="0"/>
                </a:spcBef>
              </a:pPr>
              <a:t>3</a:t>
            </a:fld>
            <a:endParaRPr lang="en-US" altLang="en-US">
              <a:solidFill>
                <a:srgbClr val="000000"/>
              </a:solidFill>
            </a:endParaRPr>
          </a:p>
        </p:txBody>
      </p:sp>
    </p:spTree>
    <p:extLst>
      <p:ext uri="{BB962C8B-B14F-4D97-AF65-F5344CB8AC3E}">
        <p14:creationId xmlns:p14="http://schemas.microsoft.com/office/powerpoint/2010/main" val="3268920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3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
        <p:nvSpPr>
          <p:cNvPr id="143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BFDD2C53-8076-BF49-9136-A5627810224C}" type="slidenum">
              <a:rPr lang="en-US" altLang="en-US">
                <a:solidFill>
                  <a:srgbClr val="000000"/>
                </a:solidFill>
              </a:rPr>
              <a:pPr>
                <a:spcBef>
                  <a:spcPct val="0"/>
                </a:spcBef>
              </a:pPr>
              <a:t>4</a:t>
            </a:fld>
            <a:endParaRPr lang="en-US" altLang="en-US">
              <a:solidFill>
                <a:srgbClr val="000000"/>
              </a:solidFill>
            </a:endParaRPr>
          </a:p>
        </p:txBody>
      </p:sp>
    </p:spTree>
    <p:extLst>
      <p:ext uri="{BB962C8B-B14F-4D97-AF65-F5344CB8AC3E}">
        <p14:creationId xmlns:p14="http://schemas.microsoft.com/office/powerpoint/2010/main" val="417253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t-I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t-IT"/>
          </a:p>
        </p:txBody>
      </p:sp>
    </p:spTree>
    <p:extLst>
      <p:ext uri="{BB962C8B-B14F-4D97-AF65-F5344CB8AC3E}">
        <p14:creationId xmlns:p14="http://schemas.microsoft.com/office/powerpoint/2010/main" val="624121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6400801"/>
            <a:ext cx="91440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ML in Applications</a:t>
            </a:r>
            <a:endParaRPr lang="it-IT" dirty="0">
              <a:solidFill>
                <a:prstClr val="white"/>
              </a:solidFill>
            </a:endParaRPr>
          </a:p>
        </p:txBody>
      </p:sp>
      <p:sp>
        <p:nvSpPr>
          <p:cNvPr id="2" name="Title 1"/>
          <p:cNvSpPr>
            <a:spLocks noGrp="1"/>
          </p:cNvSpPr>
          <p:nvPr>
            <p:ph type="title"/>
          </p:nvPr>
        </p:nvSpPr>
        <p:spPr>
          <a:xfrm>
            <a:off x="457200" y="228600"/>
            <a:ext cx="8229600" cy="868362"/>
          </a:xfrm>
          <a:effectLst>
            <a:outerShdw blurRad="50800" dist="88900" dir="2700000" algn="tl" rotWithShape="0">
              <a:prstClr val="black">
                <a:alpha val="40000"/>
              </a:prstClr>
            </a:outerShdw>
          </a:effectLst>
        </p:spPr>
        <p:txBody>
          <a:bodyPr>
            <a:normAutofit/>
          </a:bodyPr>
          <a:lstStyle>
            <a:lvl1pPr>
              <a:defRPr sz="3600"/>
            </a:lvl1pPr>
          </a:lstStyle>
          <a:p>
            <a:r>
              <a:rPr lang="en-US" dirty="0"/>
              <a:t>Click to edit Master title style</a:t>
            </a:r>
            <a:endParaRPr lang="it-IT" dirty="0"/>
          </a:p>
        </p:txBody>
      </p:sp>
      <p:sp>
        <p:nvSpPr>
          <p:cNvPr id="3" name="Content Placeholder 2"/>
          <p:cNvSpPr>
            <a:spLocks noGrp="1"/>
          </p:cNvSpPr>
          <p:nvPr>
            <p:ph idx="1"/>
          </p:nvPr>
        </p:nvSpPr>
        <p:spPr>
          <a:xfrm>
            <a:off x="457200" y="1295400"/>
            <a:ext cx="8229600" cy="5009866"/>
          </a:xfrm>
        </p:spPr>
        <p:txBody>
          <a:bodyPr/>
          <a:lstStyle>
            <a:lvl1pPr>
              <a:lnSpc>
                <a:spcPct val="85000"/>
              </a:lnSpc>
              <a:defRPr/>
            </a:lvl1pPr>
            <a:lvl2pPr>
              <a:lnSpc>
                <a:spcPct val="85000"/>
              </a:lnSpc>
              <a:defRPr/>
            </a:lvl2pPr>
            <a:lvl3pPr>
              <a:lnSpc>
                <a:spcPct val="85000"/>
              </a:lnSpc>
              <a:defRPr/>
            </a:lvl3pPr>
            <a:lvl4pPr>
              <a:lnSpc>
                <a:spcPct val="85000"/>
              </a:lnSpc>
              <a:defRPr/>
            </a:lvl4pPr>
            <a:lvl5pPr>
              <a:lnSpc>
                <a:spcPct val="85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Tree>
    <p:extLst>
      <p:ext uri="{BB962C8B-B14F-4D97-AF65-F5344CB8AC3E}">
        <p14:creationId xmlns:p14="http://schemas.microsoft.com/office/powerpoint/2010/main" val="777326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normAutofit/>
          </a:bodyPr>
          <a:lstStyle>
            <a:lvl1pPr>
              <a:defRPr sz="3600"/>
            </a:lvl1pPr>
          </a:lstStyle>
          <a:p>
            <a:r>
              <a:rPr lang="en-US" dirty="0"/>
              <a:t>Click to edit Master title style</a:t>
            </a:r>
            <a:endParaRPr lang="it-IT" dirty="0"/>
          </a:p>
        </p:txBody>
      </p:sp>
      <p:sp>
        <p:nvSpPr>
          <p:cNvPr id="3" name="Content Placeholder 2"/>
          <p:cNvSpPr>
            <a:spLocks noGrp="1"/>
          </p:cNvSpPr>
          <p:nvPr>
            <p:ph idx="1"/>
          </p:nvPr>
        </p:nvSpPr>
        <p:spPr>
          <a:xfrm>
            <a:off x="457200" y="1295400"/>
            <a:ext cx="4032913" cy="4885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p:cNvSpPr>
            <a:spLocks noGrp="1"/>
          </p:cNvSpPr>
          <p:nvPr>
            <p:ph type="dt" sz="half" idx="10"/>
          </p:nvPr>
        </p:nvSpPr>
        <p:spPr/>
        <p:txBody>
          <a:bodyPr/>
          <a:lstStyle/>
          <a:p>
            <a:fld id="{864E7F78-57DB-4877-ACE4-A1E3B418FD54}" type="datetime1">
              <a:rPr lang="en-US" smtClean="0">
                <a:solidFill>
                  <a:prstClr val="black">
                    <a:tint val="75000"/>
                  </a:prstClr>
                </a:solidFill>
              </a:rPr>
              <a:pPr/>
              <a:t>5/4/2023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sz="1800"/>
            </a:lvl1pPr>
          </a:lstStyle>
          <a:p>
            <a:fld id="{D9309533-C290-4B1B-A9DE-ACC185DAD9DB}" type="slidenum">
              <a:rPr lang="en-US" smtClean="0">
                <a:solidFill>
                  <a:prstClr val="black">
                    <a:tint val="75000"/>
                  </a:prstClr>
                </a:solidFill>
              </a:rPr>
              <a:pPr/>
              <a:t>‹#›</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ontent Placeholder 2"/>
          <p:cNvSpPr>
            <a:spLocks noGrp="1"/>
          </p:cNvSpPr>
          <p:nvPr>
            <p:ph idx="13"/>
          </p:nvPr>
        </p:nvSpPr>
        <p:spPr>
          <a:xfrm>
            <a:off x="4635691" y="1297674"/>
            <a:ext cx="4032913" cy="4885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Tree>
    <p:extLst>
      <p:ext uri="{BB962C8B-B14F-4D97-AF65-F5344CB8AC3E}">
        <p14:creationId xmlns:p14="http://schemas.microsoft.com/office/powerpoint/2010/main" val="150642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100B0-E227-42C2-BF93-3C44C372809C}" type="datetime1">
              <a:rPr lang="en-US" smtClean="0">
                <a:solidFill>
                  <a:prstClr val="black">
                    <a:tint val="75000"/>
                  </a:prstClr>
                </a:solidFill>
              </a:rPr>
              <a:pPr/>
              <a:t>5/4/2023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fld id="{D9309533-C290-4B1B-A9DE-ACC185DAD9DB}" type="slidenum">
              <a:rPr lang="en-US" smtClean="0">
                <a:solidFill>
                  <a:prstClr val="black">
                    <a:tint val="75000"/>
                  </a:prstClr>
                </a:solidFill>
              </a:rPr>
              <a:pPr/>
              <a:t>‹#›</a:t>
            </a:fld>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7548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Arrowhead 1 column">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Rubrik 1"/>
          <p:cNvSpPr>
            <a:spLocks noGrp="1"/>
          </p:cNvSpPr>
          <p:nvPr>
            <p:ph type="title" hasCustomPrompt="1"/>
          </p:nvPr>
        </p:nvSpPr>
        <p:spPr>
          <a:xfrm>
            <a:off x="799891" y="718279"/>
            <a:ext cx="7444935" cy="624590"/>
          </a:xfrm>
          <a:prstGeom prst="rect">
            <a:avLst/>
          </a:prstGeom>
        </p:spPr>
        <p:txBody>
          <a:bodyPr vert="horz"/>
          <a:lstStyle>
            <a:lvl1pPr algn="l">
              <a:defRPr sz="3600" baseline="0"/>
            </a:lvl1pPr>
          </a:lstStyle>
          <a:p>
            <a:r>
              <a:rPr lang="sv-SE" dirty="0" err="1"/>
              <a:t>Click</a:t>
            </a:r>
            <a:r>
              <a:rPr lang="sv-SE" dirty="0"/>
              <a:t> </a:t>
            </a:r>
            <a:r>
              <a:rPr lang="sv-SE" dirty="0" err="1"/>
              <a:t>to</a:t>
            </a:r>
            <a:r>
              <a:rPr lang="sv-SE" dirty="0"/>
              <a:t> </a:t>
            </a:r>
            <a:r>
              <a:rPr lang="sv-SE" dirty="0" err="1"/>
              <a:t>add</a:t>
            </a:r>
            <a:r>
              <a:rPr lang="sv-SE" dirty="0"/>
              <a:t> </a:t>
            </a:r>
            <a:r>
              <a:rPr lang="sv-SE" dirty="0" err="1"/>
              <a:t>title</a:t>
            </a:r>
            <a:endParaRPr lang="sv-SE" dirty="0"/>
          </a:p>
        </p:txBody>
      </p:sp>
      <p:sp>
        <p:nvSpPr>
          <p:cNvPr id="6" name="Platshållare för innehåll 5"/>
          <p:cNvSpPr>
            <a:spLocks noGrp="1"/>
          </p:cNvSpPr>
          <p:nvPr>
            <p:ph sz="quarter" idx="10" hasCustomPrompt="1"/>
          </p:nvPr>
        </p:nvSpPr>
        <p:spPr>
          <a:xfrm>
            <a:off x="799891" y="1422183"/>
            <a:ext cx="7444935" cy="4623851"/>
          </a:xfrm>
          <a:prstGeom prst="rect">
            <a:avLst/>
          </a:prstGeom>
        </p:spPr>
        <p:txBody>
          <a:bodyPr vert="horz"/>
          <a:lstStyle>
            <a:lvl1pPr marL="268288" indent="-268288">
              <a:buFontTx/>
              <a:buNone/>
              <a:defRPr sz="2000"/>
            </a:lvl1pPr>
            <a:lvl2pPr marL="742950" indent="-285750">
              <a:buFont typeface="Arial"/>
              <a:buChar char="•"/>
              <a:defRPr sz="1800"/>
            </a:lvl2pPr>
            <a:lvl3pPr>
              <a:defRPr sz="1600"/>
            </a:lvl3pPr>
            <a:lvl4pPr marL="1600200" indent="-228600">
              <a:buFont typeface="Arial"/>
              <a:buChar char="•"/>
              <a:defRPr sz="1400"/>
            </a:lvl4pPr>
            <a:lvl5pPr marL="2057400" indent="-228600">
              <a:buFont typeface="Arial"/>
              <a:buChar char="•"/>
              <a:defRPr sz="1200" baseline="0"/>
            </a:lvl5pPr>
          </a:lstStyle>
          <a:p>
            <a:pPr lvl="0"/>
            <a:r>
              <a:rPr lang="sv-SE" dirty="0" err="1"/>
              <a:t>Click</a:t>
            </a:r>
            <a:r>
              <a:rPr lang="sv-SE" dirty="0"/>
              <a:t> to </a:t>
            </a:r>
            <a:r>
              <a:rPr lang="sv-SE" dirty="0" err="1"/>
              <a:t>edit</a:t>
            </a:r>
            <a:r>
              <a:rPr lang="sv-SE" dirty="0"/>
              <a:t> text</a:t>
            </a:r>
          </a:p>
          <a:p>
            <a:pPr lvl="1"/>
            <a:r>
              <a:rPr lang="sv-SE" dirty="0"/>
              <a:t>Second </a:t>
            </a:r>
            <a:r>
              <a:rPr lang="sv-SE" dirty="0" err="1"/>
              <a:t>level</a:t>
            </a:r>
            <a:endParaRPr lang="sv-SE" dirty="0"/>
          </a:p>
          <a:p>
            <a:pPr lvl="2"/>
            <a:r>
              <a:rPr lang="sv-SE" dirty="0" err="1"/>
              <a:t>Third</a:t>
            </a:r>
            <a:r>
              <a:rPr lang="sv-SE" dirty="0"/>
              <a:t> </a:t>
            </a:r>
            <a:r>
              <a:rPr lang="sv-SE" dirty="0" err="1"/>
              <a:t>level</a:t>
            </a:r>
            <a:endParaRPr lang="sv-SE" dirty="0"/>
          </a:p>
          <a:p>
            <a:pPr lvl="3"/>
            <a:r>
              <a:rPr lang="sv-SE" dirty="0" err="1"/>
              <a:t>Fourth</a:t>
            </a:r>
            <a:r>
              <a:rPr lang="sv-SE" dirty="0"/>
              <a:t> </a:t>
            </a:r>
            <a:r>
              <a:rPr lang="sv-SE" dirty="0" err="1"/>
              <a:t>level</a:t>
            </a:r>
            <a:endParaRPr lang="sv-SE" dirty="0"/>
          </a:p>
          <a:p>
            <a:pPr lvl="4"/>
            <a:r>
              <a:rPr lang="sv-SE" dirty="0" err="1"/>
              <a:t>Fifth</a:t>
            </a:r>
            <a:r>
              <a:rPr lang="sv-SE" dirty="0"/>
              <a:t> </a:t>
            </a:r>
            <a:r>
              <a:rPr lang="sv-SE" dirty="0" err="1"/>
              <a:t>level</a:t>
            </a:r>
            <a:endParaRPr lang="sv-SE" dirty="0"/>
          </a:p>
        </p:txBody>
      </p:sp>
      <p:sp>
        <p:nvSpPr>
          <p:cNvPr id="3" name="Platshållare för bildnummer 2"/>
          <p:cNvSpPr>
            <a:spLocks noGrp="1"/>
          </p:cNvSpPr>
          <p:nvPr>
            <p:ph type="sldNum" sz="quarter" idx="11"/>
          </p:nvPr>
        </p:nvSpPr>
        <p:spPr/>
        <p:txBody>
          <a:bodyPr/>
          <a:lstStyle/>
          <a:p>
            <a:fld id="{F6939B3E-C388-DC4F-B31A-4B360DF27421}" type="slidenum">
              <a:rPr lang="sv-SE" smtClean="0"/>
              <a:pPr/>
              <a:t>‹#›</a:t>
            </a:fld>
            <a:endParaRPr lang="sv-SE"/>
          </a:p>
        </p:txBody>
      </p:sp>
      <p:sp>
        <p:nvSpPr>
          <p:cNvPr id="5" name="textruta 4"/>
          <p:cNvSpPr txBox="1"/>
          <p:nvPr userDrawn="1"/>
        </p:nvSpPr>
        <p:spPr>
          <a:xfrm>
            <a:off x="374549" y="6201910"/>
            <a:ext cx="3966626" cy="215444"/>
          </a:xfrm>
          <a:prstGeom prst="rect">
            <a:avLst/>
          </a:prstGeom>
          <a:noFill/>
        </p:spPr>
        <p:txBody>
          <a:bodyPr wrap="square" rtlCol="0">
            <a:spAutoFit/>
          </a:bodyPr>
          <a:lstStyle/>
          <a:p>
            <a:r>
              <a:rPr lang="sv-SE" sz="800" dirty="0" err="1">
                <a:solidFill>
                  <a:prstClr val="black"/>
                </a:solidFill>
              </a:rPr>
              <a:t>www.arrowhead.eu</a:t>
            </a:r>
            <a:endParaRPr lang="sv-SE" sz="800" dirty="0">
              <a:solidFill>
                <a:prstClr val="black"/>
              </a:solidFill>
            </a:endParaRPr>
          </a:p>
        </p:txBody>
      </p:sp>
    </p:spTree>
    <p:extLst>
      <p:ext uri="{BB962C8B-B14F-4D97-AF65-F5344CB8AC3E}">
        <p14:creationId xmlns:p14="http://schemas.microsoft.com/office/powerpoint/2010/main" val="92989563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6635"/>
            <a:ext cx="8229600" cy="926365"/>
          </a:xfrm>
          <a:prstGeom prst="rect">
            <a:avLst/>
          </a:prstGeom>
          <a:solidFill>
            <a:schemeClr val="bg2"/>
          </a:solidFill>
        </p:spPr>
        <p:txBody>
          <a:bodyPr vert="horz" lIns="91440" tIns="45720" rIns="91440" bIns="45720" rtlCol="0" anchor="ctr">
            <a:normAutofit/>
          </a:bodyPr>
          <a:lstStyle/>
          <a:p>
            <a:r>
              <a:rPr lang="en-US"/>
              <a:t>Click to edit Master title style</a:t>
            </a:r>
            <a:endParaRPr lang="it-IT"/>
          </a:p>
        </p:txBody>
      </p:sp>
      <p:sp>
        <p:nvSpPr>
          <p:cNvPr id="3" name="Text Placeholder 2"/>
          <p:cNvSpPr>
            <a:spLocks noGrp="1"/>
          </p:cNvSpPr>
          <p:nvPr>
            <p:ph type="body" idx="1"/>
          </p:nvPr>
        </p:nvSpPr>
        <p:spPr>
          <a:xfrm>
            <a:off x="457200" y="1364776"/>
            <a:ext cx="8229600" cy="4885899"/>
          </a:xfrm>
          <a:prstGeom prst="rect">
            <a:avLst/>
          </a:prstGeom>
          <a:ln>
            <a:solidFill>
              <a:schemeClr val="bg1">
                <a:lumMod val="85000"/>
              </a:schemeClr>
            </a:solidFill>
          </a:ln>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0B2C4A-8B7E-446C-8D8F-EC128F0F363C}" type="datetime1">
              <a:rPr lang="en-US" smtClean="0">
                <a:solidFill>
                  <a:prstClr val="black">
                    <a:tint val="75000"/>
                  </a:prstClr>
                </a:solidFill>
              </a:rPr>
              <a:pPr/>
              <a:t>5/4/2023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800">
                <a:solidFill>
                  <a:schemeClr val="tx1">
                    <a:tint val="75000"/>
                  </a:schemeClr>
                </a:solidFill>
              </a:defRPr>
            </a:lvl1pPr>
          </a:lstStyle>
          <a:p>
            <a:fld id="{D9309533-C290-4B1B-A9DE-ACC185DAD9DB}" type="slidenum">
              <a:rPr lang="en-US" smtClean="0">
                <a:solidFill>
                  <a:prstClr val="black">
                    <a:tint val="75000"/>
                  </a:prstClr>
                </a:solidFill>
              </a:rPr>
              <a:pPr/>
              <a:t>‹#›</a:t>
            </a:fld>
            <a:endParaRPr lang="en-US" dirty="0">
              <a:solidFill>
                <a:prstClr val="black">
                  <a:tint val="75000"/>
                </a:prstClr>
              </a:solidFill>
            </a:endParaRPr>
          </a:p>
        </p:txBody>
      </p:sp>
      <p:sp>
        <p:nvSpPr>
          <p:cNvPr id="6" name="Slide Number Placeholder 5"/>
          <p:cNvSpPr>
            <a:spLocks noGrp="1"/>
          </p:cNvSpPr>
          <p:nvPr>
            <p:ph type="sldNum" sz="quarter" idx="4"/>
          </p:nvPr>
        </p:nvSpPr>
        <p:spPr>
          <a:xfrm>
            <a:off x="8227324" y="6479227"/>
            <a:ext cx="609600" cy="365125"/>
          </a:xfrm>
          <a:prstGeom prst="rect">
            <a:avLst/>
          </a:prstGeom>
        </p:spPr>
        <p:txBody>
          <a:bodyPr vert="horz" lIns="91440" tIns="45720" rIns="91440" bIns="45720" rtlCol="0" anchor="ctr"/>
          <a:lstStyle>
            <a:lvl1pPr algn="r">
              <a:defRPr sz="1200">
                <a:solidFill>
                  <a:srgbClr val="002060"/>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1978076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Lst>
  <p:transition spd="slow">
    <p:wipe dir="r"/>
  </p:transition>
  <p:hf hdr="0" ftr="0" dt="0"/>
  <p:txStyles>
    <p:titleStyle>
      <a:lvl1pPr algn="ctr" defTabSz="914400" rtl="0" eaLnBrk="1" latinLnBrk="0" hangingPunct="1">
        <a:spcBef>
          <a:spcPct val="0"/>
        </a:spcBef>
        <a:buNone/>
        <a:defRPr lang="it-IT" sz="3600" b="1" kern="1200">
          <a:solidFill>
            <a:schemeClr val="tx1"/>
          </a:solidFill>
          <a:latin typeface="Cambria" pitchFamily="18" charset="0"/>
          <a:ea typeface="+mj-ea"/>
          <a:cs typeface="+mj-cs"/>
        </a:defRPr>
      </a:lvl1pPr>
    </p:titleStyle>
    <p:bodyStyle>
      <a:lvl1pPr marL="342900" indent="-342900" algn="l" defTabSz="914400" rtl="0" eaLnBrk="1" latinLnBrk="0" hangingPunct="1">
        <a:lnSpc>
          <a:spcPct val="85000"/>
        </a:lnSpc>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lnSpc>
          <a:spcPct val="85000"/>
        </a:lnSpc>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85000"/>
        </a:lnSpc>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85000"/>
        </a:lnSpc>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85000"/>
        </a:lnSpc>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066800"/>
            <a:ext cx="7772400" cy="2228851"/>
          </a:xfr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lvl="0"/>
            <a:r>
              <a:rPr lang="en-GB" i="1" dirty="0">
                <a:solidFill>
                  <a:schemeClr val="tx2">
                    <a:lumMod val="50000"/>
                  </a:schemeClr>
                </a:solidFill>
              </a:rPr>
              <a:t>ML </a:t>
            </a:r>
            <a:r>
              <a:rPr lang="en-GB" i="1">
                <a:solidFill>
                  <a:schemeClr val="tx2">
                    <a:lumMod val="50000"/>
                  </a:schemeClr>
                </a:solidFill>
              </a:rPr>
              <a:t>in Applications</a:t>
            </a:r>
            <a:endParaRPr lang="it-IT" b="1" dirty="0">
              <a:solidFill>
                <a:schemeClr val="tx2">
                  <a:lumMod val="50000"/>
                </a:schemeClr>
              </a:solidFill>
            </a:endParaRPr>
          </a:p>
        </p:txBody>
      </p:sp>
      <p:sp>
        <p:nvSpPr>
          <p:cNvPr id="3" name="Subtitle 2"/>
          <p:cNvSpPr>
            <a:spLocks noGrp="1"/>
          </p:cNvSpPr>
          <p:nvPr>
            <p:ph type="subTitle" idx="1"/>
          </p:nvPr>
        </p:nvSpPr>
        <p:spPr>
          <a:xfrm>
            <a:off x="1309255" y="3603068"/>
            <a:ext cx="6463145" cy="1363281"/>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endParaRPr lang="en-US" sz="2400" b="1" i="1" dirty="0">
              <a:solidFill>
                <a:schemeClr val="accent2">
                  <a:lumMod val="75000"/>
                </a:schemeClr>
              </a:solidFill>
              <a:latin typeface="Cambria" pitchFamily="18" charset="0"/>
            </a:endParaRPr>
          </a:p>
          <a:p>
            <a:r>
              <a:rPr lang="en-US" sz="2400" b="1" i="1" dirty="0" err="1">
                <a:solidFill>
                  <a:schemeClr val="accent2">
                    <a:lumMod val="75000"/>
                  </a:schemeClr>
                </a:solidFill>
                <a:latin typeface="Cambria" pitchFamily="18" charset="0"/>
              </a:rPr>
              <a:t>Dipartimento</a:t>
            </a:r>
            <a:r>
              <a:rPr lang="en-US" sz="2400" b="1" i="1" dirty="0">
                <a:solidFill>
                  <a:schemeClr val="accent2">
                    <a:lumMod val="75000"/>
                  </a:schemeClr>
                </a:solidFill>
                <a:latin typeface="Cambria" pitchFamily="18" charset="0"/>
              </a:rPr>
              <a:t> di Automatica e Informatica </a:t>
            </a:r>
          </a:p>
          <a:p>
            <a:r>
              <a:rPr lang="en-US" sz="2400" b="1" i="1" dirty="0">
                <a:solidFill>
                  <a:schemeClr val="accent2">
                    <a:lumMod val="75000"/>
                  </a:schemeClr>
                </a:solidFill>
                <a:latin typeface="Cambria" pitchFamily="18" charset="0"/>
              </a:rPr>
              <a:t>Politecnico di Torino, Torino, ITALY</a:t>
            </a:r>
            <a:endParaRPr lang="it-IT" sz="2400" b="1" i="1" dirty="0">
              <a:solidFill>
                <a:schemeClr val="accent2">
                  <a:lumMod val="75000"/>
                </a:schemeClr>
              </a:solidFill>
              <a:latin typeface="Cambria" pitchFamily="18" charset="0"/>
            </a:endParaRPr>
          </a:p>
        </p:txBody>
      </p:sp>
      <p:pic>
        <p:nvPicPr>
          <p:cNvPr id="18434" name="Picture 2" descr="Logo_Poli_trasparente.gif"/>
          <p:cNvPicPr>
            <a:picLocks noChangeAspect="1" noChangeArrowheads="1"/>
          </p:cNvPicPr>
          <p:nvPr/>
        </p:nvPicPr>
        <p:blipFill>
          <a:blip r:embed="rId3" cstate="print"/>
          <a:srcRect/>
          <a:stretch>
            <a:fillRect/>
          </a:stretch>
        </p:blipFill>
        <p:spPr bwMode="auto">
          <a:xfrm>
            <a:off x="3810000" y="5035624"/>
            <a:ext cx="1529588" cy="1524506"/>
          </a:xfrm>
          <a:prstGeom prst="rect">
            <a:avLst/>
          </a:prstGeom>
          <a:noFill/>
        </p:spPr>
      </p:pic>
    </p:spTree>
    <p:extLst>
      <p:ext uri="{BB962C8B-B14F-4D97-AF65-F5344CB8AC3E}">
        <p14:creationId xmlns:p14="http://schemas.microsoft.com/office/powerpoint/2010/main" val="3802993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1967-A2B0-D10C-203E-1472D2E0DE63}"/>
              </a:ext>
            </a:extLst>
          </p:cNvPr>
          <p:cNvSpPr>
            <a:spLocks noGrp="1"/>
          </p:cNvSpPr>
          <p:nvPr>
            <p:ph type="title"/>
          </p:nvPr>
        </p:nvSpPr>
        <p:spPr/>
        <p:txBody>
          <a:bodyPr/>
          <a:lstStyle/>
          <a:p>
            <a:r>
              <a:rPr lang="it-IT" dirty="0"/>
              <a:t>Attention and positional encoding</a:t>
            </a:r>
          </a:p>
        </p:txBody>
      </p:sp>
      <p:sp>
        <p:nvSpPr>
          <p:cNvPr id="3" name="Content Placeholder 2">
            <a:extLst>
              <a:ext uri="{FF2B5EF4-FFF2-40B4-BE49-F238E27FC236}">
                <a16:creationId xmlns:a16="http://schemas.microsoft.com/office/drawing/2014/main" id="{DCB7BA4F-CC80-CD67-04FC-E0EB45FE1EA1}"/>
              </a:ext>
            </a:extLst>
          </p:cNvPr>
          <p:cNvSpPr>
            <a:spLocks noGrp="1"/>
          </p:cNvSpPr>
          <p:nvPr>
            <p:ph idx="1"/>
          </p:nvPr>
        </p:nvSpPr>
        <p:spPr>
          <a:xfrm>
            <a:off x="154745" y="3573194"/>
            <a:ext cx="8693833" cy="2732072"/>
          </a:xfrm>
        </p:spPr>
        <p:txBody>
          <a:bodyPr>
            <a:normAutofit fontScale="77500" lnSpcReduction="20000"/>
          </a:bodyPr>
          <a:lstStyle/>
          <a:p>
            <a:pPr marL="0" indent="0">
              <a:buNone/>
            </a:pPr>
            <a:r>
              <a:rPr lang="en-US" dirty="0"/>
              <a:t>The attention mechanism has a flaw: it does not have any idea whether a sample is close or far in the spatial dimension. </a:t>
            </a:r>
          </a:p>
          <a:p>
            <a:pPr marL="0" indent="0">
              <a:buNone/>
            </a:pPr>
            <a:r>
              <a:rPr lang="en-US" dirty="0"/>
              <a:t>This is because the self-attention mechanism processes the input data independently and does not consider the order or position of the input data. To overcome this limitation, positional encoding is used in transformers. </a:t>
            </a:r>
          </a:p>
          <a:p>
            <a:pPr marL="0" indent="0">
              <a:buNone/>
            </a:pPr>
            <a:r>
              <a:rPr lang="en-US" dirty="0"/>
              <a:t>Positional encoding adds information about the position of each token in the sequence to the input embeddings before they are processed by the transformer layers. This allows the transformer to learn and maintain the order of the input sequence and recognize patterns that depend on the position of tokens in the sequence..</a:t>
            </a:r>
            <a:endParaRPr lang="it-IT" dirty="0"/>
          </a:p>
          <a:p>
            <a:pPr marL="0" indent="0">
              <a:buNone/>
            </a:pPr>
            <a:endParaRPr lang="en-US" dirty="0"/>
          </a:p>
          <a:p>
            <a:pPr marL="0" indent="0">
              <a:buNone/>
            </a:pPr>
            <a:endParaRPr lang="en-US" dirty="0"/>
          </a:p>
        </p:txBody>
      </p:sp>
      <p:pic>
        <p:nvPicPr>
          <p:cNvPr id="5122" name="Picture 2" descr="The Transformer Family Version 2.0 | Lil'Log">
            <a:extLst>
              <a:ext uri="{FF2B5EF4-FFF2-40B4-BE49-F238E27FC236}">
                <a16:creationId xmlns:a16="http://schemas.microsoft.com/office/drawing/2014/main" id="{1A782AD4-ECC6-E8EE-73AF-A690772E7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911" y="1245116"/>
            <a:ext cx="7195625" cy="2179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334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1967-A2B0-D10C-203E-1472D2E0DE63}"/>
              </a:ext>
            </a:extLst>
          </p:cNvPr>
          <p:cNvSpPr>
            <a:spLocks noGrp="1"/>
          </p:cNvSpPr>
          <p:nvPr>
            <p:ph type="title"/>
          </p:nvPr>
        </p:nvSpPr>
        <p:spPr/>
        <p:txBody>
          <a:bodyPr/>
          <a:lstStyle/>
          <a:p>
            <a:r>
              <a:rPr lang="it-IT" dirty="0"/>
              <a:t>Attention and positional encoding</a:t>
            </a:r>
          </a:p>
        </p:txBody>
      </p:sp>
      <p:sp>
        <p:nvSpPr>
          <p:cNvPr id="3" name="Content Placeholder 2">
            <a:extLst>
              <a:ext uri="{FF2B5EF4-FFF2-40B4-BE49-F238E27FC236}">
                <a16:creationId xmlns:a16="http://schemas.microsoft.com/office/drawing/2014/main" id="{DCB7BA4F-CC80-CD67-04FC-E0EB45FE1EA1}"/>
              </a:ext>
            </a:extLst>
          </p:cNvPr>
          <p:cNvSpPr>
            <a:spLocks noGrp="1"/>
          </p:cNvSpPr>
          <p:nvPr>
            <p:ph idx="1"/>
          </p:nvPr>
        </p:nvSpPr>
        <p:spPr>
          <a:xfrm>
            <a:off x="154745" y="3573194"/>
            <a:ext cx="8693833" cy="2732072"/>
          </a:xfrm>
        </p:spPr>
        <p:txBody>
          <a:bodyPr>
            <a:normAutofit/>
          </a:bodyPr>
          <a:lstStyle/>
          <a:p>
            <a:pPr marL="0" indent="0">
              <a:buNone/>
            </a:pPr>
            <a:r>
              <a:rPr lang="en-US" dirty="0"/>
              <a:t>There are various ways to implement positional encoding, but the most common method involves adding sine and cosine functions with different frequencies to the input embeddings. These functions produce unique values for each position, ensuring that the transformer can accurately identify the position of tokens in the input sequence.</a:t>
            </a:r>
            <a:endParaRPr lang="it-IT" dirty="0"/>
          </a:p>
        </p:txBody>
      </p:sp>
      <p:pic>
        <p:nvPicPr>
          <p:cNvPr id="4" name="Picture 2" descr="The Transformer Family Version 2.0 | Lil'Log">
            <a:extLst>
              <a:ext uri="{FF2B5EF4-FFF2-40B4-BE49-F238E27FC236}">
                <a16:creationId xmlns:a16="http://schemas.microsoft.com/office/drawing/2014/main" id="{792CF959-64AF-BA0F-627C-28A6419BC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911" y="1245116"/>
            <a:ext cx="7195625" cy="2179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353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1967-A2B0-D10C-203E-1472D2E0DE63}"/>
              </a:ext>
            </a:extLst>
          </p:cNvPr>
          <p:cNvSpPr>
            <a:spLocks noGrp="1"/>
          </p:cNvSpPr>
          <p:nvPr>
            <p:ph type="title"/>
          </p:nvPr>
        </p:nvSpPr>
        <p:spPr/>
        <p:txBody>
          <a:bodyPr/>
          <a:lstStyle/>
          <a:p>
            <a:r>
              <a:rPr lang="it-IT" dirty="0"/>
              <a:t>Features</a:t>
            </a:r>
          </a:p>
        </p:txBody>
      </p:sp>
      <p:sp>
        <p:nvSpPr>
          <p:cNvPr id="3" name="Content Placeholder 2">
            <a:extLst>
              <a:ext uri="{FF2B5EF4-FFF2-40B4-BE49-F238E27FC236}">
                <a16:creationId xmlns:a16="http://schemas.microsoft.com/office/drawing/2014/main" id="{DCB7BA4F-CC80-CD67-04FC-E0EB45FE1EA1}"/>
              </a:ext>
            </a:extLst>
          </p:cNvPr>
          <p:cNvSpPr>
            <a:spLocks noGrp="1"/>
          </p:cNvSpPr>
          <p:nvPr>
            <p:ph idx="1"/>
          </p:nvPr>
        </p:nvSpPr>
        <p:spPr>
          <a:xfrm>
            <a:off x="154745" y="3573194"/>
            <a:ext cx="8693833" cy="2732072"/>
          </a:xfrm>
        </p:spPr>
        <p:txBody>
          <a:bodyPr>
            <a:normAutofit/>
          </a:bodyPr>
          <a:lstStyle/>
          <a:p>
            <a:pPr marL="0" indent="0">
              <a:buNone/>
            </a:pPr>
            <a:r>
              <a:rPr lang="en-US" dirty="0"/>
              <a:t>In the transformer architecture, the features are handled by two FC layers with the first having 4x as many neurons as the second and a non linear activation function in between. These layers are applied on each position (token) independently, performing the same operation for each token. This is also known as position-wise feedforward layers.</a:t>
            </a:r>
          </a:p>
        </p:txBody>
      </p:sp>
      <p:pic>
        <p:nvPicPr>
          <p:cNvPr id="6146" name="Picture 2" descr="nlp - What is the feedforward network in a transformer trained on? - Data  Science Stack Exchange">
            <a:extLst>
              <a:ext uri="{FF2B5EF4-FFF2-40B4-BE49-F238E27FC236}">
                <a16:creationId xmlns:a16="http://schemas.microsoft.com/office/drawing/2014/main" id="{268BB1E1-B730-B294-4771-FF6F7A7BE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9071" y="1328689"/>
            <a:ext cx="3345180" cy="2012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050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1967-A2B0-D10C-203E-1472D2E0DE63}"/>
              </a:ext>
            </a:extLst>
          </p:cNvPr>
          <p:cNvSpPr>
            <a:spLocks noGrp="1"/>
          </p:cNvSpPr>
          <p:nvPr>
            <p:ph type="title"/>
          </p:nvPr>
        </p:nvSpPr>
        <p:spPr/>
        <p:txBody>
          <a:bodyPr/>
          <a:lstStyle/>
          <a:p>
            <a:r>
              <a:rPr lang="it-IT" dirty="0"/>
              <a:t>Normalization</a:t>
            </a:r>
          </a:p>
        </p:txBody>
      </p:sp>
      <p:sp>
        <p:nvSpPr>
          <p:cNvPr id="3" name="Content Placeholder 2">
            <a:extLst>
              <a:ext uri="{FF2B5EF4-FFF2-40B4-BE49-F238E27FC236}">
                <a16:creationId xmlns:a16="http://schemas.microsoft.com/office/drawing/2014/main" id="{DCB7BA4F-CC80-CD67-04FC-E0EB45FE1EA1}"/>
              </a:ext>
            </a:extLst>
          </p:cNvPr>
          <p:cNvSpPr>
            <a:spLocks noGrp="1"/>
          </p:cNvSpPr>
          <p:nvPr>
            <p:ph idx="1"/>
          </p:nvPr>
        </p:nvSpPr>
        <p:spPr>
          <a:xfrm>
            <a:off x="154745" y="1371600"/>
            <a:ext cx="5746130" cy="4933666"/>
          </a:xfrm>
        </p:spPr>
        <p:txBody>
          <a:bodyPr>
            <a:normAutofit fontScale="70000" lnSpcReduction="20000"/>
          </a:bodyPr>
          <a:lstStyle/>
          <a:p>
            <a:pPr marL="0" indent="0">
              <a:buNone/>
            </a:pPr>
            <a:r>
              <a:rPr lang="en-US" dirty="0"/>
              <a:t>Layer Normalization is applied after the self-attention mechanism and the FC part within each layer of the transformer. It works by normalizing the input data across the feature dimension (instead of the batch dimension as in Batch Normalization). This means that for each sample in the sequence, the mean and standard deviation are computed across its features, and then the data is normalized using these statistics.</a:t>
            </a:r>
          </a:p>
          <a:p>
            <a:pPr marL="0" indent="0">
              <a:buNone/>
            </a:pPr>
            <a:endParaRPr lang="en-US" dirty="0"/>
          </a:p>
          <a:p>
            <a:pPr marL="0" indent="0">
              <a:buNone/>
            </a:pPr>
            <a:r>
              <a:rPr lang="en-US" dirty="0"/>
              <a:t>Normalization in transformers serves several purposes:</a:t>
            </a:r>
          </a:p>
          <a:p>
            <a:pPr marL="0" indent="0">
              <a:buNone/>
            </a:pPr>
            <a:endParaRPr lang="en-US" dirty="0"/>
          </a:p>
          <a:p>
            <a:pPr marL="0" indent="0">
              <a:buNone/>
            </a:pPr>
            <a:r>
              <a:rPr lang="en-US" dirty="0"/>
              <a:t>1. It helps in stabilizing the training process by ensuring that the inputs to each layer have a consistent mean and variance, thus preventing the vanishing or exploding gradients problem.</a:t>
            </a:r>
          </a:p>
          <a:p>
            <a:pPr marL="0" indent="0">
              <a:buNone/>
            </a:pPr>
            <a:r>
              <a:rPr lang="en-US" dirty="0"/>
              <a:t>2. It can improve the convergence speed of the model, as the optimizer has to deal with a more well-conditioned optimization landscape.</a:t>
            </a:r>
          </a:p>
          <a:p>
            <a:pPr marL="0" indent="0">
              <a:buNone/>
            </a:pPr>
            <a:r>
              <a:rPr lang="en-US" dirty="0"/>
              <a:t>3. It can also act as a form of regularization, reducing overfitting and improving generalization.</a:t>
            </a:r>
          </a:p>
        </p:txBody>
      </p:sp>
      <p:pic>
        <p:nvPicPr>
          <p:cNvPr id="4" name="Picture 2" descr="Transformer Neural Networks: A Step-by-Step Breakdown | Built In">
            <a:extLst>
              <a:ext uri="{FF2B5EF4-FFF2-40B4-BE49-F238E27FC236}">
                <a16:creationId xmlns:a16="http://schemas.microsoft.com/office/drawing/2014/main" id="{ADD88AEA-C24A-AF86-BA04-9ED541168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0875" y="1315329"/>
            <a:ext cx="2785925" cy="4354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209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0734" y="1917405"/>
            <a:ext cx="7772400" cy="2228851"/>
          </a:xfr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lvl="0"/>
            <a:r>
              <a:rPr lang="en-GB" i="1" dirty="0">
                <a:solidFill>
                  <a:schemeClr val="tx2">
                    <a:lumMod val="50000"/>
                  </a:schemeClr>
                </a:solidFill>
              </a:rPr>
              <a:t>Transformers</a:t>
            </a:r>
            <a:endParaRPr lang="it-IT" b="1" dirty="0">
              <a:solidFill>
                <a:schemeClr val="tx2">
                  <a:lumMod val="50000"/>
                </a:schemeClr>
              </a:solidFill>
            </a:endParaRPr>
          </a:p>
        </p:txBody>
      </p:sp>
    </p:spTree>
    <p:extLst>
      <p:ext uri="{BB962C8B-B14F-4D97-AF65-F5344CB8AC3E}">
        <p14:creationId xmlns:p14="http://schemas.microsoft.com/office/powerpoint/2010/main" val="332509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itle 4"/>
          <p:cNvSpPr>
            <a:spLocks noGrp="1"/>
          </p:cNvSpPr>
          <p:nvPr>
            <p:ph type="title"/>
          </p:nvPr>
        </p:nvSpPr>
        <p:spPr>
          <a:xfrm>
            <a:off x="457200" y="221542"/>
            <a:ext cx="8229600" cy="917941"/>
          </a:xfrm>
        </p:spPr>
        <p:txBody>
          <a:bodyPr>
            <a:normAutofit/>
          </a:bodyPr>
          <a:lstStyle/>
          <a:p>
            <a:pPr eaLnBrk="1" hangingPunct="1"/>
            <a:r>
              <a:rPr lang="en-US" altLang="en-US" dirty="0"/>
              <a:t>Transformers</a:t>
            </a:r>
          </a:p>
        </p:txBody>
      </p:sp>
      <p:sp>
        <p:nvSpPr>
          <p:cNvPr id="13315" name="Content Placeholder 5"/>
          <p:cNvSpPr>
            <a:spLocks noGrp="1"/>
          </p:cNvSpPr>
          <p:nvPr>
            <p:ph idx="1"/>
          </p:nvPr>
        </p:nvSpPr>
        <p:spPr>
          <a:xfrm>
            <a:off x="457200" y="1466715"/>
            <a:ext cx="4860388" cy="4670474"/>
          </a:xfrm>
        </p:spPr>
        <p:txBody>
          <a:bodyPr>
            <a:normAutofit fontScale="92500"/>
          </a:bodyPr>
          <a:lstStyle/>
          <a:p>
            <a:pPr marL="0" indent="0">
              <a:buNone/>
            </a:pPr>
            <a:r>
              <a:rPr lang="en-US" dirty="0"/>
              <a:t>A transformer is a type of artificial neural network architecture introduced in the landmark paper “Attention is all you need”. </a:t>
            </a:r>
          </a:p>
          <a:p>
            <a:pPr marL="0" indent="0">
              <a:buNone/>
            </a:pPr>
            <a:r>
              <a:rPr lang="en-US" dirty="0"/>
              <a:t>It revolutionized the field of natural language processing by enabling state-of-the-art performance on various tasks. Transformers are designed to handle sequential data efficiently and have since been applied to almost every type of problem in machine learning</a:t>
            </a:r>
            <a:endParaRPr lang="en-US" altLang="en-US" sz="2600" dirty="0"/>
          </a:p>
        </p:txBody>
      </p:sp>
      <p:pic>
        <p:nvPicPr>
          <p:cNvPr id="2" name="Picture 2" descr="Transformer Neural Networks: A Step-by-Step Breakdown | Built In">
            <a:extLst>
              <a:ext uri="{FF2B5EF4-FFF2-40B4-BE49-F238E27FC236}">
                <a16:creationId xmlns:a16="http://schemas.microsoft.com/office/drawing/2014/main" id="{306FB66D-D97E-AE4B-E035-1971BAB1B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737" y="1624818"/>
            <a:ext cx="2785925" cy="4354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907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itle 4"/>
          <p:cNvSpPr>
            <a:spLocks noGrp="1"/>
          </p:cNvSpPr>
          <p:nvPr>
            <p:ph type="title"/>
          </p:nvPr>
        </p:nvSpPr>
        <p:spPr>
          <a:xfrm>
            <a:off x="457200" y="221542"/>
            <a:ext cx="8229600" cy="917941"/>
          </a:xfrm>
        </p:spPr>
        <p:txBody>
          <a:bodyPr>
            <a:normAutofit/>
          </a:bodyPr>
          <a:lstStyle/>
          <a:p>
            <a:pPr eaLnBrk="1" hangingPunct="1"/>
            <a:r>
              <a:rPr lang="en-US" altLang="en-US" dirty="0"/>
              <a:t>Why?</a:t>
            </a:r>
          </a:p>
        </p:txBody>
      </p:sp>
      <p:sp>
        <p:nvSpPr>
          <p:cNvPr id="13315" name="Content Placeholder 5"/>
          <p:cNvSpPr>
            <a:spLocks noGrp="1"/>
          </p:cNvSpPr>
          <p:nvPr>
            <p:ph idx="1"/>
          </p:nvPr>
        </p:nvSpPr>
        <p:spPr>
          <a:xfrm>
            <a:off x="457200" y="1466715"/>
            <a:ext cx="4860388" cy="4670474"/>
          </a:xfrm>
        </p:spPr>
        <p:txBody>
          <a:bodyPr>
            <a:normAutofit/>
          </a:bodyPr>
          <a:lstStyle/>
          <a:p>
            <a:pPr marL="0" indent="0">
              <a:buNone/>
            </a:pPr>
            <a:r>
              <a:rPr lang="en-US" dirty="0"/>
              <a:t>Recurrent and Convolutional layers reduce the number of parameters of Fully Connected layers but both make compromises with context range.</a:t>
            </a:r>
          </a:p>
          <a:p>
            <a:pPr marL="0" indent="0">
              <a:buNone/>
            </a:pPr>
            <a:r>
              <a:rPr lang="en-US" altLang="en-US" sz="2600" dirty="0"/>
              <a:t>Transformer layers use less parameters than FC architectures yet retain the ability to model arbitrarily long range dependencies in the data</a:t>
            </a:r>
          </a:p>
        </p:txBody>
      </p:sp>
      <p:pic>
        <p:nvPicPr>
          <p:cNvPr id="2" name="Picture 2" descr="Transformer Neural Networks: A Step-by-Step Breakdown | Built In">
            <a:extLst>
              <a:ext uri="{FF2B5EF4-FFF2-40B4-BE49-F238E27FC236}">
                <a16:creationId xmlns:a16="http://schemas.microsoft.com/office/drawing/2014/main" id="{306FB66D-D97E-AE4B-E035-1971BAB1B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737" y="1624818"/>
            <a:ext cx="2785925" cy="4354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230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1967-A2B0-D10C-203E-1472D2E0DE63}"/>
              </a:ext>
            </a:extLst>
          </p:cNvPr>
          <p:cNvSpPr>
            <a:spLocks noGrp="1"/>
          </p:cNvSpPr>
          <p:nvPr>
            <p:ph type="title"/>
          </p:nvPr>
        </p:nvSpPr>
        <p:spPr/>
        <p:txBody>
          <a:bodyPr/>
          <a:lstStyle/>
          <a:p>
            <a:r>
              <a:rPr lang="it-IT" dirty="0"/>
              <a:t>The idea behind Transformers</a:t>
            </a:r>
          </a:p>
        </p:txBody>
      </p:sp>
      <p:sp>
        <p:nvSpPr>
          <p:cNvPr id="3" name="Content Placeholder 2">
            <a:extLst>
              <a:ext uri="{FF2B5EF4-FFF2-40B4-BE49-F238E27FC236}">
                <a16:creationId xmlns:a16="http://schemas.microsoft.com/office/drawing/2014/main" id="{DCB7BA4F-CC80-CD67-04FC-E0EB45FE1EA1}"/>
              </a:ext>
            </a:extLst>
          </p:cNvPr>
          <p:cNvSpPr>
            <a:spLocks noGrp="1"/>
          </p:cNvSpPr>
          <p:nvPr>
            <p:ph idx="1"/>
          </p:nvPr>
        </p:nvSpPr>
        <p:spPr>
          <a:xfrm>
            <a:off x="154745" y="3573194"/>
            <a:ext cx="8693833" cy="2732072"/>
          </a:xfrm>
        </p:spPr>
        <p:txBody>
          <a:bodyPr>
            <a:normAutofit fontScale="92500"/>
          </a:bodyPr>
          <a:lstStyle/>
          <a:p>
            <a:pPr marL="0" indent="0">
              <a:buNone/>
            </a:pPr>
            <a:r>
              <a:rPr lang="it-IT" dirty="0"/>
              <a:t>The idea is simple, let’s separate the spatial dimension from the feature dimension and process them in separate steps. Let’s assume we only use FC layers.</a:t>
            </a:r>
          </a:p>
          <a:p>
            <a:pPr marL="0" indent="0">
              <a:buNone/>
            </a:pPr>
            <a:r>
              <a:rPr lang="it-IT" dirty="0"/>
              <a:t>Imagine you have 1000 samples from 40 sensors. </a:t>
            </a:r>
          </a:p>
          <a:p>
            <a:pPr marL="0" indent="0">
              <a:buNone/>
            </a:pPr>
            <a:r>
              <a:rPr lang="it-IT" dirty="0"/>
              <a:t>A single FC layer would require </a:t>
            </a:r>
            <a:r>
              <a:rPr lang="it-IT" b="1" dirty="0"/>
              <a:t>(1000*40)^2=1,6B parameters</a:t>
            </a:r>
          </a:p>
          <a:p>
            <a:pPr marL="0" indent="0">
              <a:buNone/>
            </a:pPr>
            <a:r>
              <a:rPr lang="it-IT" dirty="0"/>
              <a:t>By separating the two dimensions and assigning a layer to each we only need </a:t>
            </a:r>
            <a:r>
              <a:rPr lang="it-IT" b="1" dirty="0"/>
              <a:t>1000^2+40^2=1,16M parameters</a:t>
            </a:r>
          </a:p>
        </p:txBody>
      </p:sp>
      <p:pic>
        <p:nvPicPr>
          <p:cNvPr id="2052" name="Picture 4">
            <a:extLst>
              <a:ext uri="{FF2B5EF4-FFF2-40B4-BE49-F238E27FC236}">
                <a16:creationId xmlns:a16="http://schemas.microsoft.com/office/drawing/2014/main" id="{758852CF-951E-4DFC-E9BF-2E09D7D73A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462" r="22923" b="33140"/>
          <a:stretch/>
        </p:blipFill>
        <p:spPr bwMode="auto">
          <a:xfrm>
            <a:off x="1398025" y="1265773"/>
            <a:ext cx="6347949" cy="1917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068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1967-A2B0-D10C-203E-1472D2E0DE63}"/>
              </a:ext>
            </a:extLst>
          </p:cNvPr>
          <p:cNvSpPr>
            <a:spLocks noGrp="1"/>
          </p:cNvSpPr>
          <p:nvPr>
            <p:ph type="title"/>
          </p:nvPr>
        </p:nvSpPr>
        <p:spPr/>
        <p:txBody>
          <a:bodyPr/>
          <a:lstStyle/>
          <a:p>
            <a:r>
              <a:rPr lang="it-IT" dirty="0"/>
              <a:t>The idea behind Transformers</a:t>
            </a:r>
          </a:p>
        </p:txBody>
      </p:sp>
      <p:sp>
        <p:nvSpPr>
          <p:cNvPr id="3" name="Content Placeholder 2">
            <a:extLst>
              <a:ext uri="{FF2B5EF4-FFF2-40B4-BE49-F238E27FC236}">
                <a16:creationId xmlns:a16="http://schemas.microsoft.com/office/drawing/2014/main" id="{DCB7BA4F-CC80-CD67-04FC-E0EB45FE1EA1}"/>
              </a:ext>
            </a:extLst>
          </p:cNvPr>
          <p:cNvSpPr>
            <a:spLocks noGrp="1"/>
          </p:cNvSpPr>
          <p:nvPr>
            <p:ph idx="1"/>
          </p:nvPr>
        </p:nvSpPr>
        <p:spPr>
          <a:xfrm>
            <a:off x="154746" y="1617785"/>
            <a:ext cx="4211516" cy="4490534"/>
          </a:xfrm>
        </p:spPr>
        <p:txBody>
          <a:bodyPr>
            <a:normAutofit/>
          </a:bodyPr>
          <a:lstStyle/>
          <a:p>
            <a:pPr marL="0" indent="0">
              <a:buNone/>
            </a:pPr>
            <a:r>
              <a:rPr lang="it-IT" dirty="0"/>
              <a:t>Countless architectures have been build from this idea, inspired by the success of the Transformer.</a:t>
            </a:r>
          </a:p>
          <a:p>
            <a:pPr marL="0" indent="0">
              <a:buNone/>
            </a:pPr>
            <a:r>
              <a:rPr lang="it-IT" dirty="0"/>
              <a:t>It’s powerful enough that all these techniques work well, regardless of what’s used on the spatial dimension</a:t>
            </a:r>
          </a:p>
        </p:txBody>
      </p:sp>
      <p:pic>
        <p:nvPicPr>
          <p:cNvPr id="3074" name="Picture 2" descr="MetaFormer】MetaFormer is Actually What You Need for Vision_MetaFormer  用于计算机视觉任务的派生模型_MengYa_DreamZ的博客-CSDN博客">
            <a:extLst>
              <a:ext uri="{FF2B5EF4-FFF2-40B4-BE49-F238E27FC236}">
                <a16:creationId xmlns:a16="http://schemas.microsoft.com/office/drawing/2014/main" id="{5C5EED0A-397B-49B3-951C-A4532A1514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863"/>
          <a:stretch/>
        </p:blipFill>
        <p:spPr bwMode="auto">
          <a:xfrm>
            <a:off x="4366262" y="1752674"/>
            <a:ext cx="4674644" cy="3149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086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1967-A2B0-D10C-203E-1472D2E0DE63}"/>
              </a:ext>
            </a:extLst>
          </p:cNvPr>
          <p:cNvSpPr>
            <a:spLocks noGrp="1"/>
          </p:cNvSpPr>
          <p:nvPr>
            <p:ph type="title"/>
          </p:nvPr>
        </p:nvSpPr>
        <p:spPr/>
        <p:txBody>
          <a:bodyPr/>
          <a:lstStyle/>
          <a:p>
            <a:r>
              <a:rPr lang="it-IT" dirty="0"/>
              <a:t>Attention as token mixer</a:t>
            </a:r>
          </a:p>
        </p:txBody>
      </p:sp>
      <p:sp>
        <p:nvSpPr>
          <p:cNvPr id="3" name="Content Placeholder 2">
            <a:extLst>
              <a:ext uri="{FF2B5EF4-FFF2-40B4-BE49-F238E27FC236}">
                <a16:creationId xmlns:a16="http://schemas.microsoft.com/office/drawing/2014/main" id="{DCB7BA4F-CC80-CD67-04FC-E0EB45FE1EA1}"/>
              </a:ext>
            </a:extLst>
          </p:cNvPr>
          <p:cNvSpPr>
            <a:spLocks noGrp="1"/>
          </p:cNvSpPr>
          <p:nvPr>
            <p:ph idx="1"/>
          </p:nvPr>
        </p:nvSpPr>
        <p:spPr>
          <a:xfrm>
            <a:off x="154746" y="1617785"/>
            <a:ext cx="4211516" cy="4490534"/>
          </a:xfrm>
        </p:spPr>
        <p:txBody>
          <a:bodyPr>
            <a:normAutofit/>
          </a:bodyPr>
          <a:lstStyle/>
          <a:p>
            <a:pPr marL="0" indent="0">
              <a:buNone/>
            </a:pPr>
            <a:r>
              <a:rPr lang="it-IT" dirty="0"/>
              <a:t>The best accuracy is still given by the original Transformer, which introduces a mechanism named «Attention» to process the spatial dimension</a:t>
            </a:r>
          </a:p>
        </p:txBody>
      </p:sp>
      <p:pic>
        <p:nvPicPr>
          <p:cNvPr id="4098" name="Picture 2" descr="Multi-Head Attention Explained | Papers With Code">
            <a:extLst>
              <a:ext uri="{FF2B5EF4-FFF2-40B4-BE49-F238E27FC236}">
                <a16:creationId xmlns:a16="http://schemas.microsoft.com/office/drawing/2014/main" id="{EDED12BA-21EB-162F-2B2D-F31D5DDFA9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3096" y="1209163"/>
            <a:ext cx="3914042" cy="5068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604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1967-A2B0-D10C-203E-1472D2E0DE63}"/>
              </a:ext>
            </a:extLst>
          </p:cNvPr>
          <p:cNvSpPr>
            <a:spLocks noGrp="1"/>
          </p:cNvSpPr>
          <p:nvPr>
            <p:ph type="title"/>
          </p:nvPr>
        </p:nvSpPr>
        <p:spPr/>
        <p:txBody>
          <a:bodyPr/>
          <a:lstStyle/>
          <a:p>
            <a:r>
              <a:rPr lang="it-IT" dirty="0"/>
              <a:t>What is self attention</a:t>
            </a:r>
          </a:p>
        </p:txBody>
      </p:sp>
      <p:sp>
        <p:nvSpPr>
          <p:cNvPr id="3" name="Content Placeholder 2">
            <a:extLst>
              <a:ext uri="{FF2B5EF4-FFF2-40B4-BE49-F238E27FC236}">
                <a16:creationId xmlns:a16="http://schemas.microsoft.com/office/drawing/2014/main" id="{DCB7BA4F-CC80-CD67-04FC-E0EB45FE1EA1}"/>
              </a:ext>
            </a:extLst>
          </p:cNvPr>
          <p:cNvSpPr>
            <a:spLocks noGrp="1"/>
          </p:cNvSpPr>
          <p:nvPr>
            <p:ph idx="1"/>
          </p:nvPr>
        </p:nvSpPr>
        <p:spPr>
          <a:xfrm>
            <a:off x="154745" y="3573194"/>
            <a:ext cx="8693833" cy="2732072"/>
          </a:xfrm>
        </p:spPr>
        <p:txBody>
          <a:bodyPr>
            <a:normAutofit fontScale="92500" lnSpcReduction="10000"/>
          </a:bodyPr>
          <a:lstStyle/>
          <a:p>
            <a:pPr marL="0" indent="0">
              <a:buNone/>
            </a:pPr>
            <a:r>
              <a:rPr lang="it-IT" dirty="0"/>
              <a:t>The original data is projected into three vectors using linear projection: Query, Key and Value though key and value can also be the same vector.</a:t>
            </a:r>
          </a:p>
          <a:p>
            <a:pPr marL="0" indent="0">
              <a:buNone/>
            </a:pPr>
            <a:endParaRPr lang="it-IT" b="1" dirty="0"/>
          </a:p>
          <a:p>
            <a:pPr marL="0" indent="0">
              <a:buNone/>
            </a:pPr>
            <a:r>
              <a:rPr lang="it-IT" dirty="0"/>
              <a:t>Query represents what the network is </a:t>
            </a:r>
            <a:r>
              <a:rPr lang="it-IT" b="1" dirty="0"/>
              <a:t>looking for</a:t>
            </a:r>
            <a:r>
              <a:rPr lang="it-IT" dirty="0"/>
              <a:t>, Key represents what each data point </a:t>
            </a:r>
            <a:r>
              <a:rPr lang="it-IT" b="1" dirty="0"/>
              <a:t>is. </a:t>
            </a:r>
            <a:r>
              <a:rPr lang="it-IT" dirty="0"/>
              <a:t>The final output is a weighted combination of the samples which are most similar to the query.</a:t>
            </a:r>
          </a:p>
        </p:txBody>
      </p:sp>
      <p:pic>
        <p:nvPicPr>
          <p:cNvPr id="5" name="Picture 4">
            <a:extLst>
              <a:ext uri="{FF2B5EF4-FFF2-40B4-BE49-F238E27FC236}">
                <a16:creationId xmlns:a16="http://schemas.microsoft.com/office/drawing/2014/main" id="{863C0597-4518-0B53-3CC4-56816E34F80D}"/>
              </a:ext>
            </a:extLst>
          </p:cNvPr>
          <p:cNvPicPr>
            <a:picLocks noChangeAspect="1"/>
          </p:cNvPicPr>
          <p:nvPr/>
        </p:nvPicPr>
        <p:blipFill>
          <a:blip r:embed="rId2"/>
          <a:stretch>
            <a:fillRect/>
          </a:stretch>
        </p:blipFill>
        <p:spPr>
          <a:xfrm>
            <a:off x="1548499" y="1646712"/>
            <a:ext cx="5906324" cy="1257475"/>
          </a:xfrm>
          <a:prstGeom prst="rect">
            <a:avLst/>
          </a:prstGeom>
        </p:spPr>
      </p:pic>
    </p:spTree>
    <p:extLst>
      <p:ext uri="{BB962C8B-B14F-4D97-AF65-F5344CB8AC3E}">
        <p14:creationId xmlns:p14="http://schemas.microsoft.com/office/powerpoint/2010/main" val="1892926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1967-A2B0-D10C-203E-1472D2E0DE63}"/>
              </a:ext>
            </a:extLst>
          </p:cNvPr>
          <p:cNvSpPr>
            <a:spLocks noGrp="1"/>
          </p:cNvSpPr>
          <p:nvPr>
            <p:ph type="title"/>
          </p:nvPr>
        </p:nvSpPr>
        <p:spPr/>
        <p:txBody>
          <a:bodyPr/>
          <a:lstStyle/>
          <a:p>
            <a:r>
              <a:rPr lang="it-IT" dirty="0"/>
              <a:t>Multi Head attention</a:t>
            </a:r>
          </a:p>
        </p:txBody>
      </p:sp>
      <p:sp>
        <p:nvSpPr>
          <p:cNvPr id="3" name="Content Placeholder 2">
            <a:extLst>
              <a:ext uri="{FF2B5EF4-FFF2-40B4-BE49-F238E27FC236}">
                <a16:creationId xmlns:a16="http://schemas.microsoft.com/office/drawing/2014/main" id="{DCB7BA4F-CC80-CD67-04FC-E0EB45FE1EA1}"/>
              </a:ext>
            </a:extLst>
          </p:cNvPr>
          <p:cNvSpPr>
            <a:spLocks noGrp="1"/>
          </p:cNvSpPr>
          <p:nvPr>
            <p:ph idx="1"/>
          </p:nvPr>
        </p:nvSpPr>
        <p:spPr>
          <a:xfrm>
            <a:off x="154745" y="3713871"/>
            <a:ext cx="8693833" cy="2732072"/>
          </a:xfrm>
        </p:spPr>
        <p:txBody>
          <a:bodyPr>
            <a:normAutofit fontScale="85000" lnSpcReduction="20000"/>
          </a:bodyPr>
          <a:lstStyle/>
          <a:p>
            <a:pPr marL="0" indent="0">
              <a:buNone/>
            </a:pPr>
            <a:r>
              <a:rPr lang="en-US" dirty="0"/>
              <a:t>Multi-head attention is an extension of the self-attention mechanism, where the model uses multiple sets of query, key, and value projections to perform parallel attention computations. The results of the different attention heads are concatenated along the feature dimension and then passed through a linear layer to produce the final output.</a:t>
            </a:r>
          </a:p>
          <a:p>
            <a:pPr marL="0" indent="0">
              <a:buNone/>
            </a:pPr>
            <a:r>
              <a:rPr lang="en-US" dirty="0"/>
              <a:t>The main advantage of multi-head attention is that it enables the model to simultaneously focus on different aspects of the input data, capturing a more diverse range of relationships and dependencies. </a:t>
            </a:r>
            <a:endParaRPr lang="it-IT" dirty="0"/>
          </a:p>
        </p:txBody>
      </p:sp>
      <p:pic>
        <p:nvPicPr>
          <p:cNvPr id="6" name="Picture 5">
            <a:extLst>
              <a:ext uri="{FF2B5EF4-FFF2-40B4-BE49-F238E27FC236}">
                <a16:creationId xmlns:a16="http://schemas.microsoft.com/office/drawing/2014/main" id="{9959EE0B-A347-F864-E44B-62CDF26BAB3D}"/>
              </a:ext>
            </a:extLst>
          </p:cNvPr>
          <p:cNvPicPr>
            <a:picLocks noChangeAspect="1"/>
          </p:cNvPicPr>
          <p:nvPr/>
        </p:nvPicPr>
        <p:blipFill>
          <a:blip r:embed="rId2"/>
          <a:stretch>
            <a:fillRect/>
          </a:stretch>
        </p:blipFill>
        <p:spPr>
          <a:xfrm>
            <a:off x="2180700" y="1324517"/>
            <a:ext cx="4543657" cy="2294834"/>
          </a:xfrm>
          <a:prstGeom prst="rect">
            <a:avLst/>
          </a:prstGeom>
        </p:spPr>
      </p:pic>
    </p:spTree>
    <p:extLst>
      <p:ext uri="{BB962C8B-B14F-4D97-AF65-F5344CB8AC3E}">
        <p14:creationId xmlns:p14="http://schemas.microsoft.com/office/powerpoint/2010/main" val="3685162558"/>
      </p:ext>
    </p:extLst>
  </p:cSld>
  <p:clrMapOvr>
    <a:masterClrMapping/>
  </p:clrMapOvr>
</p:sld>
</file>

<file path=ppt/theme/theme1.xml><?xml version="1.0" encoding="utf-8"?>
<a:theme xmlns:a="http://schemas.openxmlformats.org/drawingml/2006/main" name="1_Meeting Bonani Feb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2"/>
        </a:solidFill>
      </a:spPr>
      <a:bodyPr wrap="none" rtlCol="0">
        <a:spAutoFit/>
      </a:bodyPr>
      <a:lstStyle>
        <a:defPPr>
          <a:defRPr sz="20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14612</TotalTime>
  <Words>814</Words>
  <Application>Microsoft Office PowerPoint</Application>
  <PresentationFormat>On-screen Show (4:3)</PresentationFormat>
  <Paragraphs>47</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Cambria</vt:lpstr>
      <vt:lpstr>1_Meeting Bonani Feb2012</vt:lpstr>
      <vt:lpstr>ML in Applications</vt:lpstr>
      <vt:lpstr>Transformers</vt:lpstr>
      <vt:lpstr>Transformers</vt:lpstr>
      <vt:lpstr>Why?</vt:lpstr>
      <vt:lpstr>The idea behind Transformers</vt:lpstr>
      <vt:lpstr>The idea behind Transformers</vt:lpstr>
      <vt:lpstr>Attention as token mixer</vt:lpstr>
      <vt:lpstr>What is self attention</vt:lpstr>
      <vt:lpstr>Multi Head attention</vt:lpstr>
      <vt:lpstr>Attention and positional encoding</vt:lpstr>
      <vt:lpstr>Attention and positional encoding</vt:lpstr>
      <vt:lpstr>Features</vt:lpstr>
      <vt:lpstr>Normalization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Santa Di Cataldo</dc:creator>
  <cp:lastModifiedBy>alessio Mascolini</cp:lastModifiedBy>
  <cp:revision>123</cp:revision>
  <cp:lastPrinted>2017-05-29T09:35:07Z</cp:lastPrinted>
  <dcterms:created xsi:type="dcterms:W3CDTF">2017-04-10T12:56:42Z</dcterms:created>
  <dcterms:modified xsi:type="dcterms:W3CDTF">2023-05-04T14:01:10Z</dcterms:modified>
</cp:coreProperties>
</file>