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0" r:id="rId6"/>
    <p:sldId id="270" r:id="rId7"/>
    <p:sldId id="268" r:id="rId8"/>
    <p:sldId id="262" r:id="rId9"/>
    <p:sldId id="269" r:id="rId10"/>
    <p:sldId id="261" r:id="rId11"/>
    <p:sldId id="27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942"/>
    <a:srgbClr val="7E7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5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C62F3-80D8-1E48-86C7-1D252185633D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A4D69-F075-B441-9253-1E8176C0C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83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A4D69-F075-B441-9253-1E8176C0CB1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264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A4D69-F075-B441-9253-1E8176C0CB1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59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43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98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54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06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5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67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00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58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14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0E84-8CFE-9449-96ED-4A47FCE21533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90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F0E84-8CFE-9449-96ED-4A47FCE21533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83F7-A2BF-A64B-B6B1-DB03C46AE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4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67090" y="-136620"/>
            <a:ext cx="12526179" cy="729316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DD388-20A7-FA41-8FF1-C47B82F84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715" y="1500735"/>
            <a:ext cx="9144000" cy="2387600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chemeClr val="bg1"/>
                </a:solidFill>
              </a:rPr>
              <a:t>Мои новости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075F8E-8D02-BC4C-8972-3423F80EC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7388" y="3514725"/>
            <a:ext cx="8534400" cy="1752600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Веб-приложение для просмотра и создания новостных статей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5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" name="Рисунок 10" descr="Газета">
            <a:extLst>
              <a:ext uri="{FF2B5EF4-FFF2-40B4-BE49-F238E27FC236}">
                <a16:creationId xmlns:a16="http://schemas.microsoft.com/office/drawing/2014/main" id="{D230C94B-07F3-0442-B493-D57E43C53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6625" y="2097572"/>
            <a:ext cx="1255543" cy="1255542"/>
          </a:xfrm>
          <a:prstGeom prst="rect">
            <a:avLst/>
          </a:prstGeom>
        </p:spPr>
      </p:pic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3BC5698-4D51-B542-9987-35C84C134846}"/>
              </a:ext>
            </a:extLst>
          </p:cNvPr>
          <p:cNvSpPr txBox="1">
            <a:spLocks/>
          </p:cNvSpPr>
          <p:nvPr/>
        </p:nvSpPr>
        <p:spPr>
          <a:xfrm>
            <a:off x="252047" y="5202238"/>
            <a:ext cx="9144000" cy="165576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>
                <a:solidFill>
                  <a:schemeClr val="bg1"/>
                </a:solidFill>
              </a:rPr>
              <a:t>Выполнили студенты ВГУ ФКН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3 группа, 4 команда</a:t>
            </a:r>
          </a:p>
          <a:p>
            <a:pPr algn="l"/>
            <a:r>
              <a:rPr lang="ru-RU" sz="2000" dirty="0">
                <a:solidFill>
                  <a:schemeClr val="bg1"/>
                </a:solidFill>
              </a:rPr>
              <a:t>Вадим Михайлов</a:t>
            </a:r>
          </a:p>
          <a:p>
            <a:pPr algn="l"/>
            <a:r>
              <a:rPr lang="ru-RU" sz="2000" dirty="0">
                <a:solidFill>
                  <a:schemeClr val="bg1"/>
                </a:solidFill>
              </a:rPr>
              <a:t>Денис Рындин</a:t>
            </a:r>
          </a:p>
        </p:txBody>
      </p:sp>
    </p:spTree>
    <p:extLst>
      <p:ext uri="{BB962C8B-B14F-4D97-AF65-F5344CB8AC3E}">
        <p14:creationId xmlns:p14="http://schemas.microsoft.com/office/powerpoint/2010/main" val="2562452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09940" y="-115984"/>
            <a:ext cx="12411879" cy="7089967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5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" y="4"/>
            <a:ext cx="8115300" cy="1122363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Команда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9" y="1351724"/>
            <a:ext cx="12282063" cy="5685183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ru-RU" sz="3200" dirty="0">
                <a:solidFill>
                  <a:schemeClr val="bg1"/>
                </a:solidFill>
              </a:rPr>
              <a:t>Вадим Михайлов – </a:t>
            </a:r>
            <a:r>
              <a:rPr lang="en-US" sz="3200" dirty="0">
                <a:solidFill>
                  <a:schemeClr val="bg1"/>
                </a:solidFill>
              </a:rPr>
              <a:t>Team Lead, Full-stack </a:t>
            </a:r>
            <a:r>
              <a:rPr lang="ru-RU" sz="3200" dirty="0">
                <a:solidFill>
                  <a:schemeClr val="bg1"/>
                </a:solidFill>
              </a:rPr>
              <a:t>разработчик</a:t>
            </a:r>
          </a:p>
          <a:p>
            <a:pPr algn="l">
              <a:lnSpc>
                <a:spcPct val="200000"/>
              </a:lnSpc>
            </a:pPr>
            <a:r>
              <a:rPr lang="ru-RU" sz="3200" dirty="0">
                <a:solidFill>
                  <a:schemeClr val="bg1"/>
                </a:solidFill>
              </a:rPr>
              <a:t>Денис Рындин – Дизайнер, Бизнес аналитик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12BEA67-8A7E-20FF-97F5-F2EC0439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bg2"/>
          </a:solidFill>
        </p:spPr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10</a:t>
            </a:fld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1059175"/>
            <a:ext cx="5459507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 descr="Газета">
            <a:extLst>
              <a:ext uri="{FF2B5EF4-FFF2-40B4-BE49-F238E27FC236}">
                <a16:creationId xmlns:a16="http://schemas.microsoft.com/office/drawing/2014/main" id="{ECEF1EAF-D6D7-16C5-8EF1-49016D29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6399" y="-76442"/>
            <a:ext cx="1255543" cy="12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7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AC50B-A572-6B42-9A8F-65FD4F43428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5C2E1B-FA77-6443-AA55-B31DB1421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endParaRPr lang="ru-RU" dirty="0">
              <a:noFill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0843EC9-370D-8D42-B793-358A27F26BAD}"/>
              </a:ext>
            </a:extLst>
          </p:cNvPr>
          <p:cNvSpPr txBox="1">
            <a:spLocks/>
          </p:cNvSpPr>
          <p:nvPr/>
        </p:nvSpPr>
        <p:spPr>
          <a:xfrm>
            <a:off x="2283936" y="828674"/>
            <a:ext cx="7635037" cy="23876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solidFill>
                  <a:schemeClr val="bg1"/>
                </a:solidFill>
              </a:rPr>
              <a:t>Мои новости</a:t>
            </a:r>
          </a:p>
        </p:txBody>
      </p:sp>
      <p:pic>
        <p:nvPicPr>
          <p:cNvPr id="6" name="Рисунок 5" descr="Газета">
            <a:extLst>
              <a:ext uri="{FF2B5EF4-FFF2-40B4-BE49-F238E27FC236}">
                <a16:creationId xmlns:a16="http://schemas.microsoft.com/office/drawing/2014/main" id="{1A77067C-9205-2249-BDA2-556EC105A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0326" y="1478067"/>
            <a:ext cx="1255543" cy="1255542"/>
          </a:xfrm>
          <a:prstGeom prst="rect">
            <a:avLst/>
          </a:prstGeom>
        </p:spPr>
      </p:pic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A75F159A-B1CA-474B-ACF7-D5679FEB1257}"/>
              </a:ext>
            </a:extLst>
          </p:cNvPr>
          <p:cNvSpPr txBox="1">
            <a:spLocks/>
          </p:cNvSpPr>
          <p:nvPr/>
        </p:nvSpPr>
        <p:spPr>
          <a:xfrm>
            <a:off x="1772382" y="2660163"/>
            <a:ext cx="9144000" cy="165576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800" dirty="0">
                <a:solidFill>
                  <a:schemeClr val="bg1"/>
                </a:solidFill>
              </a:rPr>
              <a:t>Веб-приложение для просмотра и создания новостных статей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F936E2-738F-744F-811C-4E9078F9E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539" y="3838575"/>
            <a:ext cx="2438400" cy="24384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7241DB2D-FFE1-7F40-AF52-9F0EAE8A9A36}"/>
              </a:ext>
            </a:extLst>
          </p:cNvPr>
          <p:cNvSpPr txBox="1">
            <a:spLocks/>
          </p:cNvSpPr>
          <p:nvPr/>
        </p:nvSpPr>
        <p:spPr>
          <a:xfrm>
            <a:off x="7542702" y="4075473"/>
            <a:ext cx="4196863" cy="181988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800" dirty="0">
                <a:solidFill>
                  <a:schemeClr val="bg1"/>
                </a:solidFill>
              </a:rPr>
              <a:t>Михайлов Вадим</a:t>
            </a:r>
          </a:p>
          <a:p>
            <a:pPr algn="r"/>
            <a:r>
              <a:rPr lang="ru-RU" sz="2800" dirty="0">
                <a:solidFill>
                  <a:schemeClr val="bg1"/>
                </a:solidFill>
              </a:rPr>
              <a:t>Рындин Денис</a:t>
            </a:r>
          </a:p>
        </p:txBody>
      </p:sp>
    </p:spTree>
    <p:extLst>
      <p:ext uri="{BB962C8B-B14F-4D97-AF65-F5344CB8AC3E}">
        <p14:creationId xmlns:p14="http://schemas.microsoft.com/office/powerpoint/2010/main" val="72660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09940" y="-37731"/>
            <a:ext cx="12411879" cy="7089967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5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8492"/>
            <a:ext cx="12192000" cy="1122363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Проблемы новостных порталов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517743"/>
            <a:ext cx="11430001" cy="4788928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514350" indent="-514350" algn="l">
              <a:lnSpc>
                <a:spcPct val="150000"/>
              </a:lnSpc>
              <a:buFont typeface="Системный шрифт, обычный"/>
              <a:buChar char="–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Контент, неподходящий под нужды отдельных пользователей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;</a:t>
            </a:r>
            <a:endParaRPr lang="ru-RU" b="0" i="0" u="none" strike="noStrike" dirty="0">
              <a:solidFill>
                <a:srgbClr val="000000"/>
              </a:solidFill>
              <a:effectLst/>
            </a:endParaRPr>
          </a:p>
          <a:p>
            <a:pPr marL="514350" indent="-514350" algn="l">
              <a:lnSpc>
                <a:spcPct val="150000"/>
              </a:lnSpc>
              <a:buFont typeface="Системный шрифт, обычный"/>
              <a:buChar char="–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Отсутствие настройки интересов через систему тегов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;</a:t>
            </a:r>
            <a:endParaRPr lang="ru-RU" b="0" i="0" u="none" strike="noStrike" dirty="0">
              <a:solidFill>
                <a:srgbClr val="000000"/>
              </a:solidFill>
              <a:effectLst/>
            </a:endParaRPr>
          </a:p>
          <a:p>
            <a:pPr marL="514350" indent="-514350" algn="l">
              <a:lnSpc>
                <a:spcPct val="150000"/>
              </a:lnSpc>
              <a:buFont typeface="Системный шрифт, обычный"/>
              <a:buChar char="–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Большое количество рекламы на странице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7F57A55-7EAE-89E4-D541-738B77D7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bg2"/>
          </a:solidFill>
        </p:spPr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2</a:t>
            </a:fld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2" y="1244912"/>
            <a:ext cx="4719919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 descr="Газета">
            <a:extLst>
              <a:ext uri="{FF2B5EF4-FFF2-40B4-BE49-F238E27FC236}">
                <a16:creationId xmlns:a16="http://schemas.microsoft.com/office/drawing/2014/main" id="{6083A9E5-8796-9D22-B45C-55B18F314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6399" y="-76442"/>
            <a:ext cx="1255543" cy="12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7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09940" y="-37731"/>
            <a:ext cx="12411879" cy="7089967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5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" y="4"/>
            <a:ext cx="8115300" cy="1122363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Целевая аудитория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517743"/>
            <a:ext cx="11591367" cy="4788928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l"/>
            <a:r>
              <a:rPr lang="ru-RU" sz="2800" dirty="0">
                <a:solidFill>
                  <a:schemeClr val="bg1"/>
                </a:solidFill>
              </a:rPr>
              <a:t>Люди от 18 лет и старше, интересующиеся актуальными событиями в мире, наукой и искусством.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1F7920D-94C6-5E05-3D4B-53737E1D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bg2"/>
          </a:solidFill>
        </p:spPr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3</a:t>
            </a:fld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1" y="1244913"/>
            <a:ext cx="5459507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 descr="Газета">
            <a:extLst>
              <a:ext uri="{FF2B5EF4-FFF2-40B4-BE49-F238E27FC236}">
                <a16:creationId xmlns:a16="http://schemas.microsoft.com/office/drawing/2014/main" id="{39EE6249-03F9-2581-D4AD-0C7F20C3F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6399" y="-76442"/>
            <a:ext cx="1255543" cy="12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2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09940" y="-115984"/>
            <a:ext cx="12411879" cy="7089967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5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" y="4"/>
            <a:ext cx="8115300" cy="1122363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Предлагаемое решение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517747"/>
            <a:ext cx="11999168" cy="3810037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l"/>
            <a:r>
              <a:rPr lang="ru-RU" sz="2800" dirty="0">
                <a:solidFill>
                  <a:schemeClr val="bg1"/>
                </a:solidFill>
              </a:rPr>
              <a:t>Мои новости – веб-приложение,  где пользователи смогут точно настроить новостную ленту под свои интересы и увлечения, искать, делиться и сохранять статьи.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62D2B6A-4FFE-FEF3-8345-EE1E88FA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bg2"/>
          </a:solidFill>
        </p:spPr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4</a:t>
            </a:fld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1" y="1244913"/>
            <a:ext cx="5459507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 descr="Газета">
            <a:extLst>
              <a:ext uri="{FF2B5EF4-FFF2-40B4-BE49-F238E27FC236}">
                <a16:creationId xmlns:a16="http://schemas.microsoft.com/office/drawing/2014/main" id="{FABFC3EC-9033-ADD3-54D9-B543AAE35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6399" y="-76442"/>
            <a:ext cx="1255543" cy="12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09940" y="-37731"/>
            <a:ext cx="12411879" cy="7089967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5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" y="4"/>
            <a:ext cx="8115300" cy="1122363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Технологии разработки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" y="1517743"/>
            <a:ext cx="6348047" cy="4788928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Backend</a:t>
            </a:r>
            <a:endParaRPr lang="ru-RU" sz="32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ru-RU" sz="3200" dirty="0">
                <a:solidFill>
                  <a:schemeClr val="bg1"/>
                </a:solidFill>
              </a:rPr>
              <a:t>СУБД </a:t>
            </a:r>
            <a:r>
              <a:rPr lang="en-US" sz="3200" dirty="0">
                <a:solidFill>
                  <a:schemeClr val="bg1"/>
                </a:solidFill>
              </a:rPr>
              <a:t>SQLite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</a:rPr>
              <a:t>Django</a:t>
            </a:r>
          </a:p>
          <a:p>
            <a:pPr marL="514350" indent="-514350">
              <a:buAutoNum type="arabicPeriod"/>
            </a:pP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A706DB4-4C00-B8D4-9801-95C27EDC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bg2"/>
          </a:solidFill>
        </p:spPr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5</a:t>
            </a:fld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1" y="1244913"/>
            <a:ext cx="5459507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C6F5A844-3994-CC4F-8771-3ECE3CB3E99F}"/>
              </a:ext>
            </a:extLst>
          </p:cNvPr>
          <p:cNvSpPr txBox="1">
            <a:spLocks/>
          </p:cNvSpPr>
          <p:nvPr/>
        </p:nvSpPr>
        <p:spPr>
          <a:xfrm>
            <a:off x="5843955" y="1459128"/>
            <a:ext cx="6348047" cy="478892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Frontend</a:t>
            </a:r>
            <a:endParaRPr lang="ru-RU" sz="32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</a:rPr>
              <a:t>HTML/CSS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</a:rPr>
              <a:t>JavaScript</a:t>
            </a:r>
          </a:p>
          <a:p>
            <a:pPr>
              <a:lnSpc>
                <a:spcPct val="200000"/>
              </a:lnSpc>
            </a:pPr>
            <a:r>
              <a:rPr lang="en-US" sz="3200" dirty="0" err="1">
                <a:solidFill>
                  <a:schemeClr val="bg1"/>
                </a:solidFill>
              </a:rPr>
              <a:t>Vue.js</a:t>
            </a:r>
            <a:endParaRPr lang="en-US" sz="32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3" name="Рисунок 2" descr="Газета">
            <a:extLst>
              <a:ext uri="{FF2B5EF4-FFF2-40B4-BE49-F238E27FC236}">
                <a16:creationId xmlns:a16="http://schemas.microsoft.com/office/drawing/2014/main" id="{119FE3D5-F025-AF24-D1BF-D48ACE563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6399" y="-76442"/>
            <a:ext cx="1255543" cy="12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219879" y="0"/>
            <a:ext cx="12411879" cy="7346527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5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0016"/>
            <a:ext cx="8115300" cy="1122363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Конкурентное преимущество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1F7920D-94C6-5E05-3D4B-53737E1D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bg2"/>
          </a:solidFill>
        </p:spPr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6</a:t>
            </a:fld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1" y="1244913"/>
            <a:ext cx="5459507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C8C9B4DF-B0AB-D8ED-67F8-779E1B607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639015"/>
              </p:ext>
            </p:extLst>
          </p:nvPr>
        </p:nvGraphicFramePr>
        <p:xfrm>
          <a:off x="1" y="1576006"/>
          <a:ext cx="12087225" cy="469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445">
                  <a:extLst>
                    <a:ext uri="{9D8B030D-6E8A-4147-A177-3AD203B41FA5}">
                      <a16:colId xmlns:a16="http://schemas.microsoft.com/office/drawing/2014/main" val="1091711799"/>
                    </a:ext>
                  </a:extLst>
                </a:gridCol>
                <a:gridCol w="2417445">
                  <a:extLst>
                    <a:ext uri="{9D8B030D-6E8A-4147-A177-3AD203B41FA5}">
                      <a16:colId xmlns:a16="http://schemas.microsoft.com/office/drawing/2014/main" val="2625515566"/>
                    </a:ext>
                  </a:extLst>
                </a:gridCol>
                <a:gridCol w="2417445">
                  <a:extLst>
                    <a:ext uri="{9D8B030D-6E8A-4147-A177-3AD203B41FA5}">
                      <a16:colId xmlns:a16="http://schemas.microsoft.com/office/drawing/2014/main" val="3964337441"/>
                    </a:ext>
                  </a:extLst>
                </a:gridCol>
                <a:gridCol w="2417445">
                  <a:extLst>
                    <a:ext uri="{9D8B030D-6E8A-4147-A177-3AD203B41FA5}">
                      <a16:colId xmlns:a16="http://schemas.microsoft.com/office/drawing/2014/main" val="6977508"/>
                    </a:ext>
                  </a:extLst>
                </a:gridCol>
                <a:gridCol w="2417445">
                  <a:extLst>
                    <a:ext uri="{9D8B030D-6E8A-4147-A177-3AD203B41FA5}">
                      <a16:colId xmlns:a16="http://schemas.microsoft.com/office/drawing/2014/main" val="1053259989"/>
                    </a:ext>
                  </a:extLst>
                </a:gridCol>
              </a:tblGrid>
              <a:tr h="1198391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Сервисы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Удобный интерфейс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Новостные </a:t>
                      </a:r>
                    </a:p>
                    <a:p>
                      <a:pPr algn="ctr"/>
                      <a:r>
                        <a:rPr lang="ru-RU" sz="2400" dirty="0"/>
                        <a:t>тэги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Настройка новостной ленты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Отсутствие лишней рекламы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961617"/>
                  </a:ext>
                </a:extLst>
              </a:tr>
              <a:tr h="115641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Мои Новости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+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+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+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+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254566"/>
                  </a:ext>
                </a:extLst>
              </a:tr>
              <a:tr h="115641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Яндекс Дзен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+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254298"/>
                  </a:ext>
                </a:extLst>
              </a:tr>
              <a:tr h="11564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Telegram</a:t>
                      </a:r>
                      <a:endParaRPr lang="ru-RU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+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+</a:t>
                      </a:r>
                    </a:p>
                    <a:p>
                      <a:pPr algn="ctr"/>
                      <a:endParaRPr lang="ru-RU" sz="3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78501"/>
                  </a:ext>
                </a:extLst>
              </a:tr>
            </a:tbl>
          </a:graphicData>
        </a:graphic>
      </p:graphicFrame>
      <p:pic>
        <p:nvPicPr>
          <p:cNvPr id="5" name="Рисунок 4" descr="Газета">
            <a:extLst>
              <a:ext uri="{FF2B5EF4-FFF2-40B4-BE49-F238E27FC236}">
                <a16:creationId xmlns:a16="http://schemas.microsoft.com/office/drawing/2014/main" id="{D08730B5-D3CE-1259-65BB-51C4C0C9D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6457" y="207338"/>
            <a:ext cx="1255543" cy="12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2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209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5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28588"/>
            <a:ext cx="8115300" cy="1122363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Демонстрация продукта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693458B-AA81-6398-03CC-FE2CB014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tx1"/>
                </a:solidFill>
              </a:rPr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05B131-B2A9-A841-9407-B82E14D03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85" y="1076324"/>
            <a:ext cx="916809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3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-109940" y="-37730"/>
            <a:ext cx="12411879" cy="7089967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5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"/>
            <a:ext cx="11231217" cy="1122363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Бизнес модель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7" y="1351724"/>
            <a:ext cx="10472475" cy="5685183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ru-RU" sz="2800" dirty="0">
                <a:solidFill>
                  <a:schemeClr val="bg1"/>
                </a:solidFill>
                <a:latin typeface="Helvetica Neue" panose="02000503000000020004" pitchFamily="2" charset="0"/>
              </a:rPr>
              <a:t>Контекстная реклама </a:t>
            </a:r>
          </a:p>
          <a:p>
            <a:pPr algn="l">
              <a:lnSpc>
                <a:spcPct val="200000"/>
              </a:lnSpc>
            </a:pPr>
            <a:r>
              <a:rPr lang="ru-RU" sz="2800" dirty="0">
                <a:solidFill>
                  <a:schemeClr val="bg1"/>
                </a:solidFill>
                <a:latin typeface="Helvetica Neue" panose="02000503000000020004" pitchFamily="2" charset="0"/>
              </a:rPr>
              <a:t>Платная подписка для читателей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595ACCD-F31A-38BC-0FE7-D6EC2A1F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bg2"/>
          </a:solidFill>
        </p:spPr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8</a:t>
            </a:fld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0" y="1116327"/>
            <a:ext cx="4293031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 descr="Газета">
            <a:extLst>
              <a:ext uri="{FF2B5EF4-FFF2-40B4-BE49-F238E27FC236}">
                <a16:creationId xmlns:a16="http://schemas.microsoft.com/office/drawing/2014/main" id="{51995E44-8644-2C4D-17B7-D9ACA6B11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6399" y="-76442"/>
            <a:ext cx="1255543" cy="12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5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47D33-74F1-484F-8B36-D4EC94E475F5}"/>
              </a:ext>
            </a:extLst>
          </p:cNvPr>
          <p:cNvSpPr/>
          <p:nvPr/>
        </p:nvSpPr>
        <p:spPr>
          <a:xfrm>
            <a:off x="0" y="0"/>
            <a:ext cx="12192000" cy="7426709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4978BEC-136A-4E47-BCE9-00C9BB0B3470}"/>
              </a:ext>
            </a:extLst>
          </p:cNvPr>
          <p:cNvCxnSpPr>
            <a:cxnSpLocks noChangeAspect="1"/>
          </p:cNvCxnSpPr>
          <p:nvPr/>
        </p:nvCxnSpPr>
        <p:spPr>
          <a:xfrm>
            <a:off x="12192000" y="3507255"/>
            <a:ext cx="0" cy="1"/>
          </a:xfrm>
          <a:prstGeom prst="line">
            <a:avLst/>
          </a:prstGeom>
          <a:ln w="25400">
            <a:solidFill>
              <a:srgbClr val="7E762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BC7640-34E6-2F43-A800-C116881B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"/>
            <a:ext cx="11231217" cy="1122363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Цели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21A7523-3711-4842-B7A9-F23827BC8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7" y="1351724"/>
            <a:ext cx="10580963" cy="5685183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ru-RU" sz="3200" dirty="0">
                <a:solidFill>
                  <a:schemeClr val="bg1"/>
                </a:solidFill>
                <a:latin typeface="Helvetica Neue" panose="02000503000000020004" pitchFamily="2" charset="0"/>
              </a:rPr>
              <a:t>Краткосрочные: выпуск </a:t>
            </a: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</a:rPr>
              <a:t>MVP</a:t>
            </a:r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</a:rPr>
              <a:t>; </a:t>
            </a:r>
            <a:r>
              <a:rPr lang="ru-RU" sz="3200" dirty="0">
                <a:solidFill>
                  <a:schemeClr val="bg1"/>
                </a:solidFill>
                <a:latin typeface="Helvetica Neue" panose="02000503000000020004" pitchFamily="2" charset="0"/>
              </a:rPr>
              <a:t>сбор пожеланий, для улучшения работы приложения</a:t>
            </a:r>
          </a:p>
          <a:p>
            <a:pPr algn="l">
              <a:lnSpc>
                <a:spcPct val="150000"/>
              </a:lnSpc>
            </a:pPr>
            <a:endParaRPr lang="ru-RU" sz="320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  <a:p>
            <a:pPr algn="l">
              <a:lnSpc>
                <a:spcPct val="150000"/>
              </a:lnSpc>
            </a:pPr>
            <a:r>
              <a:rPr lang="ru-RU" sz="3200" dirty="0">
                <a:solidFill>
                  <a:schemeClr val="bg1"/>
                </a:solidFill>
                <a:latin typeface="Helvetica Neue" panose="02000503000000020004" pitchFamily="2" charset="0"/>
              </a:rPr>
              <a:t>Долгосрочные: реализация платной подписки, реализация контекстной рекламы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30DD1FD-C30C-387C-5DFE-7CD109B7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bg2"/>
          </a:solidFill>
        </p:spPr>
        <p:txBody>
          <a:bodyPr/>
          <a:lstStyle/>
          <a:p>
            <a:fld id="{98DC83F7-A2BF-A64B-B6B1-DB03C46AEE3B}" type="slidenum">
              <a:rPr lang="ru-RU" sz="1600" smtClean="0">
                <a:solidFill>
                  <a:schemeClr val="bg1"/>
                </a:solidFill>
              </a:rPr>
              <a:t>9</a:t>
            </a:fld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D967C6B-E15F-AF4B-81EE-340FAC37DCE6}"/>
              </a:ext>
            </a:extLst>
          </p:cNvPr>
          <p:cNvCxnSpPr>
            <a:cxnSpLocks/>
          </p:cNvCxnSpPr>
          <p:nvPr/>
        </p:nvCxnSpPr>
        <p:spPr>
          <a:xfrm flipV="1">
            <a:off x="14288" y="1059177"/>
            <a:ext cx="4293031" cy="1"/>
          </a:xfrm>
          <a:prstGeom prst="line">
            <a:avLst/>
          </a:prstGeom>
          <a:ln w="34925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 descr="Газета">
            <a:extLst>
              <a:ext uri="{FF2B5EF4-FFF2-40B4-BE49-F238E27FC236}">
                <a16:creationId xmlns:a16="http://schemas.microsoft.com/office/drawing/2014/main" id="{897EBF78-D315-6FD8-5B7C-D66120735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7213" y="175807"/>
            <a:ext cx="1255543" cy="12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869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2">
      <a:dk1>
        <a:sysClr val="windowText" lastClr="000000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EEECE1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1753</TotalTime>
  <Words>209</Words>
  <Application>Microsoft Macintosh PowerPoint</Application>
  <PresentationFormat>Широкоэкранный</PresentationFormat>
  <Paragraphs>69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Системный шрифт, обычный</vt:lpstr>
      <vt:lpstr>Arial</vt:lpstr>
      <vt:lpstr>Calibri</vt:lpstr>
      <vt:lpstr>Helvetica Neue</vt:lpstr>
      <vt:lpstr>Тема Office</vt:lpstr>
      <vt:lpstr>Мои новости</vt:lpstr>
      <vt:lpstr>Проблемы новостных порталов</vt:lpstr>
      <vt:lpstr>Целевая аудитория</vt:lpstr>
      <vt:lpstr>Предлагаемое решение</vt:lpstr>
      <vt:lpstr>Технологии разработки</vt:lpstr>
      <vt:lpstr>Конкурентное преимущество</vt:lpstr>
      <vt:lpstr>Демонстрация продукта</vt:lpstr>
      <vt:lpstr>Бизнес модель</vt:lpstr>
      <vt:lpstr>Цели</vt:lpstr>
      <vt:lpstr>Команда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Мои новости</dc:title>
  <dc:creator>Денис Рындин</dc:creator>
  <cp:lastModifiedBy>Денис Рындин</cp:lastModifiedBy>
  <cp:revision>81</cp:revision>
  <dcterms:created xsi:type="dcterms:W3CDTF">2024-03-12T12:21:05Z</dcterms:created>
  <dcterms:modified xsi:type="dcterms:W3CDTF">2024-10-16T13:42:59Z</dcterms:modified>
</cp:coreProperties>
</file>