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7"/>
  </p:notesMasterIdLst>
  <p:sldIdLst>
    <p:sldId id="256" r:id="rId2"/>
    <p:sldId id="257" r:id="rId3"/>
    <p:sldId id="259" r:id="rId4"/>
    <p:sldId id="271" r:id="rId5"/>
    <p:sldId id="272" r:id="rId6"/>
    <p:sldId id="273" r:id="rId7"/>
    <p:sldId id="258" r:id="rId8"/>
    <p:sldId id="267" r:id="rId9"/>
    <p:sldId id="270" r:id="rId10"/>
    <p:sldId id="260" r:id="rId11"/>
    <p:sldId id="268" r:id="rId12"/>
    <p:sldId id="262" r:id="rId13"/>
    <p:sldId id="269" r:id="rId14"/>
    <p:sldId id="261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7E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8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C62F3-80D8-1E48-86C7-1D252185633D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4D69-F075-B441-9253-1E8176C0C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3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4D69-F075-B441-9253-1E8176C0CB1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26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4D69-F075-B441-9253-1E8176C0CB1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59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43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98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4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06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5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7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00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8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14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90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0E84-8CFE-9449-96ED-4A47FCE21533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4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67090" y="-136620"/>
            <a:ext cx="12526179" cy="72931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DD388-20A7-FA41-8FF1-C47B82F8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715" y="1500735"/>
            <a:ext cx="9144000" cy="23876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Мои новости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75F8E-8D02-BC4C-8972-3423F80EC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Веб-приложение для просмотра и создания новостных статей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Рисунок 10" descr="Газета">
            <a:extLst>
              <a:ext uri="{FF2B5EF4-FFF2-40B4-BE49-F238E27FC236}">
                <a16:creationId xmlns:a16="http://schemas.microsoft.com/office/drawing/2014/main" id="{D230C94B-07F3-0442-B493-D57E43C5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6625" y="2097572"/>
            <a:ext cx="1255543" cy="1255542"/>
          </a:xfrm>
          <a:prstGeom prst="rect">
            <a:avLst/>
          </a:prstGeom>
        </p:spPr>
      </p:pic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3BC5698-4D51-B542-9987-35C84C134846}"/>
              </a:ext>
            </a:extLst>
          </p:cNvPr>
          <p:cNvSpPr txBox="1">
            <a:spLocks/>
          </p:cNvSpPr>
          <p:nvPr/>
        </p:nvSpPr>
        <p:spPr>
          <a:xfrm>
            <a:off x="252047" y="5202238"/>
            <a:ext cx="9144000" cy="16557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Выполнили студенты ВГУ ФКН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3 группа, 4 команда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</a:rPr>
              <a:t>Вадим Михайлов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</a:rPr>
              <a:t>Денис Рындин</a:t>
            </a:r>
          </a:p>
        </p:txBody>
      </p:sp>
    </p:spTree>
    <p:extLst>
      <p:ext uri="{BB962C8B-B14F-4D97-AF65-F5344CB8AC3E}">
        <p14:creationId xmlns:p14="http://schemas.microsoft.com/office/powerpoint/2010/main" val="256245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40" y="-37731"/>
            <a:ext cx="12411879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4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Технологии разработки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517743"/>
            <a:ext cx="6348047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Backend</a:t>
            </a:r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СУБД </a:t>
            </a:r>
            <a:r>
              <a:rPr lang="en-US" sz="3200" dirty="0">
                <a:solidFill>
                  <a:schemeClr val="bg1"/>
                </a:solidFill>
              </a:rPr>
              <a:t>SQLite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Django</a:t>
            </a: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706DB4-4C00-B8D4-9801-95C27EDC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10</a:t>
            </a:fld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1" y="1244913"/>
            <a:ext cx="54595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C6F5A844-3994-CC4F-8771-3ECE3CB3E99F}"/>
              </a:ext>
            </a:extLst>
          </p:cNvPr>
          <p:cNvSpPr txBox="1">
            <a:spLocks/>
          </p:cNvSpPr>
          <p:nvPr/>
        </p:nvSpPr>
        <p:spPr>
          <a:xfrm>
            <a:off x="5843955" y="1459128"/>
            <a:ext cx="6348047" cy="4788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Frontend</a:t>
            </a:r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HTML/CSS</a:t>
            </a: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JavaScript</a:t>
            </a: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 err="1">
                <a:solidFill>
                  <a:schemeClr val="bg1"/>
                </a:solidFill>
              </a:rPr>
              <a:t>Vue.js</a:t>
            </a: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119FE3D5-F025-AF24-D1BF-D48ACE563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209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-22860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accent6">
                    <a:lumMod val="50000"/>
                  </a:schemeClr>
                </a:solidFill>
              </a:rPr>
              <a:t>Демонстрация продукта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693458B-AA81-6398-03CC-FE2CB014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3" y="902012"/>
            <a:ext cx="63388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EC729A-BB93-0B47-967D-71519A1B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" t="551" r="686"/>
          <a:stretch/>
        </p:blipFill>
        <p:spPr>
          <a:xfrm>
            <a:off x="364107" y="1137289"/>
            <a:ext cx="5379471" cy="496129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4FAB6CD-9F7F-434A-80B9-50344689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673" y="1108418"/>
            <a:ext cx="5436159" cy="50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3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40" y="-37730"/>
            <a:ext cx="12411879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"/>
            <a:ext cx="11231217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Бизнес модель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7" y="1351724"/>
            <a:ext cx="10472475" cy="5685183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ru-RU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Система оплаты подписки на платформе</a:t>
            </a:r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</a:rPr>
              <a:t> для:</a:t>
            </a:r>
          </a:p>
          <a:p>
            <a:pPr marL="514350" indent="-514350" algn="l">
              <a:lnSpc>
                <a:spcPct val="200000"/>
              </a:lnSpc>
              <a:buFont typeface="Системный шрифт, обычный"/>
              <a:buChar char="–"/>
            </a:pPr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</a:rPr>
              <a:t>Д</a:t>
            </a:r>
            <a:r>
              <a:rPr lang="ru-RU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обавление тегов и журналов в раздел "Избранно</a:t>
            </a:r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</a:rPr>
              <a:t>е</a:t>
            </a:r>
            <a:r>
              <a:rPr lang="ru-RU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”</a:t>
            </a:r>
            <a:r>
              <a:rPr lang="en-US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;</a:t>
            </a:r>
            <a:endParaRPr lang="ru-RU" sz="28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 marL="514350" indent="-514350" algn="l">
              <a:lnSpc>
                <a:spcPct val="200000"/>
              </a:lnSpc>
              <a:buFont typeface="Системный шрифт, обычный"/>
              <a:buChar char="–"/>
            </a:pPr>
            <a:r>
              <a:rPr lang="ru-RU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Расширенные возможности по поиску и сохранению статей</a:t>
            </a:r>
            <a:r>
              <a:rPr lang="en-US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. </a:t>
            </a:r>
            <a:endParaRPr lang="ru-RU" sz="28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 algn="l">
              <a:lnSpc>
                <a:spcPct val="200000"/>
              </a:lnSpc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95ACCD-F31A-38BC-0FE7-D6EC2A1F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12</a:t>
            </a:fld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3" y="1244915"/>
            <a:ext cx="4293031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51995E44-8644-2C4D-17B7-D9ACA6B11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5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39" y="-115984"/>
            <a:ext cx="12301940" cy="72168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"/>
            <a:ext cx="11231217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План развития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7" y="1351724"/>
            <a:ext cx="10580963" cy="5685183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  <a:latin typeface="Helvetica Neue" panose="02000503000000020004" pitchFamily="2" charset="0"/>
              </a:rPr>
              <a:t>1. С</a:t>
            </a:r>
            <a:r>
              <a:rPr lang="ru-RU" sz="32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оздание возможности премиум подписки</a:t>
            </a:r>
          </a:p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2. Мобильное приложение</a:t>
            </a:r>
          </a:p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  <a:latin typeface="Helvetica Neue" panose="02000503000000020004" pitchFamily="2" charset="0"/>
              </a:rPr>
              <a:t>3. </a:t>
            </a:r>
            <a:r>
              <a:rPr lang="ru-RU" dirty="0">
                <a:solidFill>
                  <a:schemeClr val="bg1"/>
                </a:solidFill>
                <a:latin typeface="Helvetica Neue" panose="02000503000000020004" pitchFamily="2" charset="0"/>
              </a:rPr>
              <a:t>Э</a:t>
            </a:r>
            <a:r>
              <a:rPr lang="ru-RU" sz="3200" dirty="0">
                <a:solidFill>
                  <a:schemeClr val="bg1"/>
                </a:solidFill>
                <a:latin typeface="Helvetica Neue" panose="02000503000000020004" pitchFamily="2" charset="0"/>
              </a:rPr>
              <a:t>ксклюзивный контент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30DD1FD-C30C-387C-5DFE-7CD109B7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3" y="1244915"/>
            <a:ext cx="4293031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897EBF78-D315-6FD8-5B7C-D66120735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8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40" y="-115984"/>
            <a:ext cx="12411879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4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Команда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9" y="1351724"/>
            <a:ext cx="12282063" cy="5685183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</a:rPr>
              <a:t>Вадим Михайлов – </a:t>
            </a:r>
            <a:r>
              <a:rPr lang="en-US" sz="3200" dirty="0">
                <a:solidFill>
                  <a:schemeClr val="bg1"/>
                </a:solidFill>
              </a:rPr>
              <a:t>Team Lead, Full-stack </a:t>
            </a:r>
            <a:r>
              <a:rPr lang="ru-RU" sz="3200" dirty="0">
                <a:solidFill>
                  <a:schemeClr val="bg1"/>
                </a:solidFill>
              </a:rPr>
              <a:t>разработчик</a:t>
            </a:r>
          </a:p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</a:rPr>
              <a:t>Денис Рындин – Дизайнер, Бизнес аналитик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12BEA67-8A7E-20FF-97F5-F2EC0439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14</a:t>
            </a:fld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1" y="1244913"/>
            <a:ext cx="54595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ECEF1EAF-D6D7-16C5-8EF1-49016D29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7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23094" y="-1424353"/>
            <a:ext cx="12526179" cy="87923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DD388-20A7-FA41-8FF1-C47B82F8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621" y="-319575"/>
            <a:ext cx="9144000" cy="23876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Мои новости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75F8E-8D02-BC4C-8972-3423F80EC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07" y="2160100"/>
            <a:ext cx="9144000" cy="1655762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Веб-приложение для просмотра и создания новостных статей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0D6E77-C032-6FBA-9D12-04FEBCFA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068907" y="2065316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Рисунок 10" descr="Газета">
            <a:extLst>
              <a:ext uri="{FF2B5EF4-FFF2-40B4-BE49-F238E27FC236}">
                <a16:creationId xmlns:a16="http://schemas.microsoft.com/office/drawing/2014/main" id="{D230C94B-07F3-0442-B493-D57E43C5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4551" y="792267"/>
            <a:ext cx="1255543" cy="1255542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CB6A086-EAC0-214B-A35A-DA5B2AEA7BF3}"/>
              </a:ext>
            </a:extLst>
          </p:cNvPr>
          <p:cNvSpPr txBox="1">
            <a:spLocks/>
          </p:cNvSpPr>
          <p:nvPr/>
        </p:nvSpPr>
        <p:spPr>
          <a:xfrm>
            <a:off x="2" y="3437915"/>
            <a:ext cx="4196863" cy="18198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GitHub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0E09F3BA-CD21-3948-8E01-CE84BA995698}"/>
              </a:ext>
            </a:extLst>
          </p:cNvPr>
          <p:cNvSpPr txBox="1">
            <a:spLocks/>
          </p:cNvSpPr>
          <p:nvPr/>
        </p:nvSpPr>
        <p:spPr>
          <a:xfrm>
            <a:off x="7385539" y="4118336"/>
            <a:ext cx="4196863" cy="18198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800" dirty="0">
                <a:solidFill>
                  <a:schemeClr val="bg1"/>
                </a:solidFill>
              </a:rPr>
              <a:t>Михайлов Вадим</a:t>
            </a:r>
          </a:p>
          <a:p>
            <a:pPr algn="r"/>
            <a:r>
              <a:rPr lang="ru-RU" sz="2800" dirty="0">
                <a:solidFill>
                  <a:schemeClr val="bg1"/>
                </a:solidFill>
              </a:rPr>
              <a:t>Рындин Денис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776E1F-D549-114A-979F-F7FDB23CC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015" y="398584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1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40" y="-37731"/>
            <a:ext cx="12411879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8492"/>
            <a:ext cx="121920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Проблемы новостных порталов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17743"/>
            <a:ext cx="11430001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Font typeface="Системный шрифт, обычный"/>
              <a:buChar char="–"/>
            </a:pPr>
            <a:r>
              <a:rPr lang="ru-RU" dirty="0">
                <a:solidFill>
                  <a:schemeClr val="bg1"/>
                </a:solidFill>
              </a:rPr>
              <a:t>Интерфейс с неиспользуемой функциональностью</a:t>
            </a:r>
            <a:r>
              <a:rPr lang="en-US" dirty="0">
                <a:solidFill>
                  <a:schemeClr val="bg1"/>
                </a:solidFill>
              </a:rPr>
              <a:t>;</a:t>
            </a:r>
            <a:endParaRPr lang="ru-RU" dirty="0">
              <a:solidFill>
                <a:schemeClr val="bg1"/>
              </a:solidFill>
            </a:endParaRPr>
          </a:p>
          <a:p>
            <a:pPr marL="514350" indent="-514350" algn="l">
              <a:lnSpc>
                <a:spcPct val="150000"/>
              </a:lnSpc>
              <a:buFont typeface="Системный шрифт, обычный"/>
              <a:buChar char="–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Контент, неподходящий под нужды отдельных пользователей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;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514350" indent="-514350" algn="l">
              <a:lnSpc>
                <a:spcPct val="150000"/>
              </a:lnSpc>
              <a:buFont typeface="Системный шрифт, обычный"/>
              <a:buChar char="–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Отсутствие настройки интересов через систему тегов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;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514350" indent="-514350" algn="l">
              <a:lnSpc>
                <a:spcPct val="150000"/>
              </a:lnSpc>
              <a:buFont typeface="Системный шрифт, обычный"/>
              <a:buChar char="–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Большое количество рекламы на странице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7F57A55-7EAE-89E4-D541-738B77D7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2</a:t>
            </a:fld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2" y="1244912"/>
            <a:ext cx="4719919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6083A9E5-8796-9D22-B45C-55B18F314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7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40" y="-37731"/>
            <a:ext cx="12411879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-22860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Обзор аналогов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8852" y="1141526"/>
            <a:ext cx="3489617" cy="324023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153EF05-2CF9-45CA-0153-86C505AF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1" y="824521"/>
            <a:ext cx="54595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 descr="Газета">
            <a:extLst>
              <a:ext uri="{FF2B5EF4-FFF2-40B4-BE49-F238E27FC236}">
                <a16:creationId xmlns:a16="http://schemas.microsoft.com/office/drawing/2014/main" id="{0ED26B7B-1298-F102-D889-8AD001325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22" y="2593076"/>
            <a:ext cx="5406879" cy="141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04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2" y="-37731"/>
            <a:ext cx="12301937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Roboto"/>
              </a:rPr>
              <a:t>⎯ из-за возможности публикации материалов пользователями, качество контента является неравномерным, ограничений по загрузке, кроме правил, нет;</a:t>
            </a:r>
          </a:p>
          <a:p>
            <a:pPr>
              <a:lnSpc>
                <a:spcPct val="150000"/>
              </a:lnSpc>
            </a:pPr>
            <a:br>
              <a:rPr lang="ru-RU" sz="2400" dirty="0"/>
            </a:br>
            <a:r>
              <a:rPr lang="ru-RU" sz="2400" dirty="0">
                <a:solidFill>
                  <a:srgbClr val="000000"/>
                </a:solidFill>
                <a:latin typeface="Roboto"/>
              </a:rPr>
              <a:t>⎯ ограниченная настройка фильтрации контента;</a:t>
            </a:r>
          </a:p>
          <a:p>
            <a:pPr>
              <a:lnSpc>
                <a:spcPct val="150000"/>
              </a:lnSpc>
            </a:pPr>
            <a:br>
              <a:rPr lang="ru-RU" sz="2400" dirty="0"/>
            </a:br>
            <a:r>
              <a:rPr lang="ru-RU" sz="2400" dirty="0">
                <a:solidFill>
                  <a:srgbClr val="000000"/>
                </a:solidFill>
                <a:latin typeface="Roboto"/>
              </a:rPr>
              <a:t>⎯ избыточное количество навязчивой рекламы, которую невозможно отключить в виду интеграции с другими сервисами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. </a:t>
            </a:r>
            <a:br>
              <a:rPr lang="ru-RU" sz="2400" dirty="0"/>
            </a:br>
            <a:endParaRPr lang="ru-RU" sz="240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-22860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Недостатки «Яндекс Дзен»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8852" y="1141526"/>
            <a:ext cx="3489617" cy="324023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153EF05-2CF9-45CA-0153-86C505AF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1" y="824521"/>
            <a:ext cx="54595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 descr="Газета">
            <a:extLst>
              <a:ext uri="{FF2B5EF4-FFF2-40B4-BE49-F238E27FC236}">
                <a16:creationId xmlns:a16="http://schemas.microsoft.com/office/drawing/2014/main" id="{0ED26B7B-1298-F102-D889-8AD001325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6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40" y="-37731"/>
            <a:ext cx="12411879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-22860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Обзор аналогов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8852" y="1141526"/>
            <a:ext cx="3489617" cy="324023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153EF05-2CF9-45CA-0153-86C505AF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1" y="824521"/>
            <a:ext cx="54595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 descr="Газета">
            <a:extLst>
              <a:ext uri="{FF2B5EF4-FFF2-40B4-BE49-F238E27FC236}">
                <a16:creationId xmlns:a16="http://schemas.microsoft.com/office/drawing/2014/main" id="{0ED26B7B-1298-F102-D889-8AD001325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  <p:pic>
        <p:nvPicPr>
          <p:cNvPr id="3" name="Picture 2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41" y="2814205"/>
            <a:ext cx="5610097" cy="187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46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40" y="-37731"/>
            <a:ext cx="12411879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Roboto"/>
              </a:rPr>
              <a:t>⎯ ограничения в функциональности, связанной с тегами и </a:t>
            </a:r>
            <a:r>
              <a:rPr lang="ru-RU" sz="2400" dirty="0" err="1">
                <a:solidFill>
                  <a:srgbClr val="000000"/>
                </a:solidFill>
                <a:latin typeface="Roboto"/>
              </a:rPr>
              <a:t>таргетированными</a:t>
            </a:r>
            <a:r>
              <a:rPr lang="ru-RU" sz="2400" dirty="0">
                <a:solidFill>
                  <a:srgbClr val="000000"/>
                </a:solidFill>
                <a:latin typeface="Roboto"/>
              </a:rPr>
              <a:t> новостями (невозможно получить новости, если их нет в каналах или их не переслали в каналы, на которые оформлена подписка);</a:t>
            </a:r>
          </a:p>
          <a:p>
            <a:pPr>
              <a:lnSpc>
                <a:spcPct val="150000"/>
              </a:lnSpc>
            </a:pPr>
            <a:br>
              <a:rPr lang="ru-RU" sz="2400" dirty="0">
                <a:solidFill>
                  <a:srgbClr val="000000"/>
                </a:solidFill>
                <a:latin typeface="Roboto"/>
              </a:rPr>
            </a:br>
            <a:r>
              <a:rPr lang="ru-RU" sz="2400" dirty="0">
                <a:solidFill>
                  <a:srgbClr val="000000"/>
                </a:solidFill>
                <a:latin typeface="Roboto"/>
              </a:rPr>
              <a:t>⎯ отсутствие возможности писать большие статьи;</a:t>
            </a:r>
          </a:p>
          <a:p>
            <a:pPr>
              <a:lnSpc>
                <a:spcPct val="150000"/>
              </a:lnSpc>
            </a:pPr>
            <a:br>
              <a:rPr lang="ru-RU" sz="2400" dirty="0">
                <a:solidFill>
                  <a:srgbClr val="000000"/>
                </a:solidFill>
                <a:latin typeface="Roboto"/>
              </a:rPr>
            </a:br>
            <a:r>
              <a:rPr lang="ru-RU" sz="2400" dirty="0">
                <a:solidFill>
                  <a:srgbClr val="000000"/>
                </a:solidFill>
                <a:latin typeface="Roboto"/>
              </a:rPr>
              <a:t>⎯ наличие дополнительной функциональности, излишней для пользователей и невозможной для отключения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. </a:t>
            </a:r>
            <a:endParaRPr lang="ru-RU" sz="2400" dirty="0">
              <a:solidFill>
                <a:srgbClr val="000000"/>
              </a:solidFill>
              <a:latin typeface="Roboto"/>
            </a:endParaRPr>
          </a:p>
          <a:p>
            <a:br>
              <a:rPr lang="ru-RU" sz="2400" dirty="0"/>
            </a:br>
            <a:endParaRPr lang="ru-RU" sz="240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-22860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Недостатки «</a:t>
            </a:r>
            <a:r>
              <a:rPr lang="en-US" sz="4800" b="1" dirty="0">
                <a:solidFill>
                  <a:schemeClr val="bg1"/>
                </a:solidFill>
              </a:rPr>
              <a:t>Telegram</a:t>
            </a:r>
            <a:r>
              <a:rPr lang="ru-RU" sz="4800" b="1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153EF05-2CF9-45CA-0153-86C505AF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1" y="824521"/>
            <a:ext cx="54595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 descr="Газета">
            <a:extLst>
              <a:ext uri="{FF2B5EF4-FFF2-40B4-BE49-F238E27FC236}">
                <a16:creationId xmlns:a16="http://schemas.microsoft.com/office/drawing/2014/main" id="{0ED26B7B-1298-F102-D889-8AD001325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5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40" y="-37731"/>
            <a:ext cx="12411879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4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Целевая аудитория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517743"/>
            <a:ext cx="11591367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bg1"/>
                </a:solidFill>
              </a:rPr>
              <a:t>Представители разных профессий любого социального статуса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ru-RU" sz="3200" dirty="0">
                <a:solidFill>
                  <a:schemeClr val="bg1"/>
                </a:solidFill>
              </a:rPr>
              <a:t>от 20 до 35 лет.</a:t>
            </a:r>
          </a:p>
          <a:p>
            <a:pPr marL="514350" indent="-514350" algn="l"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F7920D-94C6-5E05-3D4B-53737E1D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1" y="1244913"/>
            <a:ext cx="54595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39EE6249-03F9-2581-D4AD-0C7F20C3F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40" y="-115984"/>
            <a:ext cx="12411879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4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Предлагаемое решение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17747"/>
            <a:ext cx="11999168" cy="3810037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sz="2800" dirty="0">
                <a:solidFill>
                  <a:schemeClr val="bg1"/>
                </a:solidFill>
              </a:rPr>
              <a:t>Мои новости – веб-приложение,  где пользователи смогут точно настроить новостную ленту под свои интересы и увлечения, искать, делиться и сохранять статьи.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62D2B6A-4FFE-FEF3-8345-EE1E88FA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1" y="1244913"/>
            <a:ext cx="54595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FABFC3EC-9033-ADD3-54D9-B543AAE3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219879" y="256560"/>
            <a:ext cx="12411879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4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Конкурентное преимущество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F7920D-94C6-5E05-3D4B-53737E1D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1" y="1244913"/>
            <a:ext cx="54595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8C9B4DF-B0AB-D8ED-67F8-779E1B607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71372"/>
              </p:ext>
            </p:extLst>
          </p:nvPr>
        </p:nvGraphicFramePr>
        <p:xfrm>
          <a:off x="1" y="1576006"/>
          <a:ext cx="12087225" cy="469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445">
                  <a:extLst>
                    <a:ext uri="{9D8B030D-6E8A-4147-A177-3AD203B41FA5}">
                      <a16:colId xmlns:a16="http://schemas.microsoft.com/office/drawing/2014/main" val="1091711799"/>
                    </a:ext>
                  </a:extLst>
                </a:gridCol>
                <a:gridCol w="2417445">
                  <a:extLst>
                    <a:ext uri="{9D8B030D-6E8A-4147-A177-3AD203B41FA5}">
                      <a16:colId xmlns:a16="http://schemas.microsoft.com/office/drawing/2014/main" val="2625515566"/>
                    </a:ext>
                  </a:extLst>
                </a:gridCol>
                <a:gridCol w="2417445">
                  <a:extLst>
                    <a:ext uri="{9D8B030D-6E8A-4147-A177-3AD203B41FA5}">
                      <a16:colId xmlns:a16="http://schemas.microsoft.com/office/drawing/2014/main" val="3964337441"/>
                    </a:ext>
                  </a:extLst>
                </a:gridCol>
                <a:gridCol w="2417445">
                  <a:extLst>
                    <a:ext uri="{9D8B030D-6E8A-4147-A177-3AD203B41FA5}">
                      <a16:colId xmlns:a16="http://schemas.microsoft.com/office/drawing/2014/main" val="6977508"/>
                    </a:ext>
                  </a:extLst>
                </a:gridCol>
                <a:gridCol w="2417445">
                  <a:extLst>
                    <a:ext uri="{9D8B030D-6E8A-4147-A177-3AD203B41FA5}">
                      <a16:colId xmlns:a16="http://schemas.microsoft.com/office/drawing/2014/main" val="1053259989"/>
                    </a:ext>
                  </a:extLst>
                </a:gridCol>
              </a:tblGrid>
              <a:tr h="119839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Сервисы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Удобный интерфейс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Эксклюзивный контент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Настройка новостной ленты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Отсутствие лишней рекламы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61617"/>
                  </a:ext>
                </a:extLst>
              </a:tr>
              <a:tr h="115641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Мои Новости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54566"/>
                  </a:ext>
                </a:extLst>
              </a:tr>
              <a:tr h="115641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Яндекс Дзен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54298"/>
                  </a:ext>
                </a:extLst>
              </a:tr>
              <a:tr h="11564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Telegram</a:t>
                      </a:r>
                      <a:endParaRPr lang="ru-RU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  <a:p>
                      <a:pPr algn="ctr"/>
                      <a:endParaRPr lang="ru-RU" sz="3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8501"/>
                  </a:ext>
                </a:extLst>
              </a:tr>
            </a:tbl>
          </a:graphicData>
        </a:graphic>
      </p:graphicFrame>
      <p:pic>
        <p:nvPicPr>
          <p:cNvPr id="5" name="Рисунок 4" descr="Газета">
            <a:extLst>
              <a:ext uri="{FF2B5EF4-FFF2-40B4-BE49-F238E27FC236}">
                <a16:creationId xmlns:a16="http://schemas.microsoft.com/office/drawing/2014/main" id="{D08730B5-D3CE-1259-65BB-51C4C0C9D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28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EEECE1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344</Words>
  <Application>Microsoft Macintosh PowerPoint</Application>
  <PresentationFormat>Широкоэкранный</PresentationFormat>
  <Paragraphs>105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Системный шрифт, обычный</vt:lpstr>
      <vt:lpstr>Arial</vt:lpstr>
      <vt:lpstr>Calibri</vt:lpstr>
      <vt:lpstr>Helvetica Neue</vt:lpstr>
      <vt:lpstr>Roboto</vt:lpstr>
      <vt:lpstr>Тема Office</vt:lpstr>
      <vt:lpstr>Мои новости</vt:lpstr>
      <vt:lpstr>Проблемы новостных порталов</vt:lpstr>
      <vt:lpstr>Обзор аналогов</vt:lpstr>
      <vt:lpstr>Недостатки «Яндекс Дзен»</vt:lpstr>
      <vt:lpstr>Обзор аналогов</vt:lpstr>
      <vt:lpstr>Недостатки «Telegram»</vt:lpstr>
      <vt:lpstr>Целевая аудитория</vt:lpstr>
      <vt:lpstr>Предлагаемое решение</vt:lpstr>
      <vt:lpstr>Конкурентное преимущество</vt:lpstr>
      <vt:lpstr>Технологии разработки</vt:lpstr>
      <vt:lpstr>Демонстрация продукта</vt:lpstr>
      <vt:lpstr>Бизнес модель</vt:lpstr>
      <vt:lpstr>План развития</vt:lpstr>
      <vt:lpstr>Команда</vt:lpstr>
      <vt:lpstr>Мои новости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Мои новости</dc:title>
  <dc:creator>Денис Рындин</dc:creator>
  <cp:lastModifiedBy>Денис Рындин</cp:lastModifiedBy>
  <cp:revision>75</cp:revision>
  <dcterms:created xsi:type="dcterms:W3CDTF">2024-03-12T12:21:05Z</dcterms:created>
  <dcterms:modified xsi:type="dcterms:W3CDTF">2024-09-12T11:33:41Z</dcterms:modified>
</cp:coreProperties>
</file>