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Times New Roman Bold" charset="1" panose="02030802070405020303"/>
      <p:regular r:id="rId14"/>
    </p:embeddedFont>
    <p:embeddedFont>
      <p:font typeface="Times New Roman" charset="1" panose="02030502070405020303"/>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jpeg" Type="http://schemas.openxmlformats.org/officeDocument/2006/relationships/image"/><Relationship Id="rId4" Target="../media/image5.jpeg" Type="http://schemas.openxmlformats.org/officeDocument/2006/relationships/image"/><Relationship Id="rId5" Target="../media/image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3318" y="127394"/>
            <a:ext cx="17975269" cy="9981298"/>
            <a:chOff x="0" y="0"/>
            <a:chExt cx="4734227" cy="2628819"/>
          </a:xfrm>
        </p:grpSpPr>
        <p:sp>
          <p:nvSpPr>
            <p:cNvPr name="Freeform 3" id="3"/>
            <p:cNvSpPr/>
            <p:nvPr/>
          </p:nvSpPr>
          <p:spPr>
            <a:xfrm flipH="false" flipV="false" rot="0">
              <a:off x="0" y="0"/>
              <a:ext cx="4734227" cy="2628819"/>
            </a:xfrm>
            <a:custGeom>
              <a:avLst/>
              <a:gdLst/>
              <a:ahLst/>
              <a:cxnLst/>
              <a:rect r="r" b="b" t="t" l="l"/>
              <a:pathLst>
                <a:path h="2628819" w="4734227">
                  <a:moveTo>
                    <a:pt x="21966" y="0"/>
                  </a:moveTo>
                  <a:lnTo>
                    <a:pt x="4712262" y="0"/>
                  </a:lnTo>
                  <a:cubicBezTo>
                    <a:pt x="4718087" y="0"/>
                    <a:pt x="4723674" y="2314"/>
                    <a:pt x="4727794" y="6434"/>
                  </a:cubicBezTo>
                  <a:cubicBezTo>
                    <a:pt x="4731913" y="10553"/>
                    <a:pt x="4734227" y="16140"/>
                    <a:pt x="4734227" y="21966"/>
                  </a:cubicBezTo>
                  <a:lnTo>
                    <a:pt x="4734227" y="2606854"/>
                  </a:lnTo>
                  <a:cubicBezTo>
                    <a:pt x="4734227" y="2618985"/>
                    <a:pt x="4724393" y="2628819"/>
                    <a:pt x="4712262" y="2628819"/>
                  </a:cubicBezTo>
                  <a:lnTo>
                    <a:pt x="21966" y="2628819"/>
                  </a:lnTo>
                  <a:cubicBezTo>
                    <a:pt x="16140" y="2628819"/>
                    <a:pt x="10553" y="2626505"/>
                    <a:pt x="6434" y="2622386"/>
                  </a:cubicBezTo>
                  <a:cubicBezTo>
                    <a:pt x="2314" y="2618266"/>
                    <a:pt x="0" y="2612679"/>
                    <a:pt x="0" y="2606854"/>
                  </a:cubicBezTo>
                  <a:lnTo>
                    <a:pt x="0" y="21966"/>
                  </a:lnTo>
                  <a:cubicBezTo>
                    <a:pt x="0" y="16140"/>
                    <a:pt x="2314" y="10553"/>
                    <a:pt x="6434" y="6434"/>
                  </a:cubicBezTo>
                  <a:cubicBezTo>
                    <a:pt x="10553" y="2314"/>
                    <a:pt x="16140" y="0"/>
                    <a:pt x="21966" y="0"/>
                  </a:cubicBezTo>
                  <a:close/>
                </a:path>
              </a:pathLst>
            </a:custGeom>
            <a:solidFill>
              <a:srgbClr val="FFFFFF"/>
            </a:solidFill>
            <a:ln w="238125" cap="rnd">
              <a:solidFill>
                <a:srgbClr val="919191"/>
              </a:solidFill>
              <a:prstDash val="solid"/>
              <a:round/>
            </a:ln>
          </p:spPr>
        </p:sp>
        <p:sp>
          <p:nvSpPr>
            <p:cNvPr name="TextBox 4" id="4"/>
            <p:cNvSpPr txBox="true"/>
            <p:nvPr/>
          </p:nvSpPr>
          <p:spPr>
            <a:xfrm>
              <a:off x="0" y="-38100"/>
              <a:ext cx="4734227" cy="2666919"/>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6576566" y="250450"/>
            <a:ext cx="5134868" cy="1747519"/>
          </a:xfrm>
          <a:prstGeom prst="rect">
            <a:avLst/>
          </a:prstGeom>
        </p:spPr>
        <p:txBody>
          <a:bodyPr anchor="t" rtlCol="false" tIns="0" lIns="0" bIns="0" rIns="0">
            <a:spAutoFit/>
          </a:bodyPr>
          <a:lstStyle/>
          <a:p>
            <a:pPr algn="l">
              <a:lnSpc>
                <a:spcPts val="12880"/>
              </a:lnSpc>
            </a:pPr>
            <a:r>
              <a:rPr lang="en-US" sz="9200" b="true">
                <a:solidFill>
                  <a:srgbClr val="38B6FF"/>
                </a:solidFill>
                <a:latin typeface="Times New Roman Bold"/>
                <a:ea typeface="Times New Roman Bold"/>
                <a:cs typeface="Times New Roman Bold"/>
                <a:sym typeface="Times New Roman Bold"/>
              </a:rPr>
              <a:t>Iteration 0</a:t>
            </a:r>
          </a:p>
        </p:txBody>
      </p:sp>
      <p:grpSp>
        <p:nvGrpSpPr>
          <p:cNvPr name="Group 6" id="6"/>
          <p:cNvGrpSpPr/>
          <p:nvPr/>
        </p:nvGrpSpPr>
        <p:grpSpPr>
          <a:xfrm rot="0">
            <a:off x="2493968" y="2093220"/>
            <a:ext cx="12971652" cy="5005649"/>
            <a:chOff x="0" y="0"/>
            <a:chExt cx="17295536" cy="6674198"/>
          </a:xfrm>
        </p:grpSpPr>
        <p:grpSp>
          <p:nvGrpSpPr>
            <p:cNvPr name="Group 7" id="7"/>
            <p:cNvGrpSpPr/>
            <p:nvPr/>
          </p:nvGrpSpPr>
          <p:grpSpPr>
            <a:xfrm rot="0">
              <a:off x="0" y="0"/>
              <a:ext cx="17295536" cy="6674198"/>
              <a:chOff x="0" y="0"/>
              <a:chExt cx="2932673" cy="1131693"/>
            </a:xfrm>
          </p:grpSpPr>
          <p:sp>
            <p:nvSpPr>
              <p:cNvPr name="Freeform 8" id="8"/>
              <p:cNvSpPr/>
              <p:nvPr/>
            </p:nvSpPr>
            <p:spPr>
              <a:xfrm flipH="false" flipV="false" rot="0">
                <a:off x="0" y="0"/>
                <a:ext cx="2932673" cy="1131693"/>
              </a:xfrm>
              <a:custGeom>
                <a:avLst/>
                <a:gdLst/>
                <a:ahLst/>
                <a:cxnLst/>
                <a:rect r="r" b="b" t="t" l="l"/>
                <a:pathLst>
                  <a:path h="1131693" w="2932673">
                    <a:moveTo>
                      <a:pt x="35459" y="0"/>
                    </a:moveTo>
                    <a:lnTo>
                      <a:pt x="2897214" y="0"/>
                    </a:lnTo>
                    <a:cubicBezTo>
                      <a:pt x="2906618" y="0"/>
                      <a:pt x="2915637" y="3736"/>
                      <a:pt x="2922287" y="10386"/>
                    </a:cubicBezTo>
                    <a:cubicBezTo>
                      <a:pt x="2928937" y="17036"/>
                      <a:pt x="2932673" y="26055"/>
                      <a:pt x="2932673" y="35459"/>
                    </a:cubicBezTo>
                    <a:lnTo>
                      <a:pt x="2932673" y="1096234"/>
                    </a:lnTo>
                    <a:cubicBezTo>
                      <a:pt x="2932673" y="1105638"/>
                      <a:pt x="2928937" y="1114658"/>
                      <a:pt x="2922287" y="1121307"/>
                    </a:cubicBezTo>
                    <a:cubicBezTo>
                      <a:pt x="2915637" y="1127957"/>
                      <a:pt x="2906618" y="1131693"/>
                      <a:pt x="2897214" y="1131693"/>
                    </a:cubicBezTo>
                    <a:lnTo>
                      <a:pt x="35459" y="1131693"/>
                    </a:lnTo>
                    <a:cubicBezTo>
                      <a:pt x="26055" y="1131693"/>
                      <a:pt x="17036" y="1127957"/>
                      <a:pt x="10386" y="1121307"/>
                    </a:cubicBezTo>
                    <a:cubicBezTo>
                      <a:pt x="3736" y="1114658"/>
                      <a:pt x="0" y="1105638"/>
                      <a:pt x="0" y="1096234"/>
                    </a:cubicBezTo>
                    <a:lnTo>
                      <a:pt x="0" y="35459"/>
                    </a:lnTo>
                    <a:cubicBezTo>
                      <a:pt x="0" y="26055"/>
                      <a:pt x="3736" y="17036"/>
                      <a:pt x="10386" y="10386"/>
                    </a:cubicBezTo>
                    <a:cubicBezTo>
                      <a:pt x="17036" y="3736"/>
                      <a:pt x="26055" y="0"/>
                      <a:pt x="35459" y="0"/>
                    </a:cubicBezTo>
                    <a:close/>
                  </a:path>
                </a:pathLst>
              </a:custGeom>
              <a:solidFill>
                <a:srgbClr val="38B6FF"/>
              </a:solidFill>
              <a:ln w="19050" cap="rnd">
                <a:solidFill>
                  <a:srgbClr val="000000"/>
                </a:solidFill>
                <a:prstDash val="solid"/>
                <a:round/>
              </a:ln>
            </p:spPr>
          </p:sp>
          <p:sp>
            <p:nvSpPr>
              <p:cNvPr name="TextBox 9" id="9"/>
              <p:cNvSpPr txBox="true"/>
              <p:nvPr/>
            </p:nvSpPr>
            <p:spPr>
              <a:xfrm>
                <a:off x="0" y="-38100"/>
                <a:ext cx="2932673" cy="1169793"/>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6205714" y="-11487"/>
              <a:ext cx="4884108" cy="502939"/>
            </a:xfrm>
            <a:prstGeom prst="rect">
              <a:avLst/>
            </a:prstGeom>
          </p:spPr>
          <p:txBody>
            <a:bodyPr anchor="t" rtlCol="false" tIns="0" lIns="0" bIns="0" rIns="0">
              <a:spAutoFit/>
            </a:bodyPr>
            <a:lstStyle/>
            <a:p>
              <a:pPr algn="ctr">
                <a:lnSpc>
                  <a:spcPts val="2935"/>
                </a:lnSpc>
              </a:pPr>
            </a:p>
          </p:txBody>
        </p:sp>
      </p:grpSp>
      <p:sp>
        <p:nvSpPr>
          <p:cNvPr name="TextBox 11" id="11"/>
          <p:cNvSpPr txBox="true"/>
          <p:nvPr/>
        </p:nvSpPr>
        <p:spPr>
          <a:xfrm rot="0">
            <a:off x="4182269" y="7660843"/>
            <a:ext cx="9897368" cy="1864361"/>
          </a:xfrm>
          <a:prstGeom prst="rect">
            <a:avLst/>
          </a:prstGeom>
        </p:spPr>
        <p:txBody>
          <a:bodyPr anchor="t" rtlCol="false" tIns="0" lIns="0" bIns="0" rIns="0">
            <a:spAutoFit/>
          </a:bodyPr>
          <a:lstStyle/>
          <a:p>
            <a:pPr algn="l">
              <a:lnSpc>
                <a:spcPts val="6320"/>
              </a:lnSpc>
            </a:pPr>
            <a:r>
              <a:rPr lang="en-US" sz="8000" b="true">
                <a:solidFill>
                  <a:srgbClr val="38B6FF"/>
                </a:solidFill>
                <a:latin typeface="Times New Roman Bold"/>
                <a:ea typeface="Times New Roman Bold"/>
                <a:cs typeface="Times New Roman Bold"/>
                <a:sym typeface="Times New Roman Bold"/>
              </a:rPr>
              <a:t>De Guzman, Aero Kent</a:t>
            </a:r>
          </a:p>
          <a:p>
            <a:pPr algn="ctr">
              <a:lnSpc>
                <a:spcPts val="6320"/>
              </a:lnSpc>
            </a:pPr>
            <a:r>
              <a:rPr lang="en-US" sz="8000" b="true">
                <a:solidFill>
                  <a:srgbClr val="38B6FF"/>
                </a:solidFill>
                <a:latin typeface="Times New Roman Bold"/>
                <a:ea typeface="Times New Roman Bold"/>
                <a:cs typeface="Times New Roman Bold"/>
                <a:sym typeface="Times New Roman Bold"/>
              </a:rPr>
              <a:t>Masangkay, Frederick </a:t>
            </a:r>
          </a:p>
        </p:txBody>
      </p:sp>
      <p:sp>
        <p:nvSpPr>
          <p:cNvPr name="TextBox 12" id="12"/>
          <p:cNvSpPr txBox="true"/>
          <p:nvPr/>
        </p:nvSpPr>
        <p:spPr>
          <a:xfrm rot="0">
            <a:off x="3396552" y="1902606"/>
            <a:ext cx="11166483" cy="4882050"/>
          </a:xfrm>
          <a:prstGeom prst="rect">
            <a:avLst/>
          </a:prstGeom>
        </p:spPr>
        <p:txBody>
          <a:bodyPr anchor="t" rtlCol="false" tIns="0" lIns="0" bIns="0" rIns="0">
            <a:spAutoFit/>
          </a:bodyPr>
          <a:lstStyle/>
          <a:p>
            <a:pPr algn="ctr">
              <a:lnSpc>
                <a:spcPts val="18591"/>
              </a:lnSpc>
            </a:pPr>
            <a:r>
              <a:rPr lang="en-US" sz="13279" b="true">
                <a:solidFill>
                  <a:srgbClr val="000000"/>
                </a:solidFill>
                <a:latin typeface="Times New Roman Bold"/>
                <a:ea typeface="Times New Roman Bold"/>
                <a:cs typeface="Times New Roman Bold"/>
                <a:sym typeface="Times New Roman Bold"/>
              </a:rPr>
              <a:t>Golden Hours Survival Rate</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3318" y="127394"/>
            <a:ext cx="17975269" cy="9981298"/>
            <a:chOff x="0" y="0"/>
            <a:chExt cx="4734227" cy="2628819"/>
          </a:xfrm>
        </p:grpSpPr>
        <p:sp>
          <p:nvSpPr>
            <p:cNvPr name="Freeform 3" id="3"/>
            <p:cNvSpPr/>
            <p:nvPr/>
          </p:nvSpPr>
          <p:spPr>
            <a:xfrm flipH="false" flipV="false" rot="0">
              <a:off x="0" y="0"/>
              <a:ext cx="4734227" cy="2628819"/>
            </a:xfrm>
            <a:custGeom>
              <a:avLst/>
              <a:gdLst/>
              <a:ahLst/>
              <a:cxnLst/>
              <a:rect r="r" b="b" t="t" l="l"/>
              <a:pathLst>
                <a:path h="2628819" w="4734227">
                  <a:moveTo>
                    <a:pt x="21966" y="0"/>
                  </a:moveTo>
                  <a:lnTo>
                    <a:pt x="4712262" y="0"/>
                  </a:lnTo>
                  <a:cubicBezTo>
                    <a:pt x="4718087" y="0"/>
                    <a:pt x="4723674" y="2314"/>
                    <a:pt x="4727794" y="6434"/>
                  </a:cubicBezTo>
                  <a:cubicBezTo>
                    <a:pt x="4731913" y="10553"/>
                    <a:pt x="4734227" y="16140"/>
                    <a:pt x="4734227" y="21966"/>
                  </a:cubicBezTo>
                  <a:lnTo>
                    <a:pt x="4734227" y="2606854"/>
                  </a:lnTo>
                  <a:cubicBezTo>
                    <a:pt x="4734227" y="2618985"/>
                    <a:pt x="4724393" y="2628819"/>
                    <a:pt x="4712262" y="2628819"/>
                  </a:cubicBezTo>
                  <a:lnTo>
                    <a:pt x="21966" y="2628819"/>
                  </a:lnTo>
                  <a:cubicBezTo>
                    <a:pt x="16140" y="2628819"/>
                    <a:pt x="10553" y="2626505"/>
                    <a:pt x="6434" y="2622386"/>
                  </a:cubicBezTo>
                  <a:cubicBezTo>
                    <a:pt x="2314" y="2618266"/>
                    <a:pt x="0" y="2612679"/>
                    <a:pt x="0" y="2606854"/>
                  </a:cubicBezTo>
                  <a:lnTo>
                    <a:pt x="0" y="21966"/>
                  </a:lnTo>
                  <a:cubicBezTo>
                    <a:pt x="0" y="16140"/>
                    <a:pt x="2314" y="10553"/>
                    <a:pt x="6434" y="6434"/>
                  </a:cubicBezTo>
                  <a:cubicBezTo>
                    <a:pt x="10553" y="2314"/>
                    <a:pt x="16140" y="0"/>
                    <a:pt x="21966" y="0"/>
                  </a:cubicBezTo>
                  <a:close/>
                </a:path>
              </a:pathLst>
            </a:custGeom>
            <a:solidFill>
              <a:srgbClr val="FFFFFF"/>
            </a:solidFill>
            <a:ln w="238125" cap="rnd">
              <a:solidFill>
                <a:srgbClr val="919191"/>
              </a:solidFill>
              <a:prstDash val="solid"/>
              <a:round/>
            </a:ln>
          </p:spPr>
        </p:sp>
        <p:sp>
          <p:nvSpPr>
            <p:cNvPr name="TextBox 4" id="4"/>
            <p:cNvSpPr txBox="true"/>
            <p:nvPr/>
          </p:nvSpPr>
          <p:spPr>
            <a:xfrm>
              <a:off x="0" y="-38100"/>
              <a:ext cx="4734227" cy="2666919"/>
            </a:xfrm>
            <a:prstGeom prst="rect">
              <a:avLst/>
            </a:prstGeom>
          </p:spPr>
          <p:txBody>
            <a:bodyPr anchor="ctr" rtlCol="false" tIns="50800" lIns="50800" bIns="50800" rIns="50800"/>
            <a:lstStyle/>
            <a:p>
              <a:pPr algn="ctr">
                <a:lnSpc>
                  <a:spcPts val="2659"/>
                </a:lnSpc>
                <a:spcBef>
                  <a:spcPct val="0"/>
                </a:spcBef>
              </a:pPr>
            </a:p>
          </p:txBody>
        </p:sp>
      </p:grpSp>
      <p:sp>
        <p:nvSpPr>
          <p:cNvPr name="AutoShape 5" id="5"/>
          <p:cNvSpPr/>
          <p:nvPr/>
        </p:nvSpPr>
        <p:spPr>
          <a:xfrm>
            <a:off x="9130953" y="5143500"/>
            <a:ext cx="2255011" cy="0"/>
          </a:xfrm>
          <a:prstGeom prst="line">
            <a:avLst/>
          </a:prstGeom>
          <a:ln cap="flat" w="38100">
            <a:solidFill>
              <a:srgbClr val="000000"/>
            </a:solidFill>
            <a:prstDash val="sysDot"/>
            <a:headEnd type="none" len="sm" w="sm"/>
            <a:tailEnd type="arrow" len="sm" w="med"/>
          </a:ln>
        </p:spPr>
      </p:sp>
      <p:sp>
        <p:nvSpPr>
          <p:cNvPr name="AutoShape 6" id="6"/>
          <p:cNvSpPr/>
          <p:nvPr/>
        </p:nvSpPr>
        <p:spPr>
          <a:xfrm>
            <a:off x="9130953" y="5143500"/>
            <a:ext cx="2255011" cy="3040576"/>
          </a:xfrm>
          <a:prstGeom prst="line">
            <a:avLst/>
          </a:prstGeom>
          <a:ln cap="flat" w="38100">
            <a:solidFill>
              <a:srgbClr val="000000"/>
            </a:solidFill>
            <a:prstDash val="sysDot"/>
            <a:headEnd type="none" len="sm" w="sm"/>
            <a:tailEnd type="arrow" len="sm" w="med"/>
          </a:ln>
        </p:spPr>
      </p:sp>
      <p:sp>
        <p:nvSpPr>
          <p:cNvPr name="AutoShape 7" id="7"/>
          <p:cNvSpPr/>
          <p:nvPr/>
        </p:nvSpPr>
        <p:spPr>
          <a:xfrm flipV="true">
            <a:off x="9130953" y="2102924"/>
            <a:ext cx="2255011" cy="3040576"/>
          </a:xfrm>
          <a:prstGeom prst="line">
            <a:avLst/>
          </a:prstGeom>
          <a:ln cap="flat" w="38100">
            <a:solidFill>
              <a:srgbClr val="000000"/>
            </a:solidFill>
            <a:prstDash val="sysDot"/>
            <a:headEnd type="none" len="sm" w="sm"/>
            <a:tailEnd type="arrow" len="sm" w="med"/>
          </a:ln>
        </p:spPr>
      </p:sp>
      <p:sp>
        <p:nvSpPr>
          <p:cNvPr name="TextBox 8" id="8"/>
          <p:cNvSpPr txBox="true"/>
          <p:nvPr/>
        </p:nvSpPr>
        <p:spPr>
          <a:xfrm rot="0">
            <a:off x="1317234" y="676275"/>
            <a:ext cx="5134868" cy="1747519"/>
          </a:xfrm>
          <a:prstGeom prst="rect">
            <a:avLst/>
          </a:prstGeom>
        </p:spPr>
        <p:txBody>
          <a:bodyPr anchor="t" rtlCol="false" tIns="0" lIns="0" bIns="0" rIns="0">
            <a:spAutoFit/>
          </a:bodyPr>
          <a:lstStyle/>
          <a:p>
            <a:pPr algn="l">
              <a:lnSpc>
                <a:spcPts val="12880"/>
              </a:lnSpc>
            </a:pPr>
            <a:r>
              <a:rPr lang="en-US" sz="9200" b="true">
                <a:solidFill>
                  <a:srgbClr val="38B6FF"/>
                </a:solidFill>
                <a:latin typeface="Times New Roman Bold"/>
                <a:ea typeface="Times New Roman Bold"/>
                <a:cs typeface="Times New Roman Bold"/>
                <a:sym typeface="Times New Roman Bold"/>
              </a:rPr>
              <a:t>Iteration 1</a:t>
            </a:r>
          </a:p>
        </p:txBody>
      </p:sp>
      <p:sp>
        <p:nvSpPr>
          <p:cNvPr name="TextBox 9" id="9"/>
          <p:cNvSpPr txBox="true"/>
          <p:nvPr/>
        </p:nvSpPr>
        <p:spPr>
          <a:xfrm rot="0">
            <a:off x="1317234" y="8266430"/>
            <a:ext cx="5187255" cy="991870"/>
          </a:xfrm>
          <a:prstGeom prst="rect">
            <a:avLst/>
          </a:prstGeom>
        </p:spPr>
        <p:txBody>
          <a:bodyPr anchor="t" rtlCol="false" tIns="0" lIns="0" bIns="0" rIns="0">
            <a:spAutoFit/>
          </a:bodyPr>
          <a:lstStyle/>
          <a:p>
            <a:pPr algn="ctr">
              <a:lnSpc>
                <a:spcPts val="7279"/>
              </a:lnSpc>
            </a:pPr>
            <a:r>
              <a:rPr lang="en-US" sz="5199" b="true">
                <a:solidFill>
                  <a:srgbClr val="38B6FF"/>
                </a:solidFill>
                <a:latin typeface="Times New Roman Bold"/>
                <a:ea typeface="Times New Roman Bold"/>
                <a:cs typeface="Times New Roman Bold"/>
                <a:sym typeface="Times New Roman Bold"/>
              </a:rPr>
              <a:t>Graphic Organizer</a:t>
            </a:r>
          </a:p>
        </p:txBody>
      </p:sp>
      <p:grpSp>
        <p:nvGrpSpPr>
          <p:cNvPr name="Group 10" id="10"/>
          <p:cNvGrpSpPr/>
          <p:nvPr/>
        </p:nvGrpSpPr>
        <p:grpSpPr>
          <a:xfrm rot="0">
            <a:off x="1317234" y="2995051"/>
            <a:ext cx="7813719" cy="4296898"/>
            <a:chOff x="0" y="0"/>
            <a:chExt cx="10418292" cy="5729197"/>
          </a:xfrm>
        </p:grpSpPr>
        <p:grpSp>
          <p:nvGrpSpPr>
            <p:cNvPr name="Group 11" id="11"/>
            <p:cNvGrpSpPr/>
            <p:nvPr/>
          </p:nvGrpSpPr>
          <p:grpSpPr>
            <a:xfrm rot="0">
              <a:off x="0" y="0"/>
              <a:ext cx="10418292" cy="5729197"/>
              <a:chOff x="0" y="0"/>
              <a:chExt cx="2057934" cy="1131693"/>
            </a:xfrm>
          </p:grpSpPr>
          <p:sp>
            <p:nvSpPr>
              <p:cNvPr name="Freeform 12" id="12"/>
              <p:cNvSpPr/>
              <p:nvPr/>
            </p:nvSpPr>
            <p:spPr>
              <a:xfrm flipH="false" flipV="false" rot="0">
                <a:off x="0" y="0"/>
                <a:ext cx="2057934" cy="1131693"/>
              </a:xfrm>
              <a:custGeom>
                <a:avLst/>
                <a:gdLst/>
                <a:ahLst/>
                <a:cxnLst/>
                <a:rect r="r" b="b" t="t" l="l"/>
                <a:pathLst>
                  <a:path h="1131693" w="2057934">
                    <a:moveTo>
                      <a:pt x="50531" y="0"/>
                    </a:moveTo>
                    <a:lnTo>
                      <a:pt x="2007403" y="0"/>
                    </a:lnTo>
                    <a:cubicBezTo>
                      <a:pt x="2035311" y="0"/>
                      <a:pt x="2057934" y="22624"/>
                      <a:pt x="2057934" y="50531"/>
                    </a:cubicBezTo>
                    <a:lnTo>
                      <a:pt x="2057934" y="1081162"/>
                    </a:lnTo>
                    <a:cubicBezTo>
                      <a:pt x="2057934" y="1109070"/>
                      <a:pt x="2035311" y="1131693"/>
                      <a:pt x="2007403" y="1131693"/>
                    </a:cubicBezTo>
                    <a:lnTo>
                      <a:pt x="50531" y="1131693"/>
                    </a:lnTo>
                    <a:cubicBezTo>
                      <a:pt x="37130" y="1131693"/>
                      <a:pt x="24277" y="1126369"/>
                      <a:pt x="14800" y="1116893"/>
                    </a:cubicBezTo>
                    <a:cubicBezTo>
                      <a:pt x="5324" y="1107416"/>
                      <a:pt x="0" y="1094564"/>
                      <a:pt x="0" y="1081162"/>
                    </a:cubicBezTo>
                    <a:lnTo>
                      <a:pt x="0" y="50531"/>
                    </a:lnTo>
                    <a:cubicBezTo>
                      <a:pt x="0" y="37130"/>
                      <a:pt x="5324" y="24277"/>
                      <a:pt x="14800" y="14800"/>
                    </a:cubicBezTo>
                    <a:cubicBezTo>
                      <a:pt x="24277" y="5324"/>
                      <a:pt x="37130" y="0"/>
                      <a:pt x="50531" y="0"/>
                    </a:cubicBezTo>
                    <a:close/>
                  </a:path>
                </a:pathLst>
              </a:custGeom>
              <a:solidFill>
                <a:srgbClr val="38B6FF"/>
              </a:solidFill>
              <a:ln w="19050" cap="rnd">
                <a:solidFill>
                  <a:srgbClr val="000000"/>
                </a:solidFill>
                <a:prstDash val="solid"/>
                <a:round/>
              </a:ln>
            </p:spPr>
          </p:sp>
          <p:sp>
            <p:nvSpPr>
              <p:cNvPr name="TextBox 13" id="13"/>
              <p:cNvSpPr txBox="true"/>
              <p:nvPr/>
            </p:nvSpPr>
            <p:spPr>
              <a:xfrm>
                <a:off x="0" y="-38100"/>
                <a:ext cx="2057934" cy="1169793"/>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3738129" y="-12473"/>
              <a:ext cx="2942034" cy="434340"/>
            </a:xfrm>
            <a:prstGeom prst="rect">
              <a:avLst/>
            </a:prstGeom>
          </p:spPr>
          <p:txBody>
            <a:bodyPr anchor="t" rtlCol="false" tIns="0" lIns="0" bIns="0" rIns="0">
              <a:spAutoFit/>
            </a:bodyPr>
            <a:lstStyle/>
            <a:p>
              <a:pPr algn="ctr">
                <a:lnSpc>
                  <a:spcPts val="2519"/>
                </a:lnSpc>
              </a:pPr>
              <a:r>
                <a:rPr lang="en-US" sz="1799">
                  <a:solidFill>
                    <a:srgbClr val="000000"/>
                  </a:solidFill>
                  <a:latin typeface="Times New Roman"/>
                  <a:ea typeface="Times New Roman"/>
                  <a:cs typeface="Times New Roman"/>
                  <a:sym typeface="Times New Roman"/>
                </a:rPr>
                <a:t>Problem Identification</a:t>
              </a:r>
            </a:p>
          </p:txBody>
        </p:sp>
      </p:grpSp>
      <p:grpSp>
        <p:nvGrpSpPr>
          <p:cNvPr name="Group 15" id="15"/>
          <p:cNvGrpSpPr/>
          <p:nvPr/>
        </p:nvGrpSpPr>
        <p:grpSpPr>
          <a:xfrm rot="0">
            <a:off x="11385963" y="4069276"/>
            <a:ext cx="5873337" cy="2148449"/>
            <a:chOff x="0" y="0"/>
            <a:chExt cx="7831115" cy="2864598"/>
          </a:xfrm>
        </p:grpSpPr>
        <p:grpSp>
          <p:nvGrpSpPr>
            <p:cNvPr name="Group 16" id="16"/>
            <p:cNvGrpSpPr/>
            <p:nvPr/>
          </p:nvGrpSpPr>
          <p:grpSpPr>
            <a:xfrm rot="0">
              <a:off x="0" y="0"/>
              <a:ext cx="7831115" cy="2864598"/>
              <a:chOff x="0" y="0"/>
              <a:chExt cx="1546887" cy="565847"/>
            </a:xfrm>
          </p:grpSpPr>
          <p:sp>
            <p:nvSpPr>
              <p:cNvPr name="Freeform 17" id="17"/>
              <p:cNvSpPr/>
              <p:nvPr/>
            </p:nvSpPr>
            <p:spPr>
              <a:xfrm flipH="false" flipV="false" rot="0">
                <a:off x="0" y="0"/>
                <a:ext cx="1546887" cy="565847"/>
              </a:xfrm>
              <a:custGeom>
                <a:avLst/>
                <a:gdLst/>
                <a:ahLst/>
                <a:cxnLst/>
                <a:rect r="r" b="b" t="t" l="l"/>
                <a:pathLst>
                  <a:path h="565847" w="1546887">
                    <a:moveTo>
                      <a:pt x="67225" y="0"/>
                    </a:moveTo>
                    <a:lnTo>
                      <a:pt x="1479662" y="0"/>
                    </a:lnTo>
                    <a:cubicBezTo>
                      <a:pt x="1516789" y="0"/>
                      <a:pt x="1546887" y="30098"/>
                      <a:pt x="1546887" y="67225"/>
                    </a:cubicBezTo>
                    <a:lnTo>
                      <a:pt x="1546887" y="498621"/>
                    </a:lnTo>
                    <a:cubicBezTo>
                      <a:pt x="1546887" y="516450"/>
                      <a:pt x="1539804" y="533550"/>
                      <a:pt x="1527197" y="546157"/>
                    </a:cubicBezTo>
                    <a:cubicBezTo>
                      <a:pt x="1514590" y="558764"/>
                      <a:pt x="1497491" y="565847"/>
                      <a:pt x="1479662" y="565847"/>
                    </a:cubicBezTo>
                    <a:lnTo>
                      <a:pt x="67225" y="565847"/>
                    </a:lnTo>
                    <a:cubicBezTo>
                      <a:pt x="49396" y="565847"/>
                      <a:pt x="32297" y="558764"/>
                      <a:pt x="19690" y="546157"/>
                    </a:cubicBezTo>
                    <a:cubicBezTo>
                      <a:pt x="7083" y="533550"/>
                      <a:pt x="0" y="516450"/>
                      <a:pt x="0" y="498621"/>
                    </a:cubicBezTo>
                    <a:lnTo>
                      <a:pt x="0" y="67225"/>
                    </a:lnTo>
                    <a:cubicBezTo>
                      <a:pt x="0" y="49396"/>
                      <a:pt x="7083" y="32297"/>
                      <a:pt x="19690" y="19690"/>
                    </a:cubicBezTo>
                    <a:cubicBezTo>
                      <a:pt x="32297" y="7083"/>
                      <a:pt x="49396" y="0"/>
                      <a:pt x="67225" y="0"/>
                    </a:cubicBezTo>
                    <a:close/>
                  </a:path>
                </a:pathLst>
              </a:custGeom>
              <a:solidFill>
                <a:srgbClr val="38B6FF"/>
              </a:solidFill>
              <a:ln w="19050" cap="rnd">
                <a:solidFill>
                  <a:srgbClr val="000000"/>
                </a:solidFill>
                <a:prstDash val="solid"/>
                <a:round/>
              </a:ln>
            </p:spPr>
          </p:sp>
          <p:sp>
            <p:nvSpPr>
              <p:cNvPr name="TextBox 18" id="18"/>
              <p:cNvSpPr txBox="true"/>
              <p:nvPr/>
            </p:nvSpPr>
            <p:spPr>
              <a:xfrm>
                <a:off x="0" y="-38100"/>
                <a:ext cx="1546887" cy="603947"/>
              </a:xfrm>
              <a:prstGeom prst="rect">
                <a:avLst/>
              </a:prstGeom>
            </p:spPr>
            <p:txBody>
              <a:bodyPr anchor="ctr" rtlCol="false" tIns="50800" lIns="50800" bIns="50800" rIns="50800"/>
              <a:lstStyle/>
              <a:p>
                <a:pPr algn="ctr">
                  <a:lnSpc>
                    <a:spcPts val="2659"/>
                  </a:lnSpc>
                </a:pPr>
              </a:p>
            </p:txBody>
          </p:sp>
        </p:grpSp>
        <p:sp>
          <p:nvSpPr>
            <p:cNvPr name="TextBox 19" id="19"/>
            <p:cNvSpPr txBox="true"/>
            <p:nvPr/>
          </p:nvSpPr>
          <p:spPr>
            <a:xfrm rot="0">
              <a:off x="2601604" y="25400"/>
              <a:ext cx="2627908" cy="434340"/>
            </a:xfrm>
            <a:prstGeom prst="rect">
              <a:avLst/>
            </a:prstGeom>
          </p:spPr>
          <p:txBody>
            <a:bodyPr anchor="t" rtlCol="false" tIns="0" lIns="0" bIns="0" rIns="0">
              <a:spAutoFit/>
            </a:bodyPr>
            <a:lstStyle/>
            <a:p>
              <a:pPr algn="ctr">
                <a:lnSpc>
                  <a:spcPts val="2519"/>
                </a:lnSpc>
              </a:pPr>
              <a:r>
                <a:rPr lang="en-US" sz="1799">
                  <a:solidFill>
                    <a:srgbClr val="000000"/>
                  </a:solidFill>
                  <a:latin typeface="Times New Roman"/>
                  <a:ea typeface="Times New Roman"/>
                  <a:cs typeface="Times New Roman"/>
                  <a:sym typeface="Times New Roman"/>
                </a:rPr>
                <a:t>Pattern Recognition</a:t>
              </a:r>
            </a:p>
          </p:txBody>
        </p:sp>
      </p:grpSp>
      <p:grpSp>
        <p:nvGrpSpPr>
          <p:cNvPr name="Group 20" id="20"/>
          <p:cNvGrpSpPr/>
          <p:nvPr/>
        </p:nvGrpSpPr>
        <p:grpSpPr>
          <a:xfrm rot="0">
            <a:off x="11385963" y="1028700"/>
            <a:ext cx="5873337" cy="2148449"/>
            <a:chOff x="0" y="0"/>
            <a:chExt cx="7831115" cy="2864598"/>
          </a:xfrm>
        </p:grpSpPr>
        <p:grpSp>
          <p:nvGrpSpPr>
            <p:cNvPr name="Group 21" id="21"/>
            <p:cNvGrpSpPr/>
            <p:nvPr/>
          </p:nvGrpSpPr>
          <p:grpSpPr>
            <a:xfrm rot="0">
              <a:off x="0" y="0"/>
              <a:ext cx="7831115" cy="2864598"/>
              <a:chOff x="0" y="0"/>
              <a:chExt cx="1546887" cy="565847"/>
            </a:xfrm>
          </p:grpSpPr>
          <p:sp>
            <p:nvSpPr>
              <p:cNvPr name="Freeform 22" id="22"/>
              <p:cNvSpPr/>
              <p:nvPr/>
            </p:nvSpPr>
            <p:spPr>
              <a:xfrm flipH="false" flipV="false" rot="0">
                <a:off x="0" y="0"/>
                <a:ext cx="1546887" cy="565847"/>
              </a:xfrm>
              <a:custGeom>
                <a:avLst/>
                <a:gdLst/>
                <a:ahLst/>
                <a:cxnLst/>
                <a:rect r="r" b="b" t="t" l="l"/>
                <a:pathLst>
                  <a:path h="565847" w="1546887">
                    <a:moveTo>
                      <a:pt x="67225" y="0"/>
                    </a:moveTo>
                    <a:lnTo>
                      <a:pt x="1479662" y="0"/>
                    </a:lnTo>
                    <a:cubicBezTo>
                      <a:pt x="1516789" y="0"/>
                      <a:pt x="1546887" y="30098"/>
                      <a:pt x="1546887" y="67225"/>
                    </a:cubicBezTo>
                    <a:lnTo>
                      <a:pt x="1546887" y="498621"/>
                    </a:lnTo>
                    <a:cubicBezTo>
                      <a:pt x="1546887" y="516450"/>
                      <a:pt x="1539804" y="533550"/>
                      <a:pt x="1527197" y="546157"/>
                    </a:cubicBezTo>
                    <a:cubicBezTo>
                      <a:pt x="1514590" y="558764"/>
                      <a:pt x="1497491" y="565847"/>
                      <a:pt x="1479662" y="565847"/>
                    </a:cubicBezTo>
                    <a:lnTo>
                      <a:pt x="67225" y="565847"/>
                    </a:lnTo>
                    <a:cubicBezTo>
                      <a:pt x="49396" y="565847"/>
                      <a:pt x="32297" y="558764"/>
                      <a:pt x="19690" y="546157"/>
                    </a:cubicBezTo>
                    <a:cubicBezTo>
                      <a:pt x="7083" y="533550"/>
                      <a:pt x="0" y="516450"/>
                      <a:pt x="0" y="498621"/>
                    </a:cubicBezTo>
                    <a:lnTo>
                      <a:pt x="0" y="67225"/>
                    </a:lnTo>
                    <a:cubicBezTo>
                      <a:pt x="0" y="49396"/>
                      <a:pt x="7083" y="32297"/>
                      <a:pt x="19690" y="19690"/>
                    </a:cubicBezTo>
                    <a:cubicBezTo>
                      <a:pt x="32297" y="7083"/>
                      <a:pt x="49396" y="0"/>
                      <a:pt x="67225" y="0"/>
                    </a:cubicBezTo>
                    <a:close/>
                  </a:path>
                </a:pathLst>
              </a:custGeom>
              <a:solidFill>
                <a:srgbClr val="38B6FF"/>
              </a:solidFill>
              <a:ln w="19050" cap="rnd">
                <a:solidFill>
                  <a:srgbClr val="000000"/>
                </a:solidFill>
                <a:prstDash val="solid"/>
                <a:round/>
              </a:ln>
            </p:spPr>
          </p:sp>
          <p:sp>
            <p:nvSpPr>
              <p:cNvPr name="TextBox 23" id="23"/>
              <p:cNvSpPr txBox="true"/>
              <p:nvPr/>
            </p:nvSpPr>
            <p:spPr>
              <a:xfrm>
                <a:off x="0" y="-38100"/>
                <a:ext cx="1546887" cy="603947"/>
              </a:xfrm>
              <a:prstGeom prst="rect">
                <a:avLst/>
              </a:prstGeom>
            </p:spPr>
            <p:txBody>
              <a:bodyPr anchor="ctr" rtlCol="false" tIns="50800" lIns="50800" bIns="50800" rIns="50800"/>
              <a:lstStyle/>
              <a:p>
                <a:pPr algn="ctr">
                  <a:lnSpc>
                    <a:spcPts val="2659"/>
                  </a:lnSpc>
                </a:pPr>
              </a:p>
            </p:txBody>
          </p:sp>
        </p:grpSp>
        <p:sp>
          <p:nvSpPr>
            <p:cNvPr name="TextBox 24" id="24"/>
            <p:cNvSpPr txBox="true"/>
            <p:nvPr/>
          </p:nvSpPr>
          <p:spPr>
            <a:xfrm rot="0">
              <a:off x="2918905" y="25661"/>
              <a:ext cx="1993305" cy="434340"/>
            </a:xfrm>
            <a:prstGeom prst="rect">
              <a:avLst/>
            </a:prstGeom>
          </p:spPr>
          <p:txBody>
            <a:bodyPr anchor="t" rtlCol="false" tIns="0" lIns="0" bIns="0" rIns="0">
              <a:spAutoFit/>
            </a:bodyPr>
            <a:lstStyle/>
            <a:p>
              <a:pPr algn="ctr">
                <a:lnSpc>
                  <a:spcPts val="2519"/>
                </a:lnSpc>
              </a:pPr>
              <a:r>
                <a:rPr lang="en-US" sz="1799">
                  <a:solidFill>
                    <a:srgbClr val="000000"/>
                  </a:solidFill>
                  <a:latin typeface="Times New Roman"/>
                  <a:ea typeface="Times New Roman"/>
                  <a:cs typeface="Times New Roman"/>
                  <a:sym typeface="Times New Roman"/>
                </a:rPr>
                <a:t>Decomposition</a:t>
              </a:r>
            </a:p>
          </p:txBody>
        </p:sp>
      </p:grpSp>
      <p:grpSp>
        <p:nvGrpSpPr>
          <p:cNvPr name="Group 25" id="25"/>
          <p:cNvGrpSpPr/>
          <p:nvPr/>
        </p:nvGrpSpPr>
        <p:grpSpPr>
          <a:xfrm rot="0">
            <a:off x="11385963" y="7109851"/>
            <a:ext cx="5873337" cy="2148449"/>
            <a:chOff x="0" y="0"/>
            <a:chExt cx="7831115" cy="2864598"/>
          </a:xfrm>
        </p:grpSpPr>
        <p:grpSp>
          <p:nvGrpSpPr>
            <p:cNvPr name="Group 26" id="26"/>
            <p:cNvGrpSpPr/>
            <p:nvPr/>
          </p:nvGrpSpPr>
          <p:grpSpPr>
            <a:xfrm rot="0">
              <a:off x="0" y="0"/>
              <a:ext cx="7831115" cy="2864598"/>
              <a:chOff x="0" y="0"/>
              <a:chExt cx="1546887" cy="565847"/>
            </a:xfrm>
          </p:grpSpPr>
          <p:sp>
            <p:nvSpPr>
              <p:cNvPr name="Freeform 27" id="27"/>
              <p:cNvSpPr/>
              <p:nvPr/>
            </p:nvSpPr>
            <p:spPr>
              <a:xfrm flipH="false" flipV="false" rot="0">
                <a:off x="0" y="0"/>
                <a:ext cx="1546887" cy="565847"/>
              </a:xfrm>
              <a:custGeom>
                <a:avLst/>
                <a:gdLst/>
                <a:ahLst/>
                <a:cxnLst/>
                <a:rect r="r" b="b" t="t" l="l"/>
                <a:pathLst>
                  <a:path h="565847" w="1546887">
                    <a:moveTo>
                      <a:pt x="67225" y="0"/>
                    </a:moveTo>
                    <a:lnTo>
                      <a:pt x="1479662" y="0"/>
                    </a:lnTo>
                    <a:cubicBezTo>
                      <a:pt x="1516789" y="0"/>
                      <a:pt x="1546887" y="30098"/>
                      <a:pt x="1546887" y="67225"/>
                    </a:cubicBezTo>
                    <a:lnTo>
                      <a:pt x="1546887" y="498621"/>
                    </a:lnTo>
                    <a:cubicBezTo>
                      <a:pt x="1546887" y="516450"/>
                      <a:pt x="1539804" y="533550"/>
                      <a:pt x="1527197" y="546157"/>
                    </a:cubicBezTo>
                    <a:cubicBezTo>
                      <a:pt x="1514590" y="558764"/>
                      <a:pt x="1497491" y="565847"/>
                      <a:pt x="1479662" y="565847"/>
                    </a:cubicBezTo>
                    <a:lnTo>
                      <a:pt x="67225" y="565847"/>
                    </a:lnTo>
                    <a:cubicBezTo>
                      <a:pt x="49396" y="565847"/>
                      <a:pt x="32297" y="558764"/>
                      <a:pt x="19690" y="546157"/>
                    </a:cubicBezTo>
                    <a:cubicBezTo>
                      <a:pt x="7083" y="533550"/>
                      <a:pt x="0" y="516450"/>
                      <a:pt x="0" y="498621"/>
                    </a:cubicBezTo>
                    <a:lnTo>
                      <a:pt x="0" y="67225"/>
                    </a:lnTo>
                    <a:cubicBezTo>
                      <a:pt x="0" y="49396"/>
                      <a:pt x="7083" y="32297"/>
                      <a:pt x="19690" y="19690"/>
                    </a:cubicBezTo>
                    <a:cubicBezTo>
                      <a:pt x="32297" y="7083"/>
                      <a:pt x="49396" y="0"/>
                      <a:pt x="67225" y="0"/>
                    </a:cubicBezTo>
                    <a:close/>
                  </a:path>
                </a:pathLst>
              </a:custGeom>
              <a:solidFill>
                <a:srgbClr val="38B6FF"/>
              </a:solidFill>
              <a:ln w="19050" cap="rnd">
                <a:solidFill>
                  <a:srgbClr val="000000"/>
                </a:solidFill>
                <a:prstDash val="solid"/>
                <a:round/>
              </a:ln>
            </p:spPr>
          </p:sp>
          <p:sp>
            <p:nvSpPr>
              <p:cNvPr name="TextBox 28" id="28"/>
              <p:cNvSpPr txBox="true"/>
              <p:nvPr/>
            </p:nvSpPr>
            <p:spPr>
              <a:xfrm>
                <a:off x="0" y="-38100"/>
                <a:ext cx="1546887" cy="603947"/>
              </a:xfrm>
              <a:prstGeom prst="rect">
                <a:avLst/>
              </a:prstGeom>
            </p:spPr>
            <p:txBody>
              <a:bodyPr anchor="ctr" rtlCol="false" tIns="50800" lIns="50800" bIns="50800" rIns="50800"/>
              <a:lstStyle/>
              <a:p>
                <a:pPr algn="ctr">
                  <a:lnSpc>
                    <a:spcPts val="2659"/>
                  </a:lnSpc>
                </a:pPr>
              </a:p>
            </p:txBody>
          </p:sp>
        </p:grpSp>
        <p:sp>
          <p:nvSpPr>
            <p:cNvPr name="TextBox 29" id="29"/>
            <p:cNvSpPr txBox="true"/>
            <p:nvPr/>
          </p:nvSpPr>
          <p:spPr>
            <a:xfrm rot="0">
              <a:off x="3142842" y="29698"/>
              <a:ext cx="1545431" cy="434340"/>
            </a:xfrm>
            <a:prstGeom prst="rect">
              <a:avLst/>
            </a:prstGeom>
          </p:spPr>
          <p:txBody>
            <a:bodyPr anchor="t" rtlCol="false" tIns="0" lIns="0" bIns="0" rIns="0">
              <a:spAutoFit/>
            </a:bodyPr>
            <a:lstStyle/>
            <a:p>
              <a:pPr algn="ctr">
                <a:lnSpc>
                  <a:spcPts val="2519"/>
                </a:lnSpc>
              </a:pPr>
              <a:r>
                <a:rPr lang="en-US" sz="1799">
                  <a:solidFill>
                    <a:srgbClr val="000000"/>
                  </a:solidFill>
                  <a:latin typeface="Times New Roman"/>
                  <a:ea typeface="Times New Roman"/>
                  <a:cs typeface="Times New Roman"/>
                  <a:sym typeface="Times New Roman"/>
                </a:rPr>
                <a:t>Abstraction</a:t>
              </a:r>
            </a:p>
          </p:txBody>
        </p:sp>
      </p:grpSp>
      <p:sp>
        <p:nvSpPr>
          <p:cNvPr name="TextBox 30" id="30"/>
          <p:cNvSpPr txBox="true"/>
          <p:nvPr/>
        </p:nvSpPr>
        <p:spPr>
          <a:xfrm rot="0">
            <a:off x="1524215" y="3431736"/>
            <a:ext cx="7399756" cy="3414395"/>
          </a:xfrm>
          <a:prstGeom prst="rect">
            <a:avLst/>
          </a:prstGeom>
        </p:spPr>
        <p:txBody>
          <a:bodyPr anchor="t" rtlCol="false" tIns="0" lIns="0" bIns="0" rIns="0">
            <a:spAutoFit/>
          </a:bodyPr>
          <a:lstStyle/>
          <a:p>
            <a:pPr algn="l">
              <a:lnSpc>
                <a:spcPts val="4480"/>
              </a:lnSpc>
            </a:pPr>
            <a:r>
              <a:rPr lang="en-US" sz="3200">
                <a:solidFill>
                  <a:srgbClr val="000000"/>
                </a:solidFill>
                <a:latin typeface="Times New Roman"/>
                <a:ea typeface="Times New Roman"/>
                <a:cs typeface="Times New Roman"/>
                <a:sym typeface="Times New Roman"/>
              </a:rPr>
              <a:t>The availability of some care services are not always accessible by people around the Philippines in terms of distance. Because of this the survival rate of some patient decreases due to the distance required to travel to a further care center.</a:t>
            </a:r>
          </a:p>
        </p:txBody>
      </p:sp>
      <p:sp>
        <p:nvSpPr>
          <p:cNvPr name="TextBox 31" id="31"/>
          <p:cNvSpPr txBox="true"/>
          <p:nvPr/>
        </p:nvSpPr>
        <p:spPr>
          <a:xfrm rot="0">
            <a:off x="11556404" y="1378384"/>
            <a:ext cx="5532455" cy="1751140"/>
          </a:xfrm>
          <a:prstGeom prst="rect">
            <a:avLst/>
          </a:prstGeom>
        </p:spPr>
        <p:txBody>
          <a:bodyPr anchor="t" rtlCol="false" tIns="0" lIns="0" bIns="0" rIns="0">
            <a:spAutoFit/>
          </a:bodyPr>
          <a:lstStyle/>
          <a:p>
            <a:pPr algn="l" marL="353666" indent="-176833" lvl="1">
              <a:lnSpc>
                <a:spcPts val="2293"/>
              </a:lnSpc>
              <a:buFont typeface="Arial"/>
              <a:buChar char="•"/>
            </a:pPr>
            <a:r>
              <a:rPr lang="en-US" sz="1638">
                <a:solidFill>
                  <a:srgbClr val="000000"/>
                </a:solidFill>
                <a:latin typeface="Times New Roman"/>
                <a:ea typeface="Times New Roman"/>
                <a:cs typeface="Times New Roman"/>
                <a:sym typeface="Times New Roman"/>
              </a:rPr>
              <a:t>The geographical location of an individual.</a:t>
            </a:r>
          </a:p>
          <a:p>
            <a:pPr algn="l" marL="353666" indent="-176833" lvl="1">
              <a:lnSpc>
                <a:spcPts val="2293"/>
              </a:lnSpc>
              <a:buFont typeface="Arial"/>
              <a:buChar char="•"/>
            </a:pPr>
            <a:r>
              <a:rPr lang="en-US" sz="1638">
                <a:solidFill>
                  <a:srgbClr val="000000"/>
                </a:solidFill>
                <a:latin typeface="Times New Roman"/>
                <a:ea typeface="Times New Roman"/>
                <a:cs typeface="Times New Roman"/>
                <a:sym typeface="Times New Roman"/>
              </a:rPr>
              <a:t>The type of illness that a person may have</a:t>
            </a:r>
          </a:p>
          <a:p>
            <a:pPr algn="l" marL="353666" indent="-176833" lvl="1">
              <a:lnSpc>
                <a:spcPts val="2293"/>
              </a:lnSpc>
              <a:buFont typeface="Arial"/>
              <a:buChar char="•"/>
            </a:pPr>
            <a:r>
              <a:rPr lang="en-US" sz="1638">
                <a:solidFill>
                  <a:srgbClr val="000000"/>
                </a:solidFill>
                <a:latin typeface="Times New Roman"/>
                <a:ea typeface="Times New Roman"/>
                <a:cs typeface="Times New Roman"/>
                <a:sym typeface="Times New Roman"/>
              </a:rPr>
              <a:t>The medium of transportation used to travel to their destination.</a:t>
            </a:r>
          </a:p>
          <a:p>
            <a:pPr algn="l" marL="353666" indent="-176833" lvl="1">
              <a:lnSpc>
                <a:spcPts val="2293"/>
              </a:lnSpc>
              <a:buFont typeface="Arial"/>
              <a:buChar char="•"/>
            </a:pPr>
            <a:r>
              <a:rPr lang="en-US" sz="1638">
                <a:solidFill>
                  <a:srgbClr val="000000"/>
                </a:solidFill>
                <a:latin typeface="Times New Roman"/>
                <a:ea typeface="Times New Roman"/>
                <a:cs typeface="Times New Roman"/>
                <a:sym typeface="Times New Roman"/>
              </a:rPr>
              <a:t>A persons background, whether a civilian or an ambulance driver</a:t>
            </a:r>
          </a:p>
        </p:txBody>
      </p:sp>
      <p:sp>
        <p:nvSpPr>
          <p:cNvPr name="TextBox 32" id="32"/>
          <p:cNvSpPr txBox="true"/>
          <p:nvPr/>
        </p:nvSpPr>
        <p:spPr>
          <a:xfrm rot="0">
            <a:off x="11556404" y="4274698"/>
            <a:ext cx="5532455" cy="1728471"/>
          </a:xfrm>
          <a:prstGeom prst="rect">
            <a:avLst/>
          </a:prstGeom>
        </p:spPr>
        <p:txBody>
          <a:bodyPr anchor="t" rtlCol="false" tIns="0" lIns="0" bIns="0" rIns="0">
            <a:spAutoFit/>
          </a:bodyPr>
          <a:lstStyle/>
          <a:p>
            <a:pPr algn="l">
              <a:lnSpc>
                <a:spcPts val="4479"/>
              </a:lnSpc>
            </a:pPr>
            <a:r>
              <a:rPr lang="en-US" sz="3199">
                <a:solidFill>
                  <a:srgbClr val="000000"/>
                </a:solidFill>
                <a:latin typeface="Times New Roman"/>
                <a:ea typeface="Times New Roman"/>
                <a:cs typeface="Times New Roman"/>
                <a:sym typeface="Times New Roman"/>
              </a:rPr>
              <a:t>The distance required poses a threat when it comes to the survival of an patient.</a:t>
            </a:r>
          </a:p>
        </p:txBody>
      </p:sp>
      <p:sp>
        <p:nvSpPr>
          <p:cNvPr name="TextBox 33" id="33"/>
          <p:cNvSpPr txBox="true"/>
          <p:nvPr/>
        </p:nvSpPr>
        <p:spPr>
          <a:xfrm rot="0">
            <a:off x="11726845" y="7557548"/>
            <a:ext cx="5532455" cy="1175782"/>
          </a:xfrm>
          <a:prstGeom prst="rect">
            <a:avLst/>
          </a:prstGeom>
        </p:spPr>
        <p:txBody>
          <a:bodyPr anchor="t" rtlCol="false" tIns="0" lIns="0" bIns="0" rIns="0">
            <a:spAutoFit/>
          </a:bodyPr>
          <a:lstStyle/>
          <a:p>
            <a:pPr algn="l">
              <a:lnSpc>
                <a:spcPts val="2293"/>
              </a:lnSpc>
            </a:pPr>
            <a:r>
              <a:rPr lang="en-US" sz="1638">
                <a:solidFill>
                  <a:srgbClr val="000000"/>
                </a:solidFill>
                <a:latin typeface="Times New Roman"/>
                <a:ea typeface="Times New Roman"/>
                <a:cs typeface="Times New Roman"/>
                <a:sym typeface="Times New Roman"/>
              </a:rPr>
              <a:t>Relevant : Illness, Distance, Transportation</a:t>
            </a:r>
          </a:p>
          <a:p>
            <a:pPr algn="l">
              <a:lnSpc>
                <a:spcPts val="2293"/>
              </a:lnSpc>
            </a:pPr>
            <a:r>
              <a:rPr lang="en-US" sz="1638">
                <a:solidFill>
                  <a:srgbClr val="000000"/>
                </a:solidFill>
                <a:latin typeface="Times New Roman"/>
                <a:ea typeface="Times New Roman"/>
                <a:cs typeface="Times New Roman"/>
                <a:sym typeface="Times New Roman"/>
              </a:rPr>
              <a:t>Irrelevant : </a:t>
            </a:r>
          </a:p>
          <a:p>
            <a:pPr algn="l" marL="353666" indent="-176833" lvl="1">
              <a:lnSpc>
                <a:spcPts val="2293"/>
              </a:lnSpc>
              <a:buFont typeface="Arial"/>
              <a:buChar char="•"/>
            </a:pPr>
            <a:r>
              <a:rPr lang="en-US" sz="1638">
                <a:solidFill>
                  <a:srgbClr val="000000"/>
                </a:solidFill>
                <a:latin typeface="Times New Roman"/>
                <a:ea typeface="Times New Roman"/>
                <a:cs typeface="Times New Roman"/>
                <a:sym typeface="Times New Roman"/>
              </a:rPr>
              <a:t>Situation of the road, whether traffic or not.</a:t>
            </a:r>
          </a:p>
          <a:p>
            <a:pPr algn="l">
              <a:lnSpc>
                <a:spcPts val="2293"/>
              </a:lnSpc>
            </a:pP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3318" y="127394"/>
            <a:ext cx="17975269" cy="9981298"/>
            <a:chOff x="0" y="0"/>
            <a:chExt cx="4734227" cy="2628819"/>
          </a:xfrm>
        </p:grpSpPr>
        <p:sp>
          <p:nvSpPr>
            <p:cNvPr name="Freeform 3" id="3"/>
            <p:cNvSpPr/>
            <p:nvPr/>
          </p:nvSpPr>
          <p:spPr>
            <a:xfrm flipH="false" flipV="false" rot="0">
              <a:off x="0" y="0"/>
              <a:ext cx="4734227" cy="2628819"/>
            </a:xfrm>
            <a:custGeom>
              <a:avLst/>
              <a:gdLst/>
              <a:ahLst/>
              <a:cxnLst/>
              <a:rect r="r" b="b" t="t" l="l"/>
              <a:pathLst>
                <a:path h="2628819" w="4734227">
                  <a:moveTo>
                    <a:pt x="21966" y="0"/>
                  </a:moveTo>
                  <a:lnTo>
                    <a:pt x="4712262" y="0"/>
                  </a:lnTo>
                  <a:cubicBezTo>
                    <a:pt x="4718087" y="0"/>
                    <a:pt x="4723674" y="2314"/>
                    <a:pt x="4727794" y="6434"/>
                  </a:cubicBezTo>
                  <a:cubicBezTo>
                    <a:pt x="4731913" y="10553"/>
                    <a:pt x="4734227" y="16140"/>
                    <a:pt x="4734227" y="21966"/>
                  </a:cubicBezTo>
                  <a:lnTo>
                    <a:pt x="4734227" y="2606854"/>
                  </a:lnTo>
                  <a:cubicBezTo>
                    <a:pt x="4734227" y="2618985"/>
                    <a:pt x="4724393" y="2628819"/>
                    <a:pt x="4712262" y="2628819"/>
                  </a:cubicBezTo>
                  <a:lnTo>
                    <a:pt x="21966" y="2628819"/>
                  </a:lnTo>
                  <a:cubicBezTo>
                    <a:pt x="16140" y="2628819"/>
                    <a:pt x="10553" y="2626505"/>
                    <a:pt x="6434" y="2622386"/>
                  </a:cubicBezTo>
                  <a:cubicBezTo>
                    <a:pt x="2314" y="2618266"/>
                    <a:pt x="0" y="2612679"/>
                    <a:pt x="0" y="2606854"/>
                  </a:cubicBezTo>
                  <a:lnTo>
                    <a:pt x="0" y="21966"/>
                  </a:lnTo>
                  <a:cubicBezTo>
                    <a:pt x="0" y="16140"/>
                    <a:pt x="2314" y="10553"/>
                    <a:pt x="6434" y="6434"/>
                  </a:cubicBezTo>
                  <a:cubicBezTo>
                    <a:pt x="10553" y="2314"/>
                    <a:pt x="16140" y="0"/>
                    <a:pt x="21966" y="0"/>
                  </a:cubicBezTo>
                  <a:close/>
                </a:path>
              </a:pathLst>
            </a:custGeom>
            <a:solidFill>
              <a:srgbClr val="FFFFFF"/>
            </a:solidFill>
            <a:ln w="238125" cap="rnd">
              <a:solidFill>
                <a:srgbClr val="919191"/>
              </a:solidFill>
              <a:prstDash val="solid"/>
              <a:round/>
            </a:ln>
          </p:spPr>
        </p:sp>
        <p:sp>
          <p:nvSpPr>
            <p:cNvPr name="TextBox 4" id="4"/>
            <p:cNvSpPr txBox="true"/>
            <p:nvPr/>
          </p:nvSpPr>
          <p:spPr>
            <a:xfrm>
              <a:off x="0" y="-38100"/>
              <a:ext cx="4734227" cy="2666919"/>
            </a:xfrm>
            <a:prstGeom prst="rect">
              <a:avLst/>
            </a:prstGeom>
          </p:spPr>
          <p:txBody>
            <a:bodyPr anchor="ctr" rtlCol="false" tIns="50800" lIns="50800" bIns="50800" rIns="50800"/>
            <a:lstStyle/>
            <a:p>
              <a:pPr algn="ctr">
                <a:lnSpc>
                  <a:spcPts val="2659"/>
                </a:lnSpc>
                <a:spcBef>
                  <a:spcPct val="0"/>
                </a:spcBef>
              </a:pPr>
            </a:p>
          </p:txBody>
        </p:sp>
      </p:grpSp>
      <p:sp>
        <p:nvSpPr>
          <p:cNvPr name="AutoShape 5" id="5"/>
          <p:cNvSpPr/>
          <p:nvPr/>
        </p:nvSpPr>
        <p:spPr>
          <a:xfrm>
            <a:off x="9130953" y="5143500"/>
            <a:ext cx="2255011" cy="0"/>
          </a:xfrm>
          <a:prstGeom prst="line">
            <a:avLst/>
          </a:prstGeom>
          <a:ln cap="flat" w="38100">
            <a:solidFill>
              <a:srgbClr val="000000"/>
            </a:solidFill>
            <a:prstDash val="sysDot"/>
            <a:headEnd type="none" len="sm" w="sm"/>
            <a:tailEnd type="arrow" len="sm" w="med"/>
          </a:ln>
        </p:spPr>
      </p:sp>
      <p:sp>
        <p:nvSpPr>
          <p:cNvPr name="AutoShape 6" id="6"/>
          <p:cNvSpPr/>
          <p:nvPr/>
        </p:nvSpPr>
        <p:spPr>
          <a:xfrm>
            <a:off x="9130953" y="5143500"/>
            <a:ext cx="2255011" cy="3040576"/>
          </a:xfrm>
          <a:prstGeom prst="line">
            <a:avLst/>
          </a:prstGeom>
          <a:ln cap="flat" w="38100">
            <a:solidFill>
              <a:srgbClr val="000000"/>
            </a:solidFill>
            <a:prstDash val="sysDot"/>
            <a:headEnd type="none" len="sm" w="sm"/>
            <a:tailEnd type="arrow" len="sm" w="med"/>
          </a:ln>
        </p:spPr>
      </p:sp>
      <p:sp>
        <p:nvSpPr>
          <p:cNvPr name="AutoShape 7" id="7"/>
          <p:cNvSpPr/>
          <p:nvPr/>
        </p:nvSpPr>
        <p:spPr>
          <a:xfrm flipV="true">
            <a:off x="9130953" y="2102924"/>
            <a:ext cx="2255011" cy="3040576"/>
          </a:xfrm>
          <a:prstGeom prst="line">
            <a:avLst/>
          </a:prstGeom>
          <a:ln cap="flat" w="38100">
            <a:solidFill>
              <a:srgbClr val="000000"/>
            </a:solidFill>
            <a:prstDash val="sysDot"/>
            <a:headEnd type="none" len="sm" w="sm"/>
            <a:tailEnd type="arrow" len="sm" w="med"/>
          </a:ln>
        </p:spPr>
      </p:sp>
      <p:sp>
        <p:nvSpPr>
          <p:cNvPr name="TextBox 8" id="8"/>
          <p:cNvSpPr txBox="true"/>
          <p:nvPr/>
        </p:nvSpPr>
        <p:spPr>
          <a:xfrm rot="0">
            <a:off x="1317234" y="676275"/>
            <a:ext cx="5134868" cy="1747519"/>
          </a:xfrm>
          <a:prstGeom prst="rect">
            <a:avLst/>
          </a:prstGeom>
        </p:spPr>
        <p:txBody>
          <a:bodyPr anchor="t" rtlCol="false" tIns="0" lIns="0" bIns="0" rIns="0">
            <a:spAutoFit/>
          </a:bodyPr>
          <a:lstStyle/>
          <a:p>
            <a:pPr algn="l">
              <a:lnSpc>
                <a:spcPts val="12880"/>
              </a:lnSpc>
            </a:pPr>
            <a:r>
              <a:rPr lang="en-US" sz="9200" b="true">
                <a:solidFill>
                  <a:srgbClr val="38B6FF"/>
                </a:solidFill>
                <a:latin typeface="Times New Roman Bold"/>
                <a:ea typeface="Times New Roman Bold"/>
                <a:cs typeface="Times New Roman Bold"/>
                <a:sym typeface="Times New Roman Bold"/>
              </a:rPr>
              <a:t>Iteration 2</a:t>
            </a:r>
          </a:p>
        </p:txBody>
      </p:sp>
      <p:sp>
        <p:nvSpPr>
          <p:cNvPr name="TextBox 9" id="9"/>
          <p:cNvSpPr txBox="true"/>
          <p:nvPr/>
        </p:nvSpPr>
        <p:spPr>
          <a:xfrm rot="0">
            <a:off x="1317234" y="8266430"/>
            <a:ext cx="5187255" cy="991870"/>
          </a:xfrm>
          <a:prstGeom prst="rect">
            <a:avLst/>
          </a:prstGeom>
        </p:spPr>
        <p:txBody>
          <a:bodyPr anchor="t" rtlCol="false" tIns="0" lIns="0" bIns="0" rIns="0">
            <a:spAutoFit/>
          </a:bodyPr>
          <a:lstStyle/>
          <a:p>
            <a:pPr algn="ctr">
              <a:lnSpc>
                <a:spcPts val="7279"/>
              </a:lnSpc>
            </a:pPr>
            <a:r>
              <a:rPr lang="en-US" sz="5199" b="true">
                <a:solidFill>
                  <a:srgbClr val="38B6FF"/>
                </a:solidFill>
                <a:latin typeface="Times New Roman Bold"/>
                <a:ea typeface="Times New Roman Bold"/>
                <a:cs typeface="Times New Roman Bold"/>
                <a:sym typeface="Times New Roman Bold"/>
              </a:rPr>
              <a:t>Graphic Organizer</a:t>
            </a:r>
          </a:p>
        </p:txBody>
      </p:sp>
      <p:grpSp>
        <p:nvGrpSpPr>
          <p:cNvPr name="Group 10" id="10"/>
          <p:cNvGrpSpPr/>
          <p:nvPr/>
        </p:nvGrpSpPr>
        <p:grpSpPr>
          <a:xfrm rot="0">
            <a:off x="1317234" y="2995051"/>
            <a:ext cx="7813719" cy="4296898"/>
            <a:chOff x="0" y="0"/>
            <a:chExt cx="10418292" cy="5729197"/>
          </a:xfrm>
        </p:grpSpPr>
        <p:grpSp>
          <p:nvGrpSpPr>
            <p:cNvPr name="Group 11" id="11"/>
            <p:cNvGrpSpPr/>
            <p:nvPr/>
          </p:nvGrpSpPr>
          <p:grpSpPr>
            <a:xfrm rot="0">
              <a:off x="0" y="0"/>
              <a:ext cx="10418292" cy="5729197"/>
              <a:chOff x="0" y="0"/>
              <a:chExt cx="2057934" cy="1131693"/>
            </a:xfrm>
          </p:grpSpPr>
          <p:sp>
            <p:nvSpPr>
              <p:cNvPr name="Freeform 12" id="12"/>
              <p:cNvSpPr/>
              <p:nvPr/>
            </p:nvSpPr>
            <p:spPr>
              <a:xfrm flipH="false" flipV="false" rot="0">
                <a:off x="0" y="0"/>
                <a:ext cx="2057934" cy="1131693"/>
              </a:xfrm>
              <a:custGeom>
                <a:avLst/>
                <a:gdLst/>
                <a:ahLst/>
                <a:cxnLst/>
                <a:rect r="r" b="b" t="t" l="l"/>
                <a:pathLst>
                  <a:path h="1131693" w="2057934">
                    <a:moveTo>
                      <a:pt x="50531" y="0"/>
                    </a:moveTo>
                    <a:lnTo>
                      <a:pt x="2007403" y="0"/>
                    </a:lnTo>
                    <a:cubicBezTo>
                      <a:pt x="2035311" y="0"/>
                      <a:pt x="2057934" y="22624"/>
                      <a:pt x="2057934" y="50531"/>
                    </a:cubicBezTo>
                    <a:lnTo>
                      <a:pt x="2057934" y="1081162"/>
                    </a:lnTo>
                    <a:cubicBezTo>
                      <a:pt x="2057934" y="1109070"/>
                      <a:pt x="2035311" y="1131693"/>
                      <a:pt x="2007403" y="1131693"/>
                    </a:cubicBezTo>
                    <a:lnTo>
                      <a:pt x="50531" y="1131693"/>
                    </a:lnTo>
                    <a:cubicBezTo>
                      <a:pt x="37130" y="1131693"/>
                      <a:pt x="24277" y="1126369"/>
                      <a:pt x="14800" y="1116893"/>
                    </a:cubicBezTo>
                    <a:cubicBezTo>
                      <a:pt x="5324" y="1107416"/>
                      <a:pt x="0" y="1094564"/>
                      <a:pt x="0" y="1081162"/>
                    </a:cubicBezTo>
                    <a:lnTo>
                      <a:pt x="0" y="50531"/>
                    </a:lnTo>
                    <a:cubicBezTo>
                      <a:pt x="0" y="37130"/>
                      <a:pt x="5324" y="24277"/>
                      <a:pt x="14800" y="14800"/>
                    </a:cubicBezTo>
                    <a:cubicBezTo>
                      <a:pt x="24277" y="5324"/>
                      <a:pt x="37130" y="0"/>
                      <a:pt x="50531" y="0"/>
                    </a:cubicBezTo>
                    <a:close/>
                  </a:path>
                </a:pathLst>
              </a:custGeom>
              <a:solidFill>
                <a:srgbClr val="38B6FF"/>
              </a:solidFill>
              <a:ln w="19050" cap="rnd">
                <a:solidFill>
                  <a:srgbClr val="000000"/>
                </a:solidFill>
                <a:prstDash val="solid"/>
                <a:round/>
              </a:ln>
            </p:spPr>
          </p:sp>
          <p:sp>
            <p:nvSpPr>
              <p:cNvPr name="TextBox 13" id="13"/>
              <p:cNvSpPr txBox="true"/>
              <p:nvPr/>
            </p:nvSpPr>
            <p:spPr>
              <a:xfrm>
                <a:off x="0" y="-38100"/>
                <a:ext cx="2057934" cy="1169793"/>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3738129" y="-12473"/>
              <a:ext cx="2942034" cy="434340"/>
            </a:xfrm>
            <a:prstGeom prst="rect">
              <a:avLst/>
            </a:prstGeom>
          </p:spPr>
          <p:txBody>
            <a:bodyPr anchor="t" rtlCol="false" tIns="0" lIns="0" bIns="0" rIns="0">
              <a:spAutoFit/>
            </a:bodyPr>
            <a:lstStyle/>
            <a:p>
              <a:pPr algn="ctr">
                <a:lnSpc>
                  <a:spcPts val="2519"/>
                </a:lnSpc>
              </a:pPr>
              <a:r>
                <a:rPr lang="en-US" sz="1799">
                  <a:solidFill>
                    <a:srgbClr val="000000"/>
                  </a:solidFill>
                  <a:latin typeface="Times New Roman"/>
                  <a:ea typeface="Times New Roman"/>
                  <a:cs typeface="Times New Roman"/>
                  <a:sym typeface="Times New Roman"/>
                </a:rPr>
                <a:t>Problem Identification</a:t>
              </a:r>
            </a:p>
          </p:txBody>
        </p:sp>
      </p:grpSp>
      <p:grpSp>
        <p:nvGrpSpPr>
          <p:cNvPr name="Group 15" id="15"/>
          <p:cNvGrpSpPr/>
          <p:nvPr/>
        </p:nvGrpSpPr>
        <p:grpSpPr>
          <a:xfrm rot="0">
            <a:off x="11385963" y="4069276"/>
            <a:ext cx="5873337" cy="2148449"/>
            <a:chOff x="0" y="0"/>
            <a:chExt cx="7831115" cy="2864598"/>
          </a:xfrm>
        </p:grpSpPr>
        <p:grpSp>
          <p:nvGrpSpPr>
            <p:cNvPr name="Group 16" id="16"/>
            <p:cNvGrpSpPr/>
            <p:nvPr/>
          </p:nvGrpSpPr>
          <p:grpSpPr>
            <a:xfrm rot="0">
              <a:off x="0" y="0"/>
              <a:ext cx="7831115" cy="2864598"/>
              <a:chOff x="0" y="0"/>
              <a:chExt cx="1546887" cy="565847"/>
            </a:xfrm>
          </p:grpSpPr>
          <p:sp>
            <p:nvSpPr>
              <p:cNvPr name="Freeform 17" id="17"/>
              <p:cNvSpPr/>
              <p:nvPr/>
            </p:nvSpPr>
            <p:spPr>
              <a:xfrm flipH="false" flipV="false" rot="0">
                <a:off x="0" y="0"/>
                <a:ext cx="1546887" cy="565847"/>
              </a:xfrm>
              <a:custGeom>
                <a:avLst/>
                <a:gdLst/>
                <a:ahLst/>
                <a:cxnLst/>
                <a:rect r="r" b="b" t="t" l="l"/>
                <a:pathLst>
                  <a:path h="565847" w="1546887">
                    <a:moveTo>
                      <a:pt x="67225" y="0"/>
                    </a:moveTo>
                    <a:lnTo>
                      <a:pt x="1479662" y="0"/>
                    </a:lnTo>
                    <a:cubicBezTo>
                      <a:pt x="1516789" y="0"/>
                      <a:pt x="1546887" y="30098"/>
                      <a:pt x="1546887" y="67225"/>
                    </a:cubicBezTo>
                    <a:lnTo>
                      <a:pt x="1546887" y="498621"/>
                    </a:lnTo>
                    <a:cubicBezTo>
                      <a:pt x="1546887" y="516450"/>
                      <a:pt x="1539804" y="533550"/>
                      <a:pt x="1527197" y="546157"/>
                    </a:cubicBezTo>
                    <a:cubicBezTo>
                      <a:pt x="1514590" y="558764"/>
                      <a:pt x="1497491" y="565847"/>
                      <a:pt x="1479662" y="565847"/>
                    </a:cubicBezTo>
                    <a:lnTo>
                      <a:pt x="67225" y="565847"/>
                    </a:lnTo>
                    <a:cubicBezTo>
                      <a:pt x="49396" y="565847"/>
                      <a:pt x="32297" y="558764"/>
                      <a:pt x="19690" y="546157"/>
                    </a:cubicBezTo>
                    <a:cubicBezTo>
                      <a:pt x="7083" y="533550"/>
                      <a:pt x="0" y="516450"/>
                      <a:pt x="0" y="498621"/>
                    </a:cubicBezTo>
                    <a:lnTo>
                      <a:pt x="0" y="67225"/>
                    </a:lnTo>
                    <a:cubicBezTo>
                      <a:pt x="0" y="49396"/>
                      <a:pt x="7083" y="32297"/>
                      <a:pt x="19690" y="19690"/>
                    </a:cubicBezTo>
                    <a:cubicBezTo>
                      <a:pt x="32297" y="7083"/>
                      <a:pt x="49396" y="0"/>
                      <a:pt x="67225" y="0"/>
                    </a:cubicBezTo>
                    <a:close/>
                  </a:path>
                </a:pathLst>
              </a:custGeom>
              <a:solidFill>
                <a:srgbClr val="38B6FF"/>
              </a:solidFill>
              <a:ln w="19050" cap="rnd">
                <a:solidFill>
                  <a:srgbClr val="000000"/>
                </a:solidFill>
                <a:prstDash val="solid"/>
                <a:round/>
              </a:ln>
            </p:spPr>
          </p:sp>
          <p:sp>
            <p:nvSpPr>
              <p:cNvPr name="TextBox 18" id="18"/>
              <p:cNvSpPr txBox="true"/>
              <p:nvPr/>
            </p:nvSpPr>
            <p:spPr>
              <a:xfrm>
                <a:off x="0" y="-38100"/>
                <a:ext cx="1546887" cy="603947"/>
              </a:xfrm>
              <a:prstGeom prst="rect">
                <a:avLst/>
              </a:prstGeom>
            </p:spPr>
            <p:txBody>
              <a:bodyPr anchor="ctr" rtlCol="false" tIns="50800" lIns="50800" bIns="50800" rIns="50800"/>
              <a:lstStyle/>
              <a:p>
                <a:pPr algn="ctr">
                  <a:lnSpc>
                    <a:spcPts val="2659"/>
                  </a:lnSpc>
                </a:pPr>
              </a:p>
            </p:txBody>
          </p:sp>
        </p:grpSp>
        <p:sp>
          <p:nvSpPr>
            <p:cNvPr name="TextBox 19" id="19"/>
            <p:cNvSpPr txBox="true"/>
            <p:nvPr/>
          </p:nvSpPr>
          <p:spPr>
            <a:xfrm rot="0">
              <a:off x="2601604" y="25400"/>
              <a:ext cx="2627908" cy="434340"/>
            </a:xfrm>
            <a:prstGeom prst="rect">
              <a:avLst/>
            </a:prstGeom>
          </p:spPr>
          <p:txBody>
            <a:bodyPr anchor="t" rtlCol="false" tIns="0" lIns="0" bIns="0" rIns="0">
              <a:spAutoFit/>
            </a:bodyPr>
            <a:lstStyle/>
            <a:p>
              <a:pPr algn="ctr">
                <a:lnSpc>
                  <a:spcPts val="2519"/>
                </a:lnSpc>
              </a:pPr>
              <a:r>
                <a:rPr lang="en-US" sz="1799">
                  <a:solidFill>
                    <a:srgbClr val="000000"/>
                  </a:solidFill>
                  <a:latin typeface="Times New Roman"/>
                  <a:ea typeface="Times New Roman"/>
                  <a:cs typeface="Times New Roman"/>
                  <a:sym typeface="Times New Roman"/>
                </a:rPr>
                <a:t>Pattern Recognition</a:t>
              </a:r>
            </a:p>
          </p:txBody>
        </p:sp>
      </p:grpSp>
      <p:grpSp>
        <p:nvGrpSpPr>
          <p:cNvPr name="Group 20" id="20"/>
          <p:cNvGrpSpPr/>
          <p:nvPr/>
        </p:nvGrpSpPr>
        <p:grpSpPr>
          <a:xfrm rot="0">
            <a:off x="11385963" y="1028700"/>
            <a:ext cx="5873337" cy="2148449"/>
            <a:chOff x="0" y="0"/>
            <a:chExt cx="7831115" cy="2864598"/>
          </a:xfrm>
        </p:grpSpPr>
        <p:grpSp>
          <p:nvGrpSpPr>
            <p:cNvPr name="Group 21" id="21"/>
            <p:cNvGrpSpPr/>
            <p:nvPr/>
          </p:nvGrpSpPr>
          <p:grpSpPr>
            <a:xfrm rot="0">
              <a:off x="0" y="0"/>
              <a:ext cx="7831115" cy="2864598"/>
              <a:chOff x="0" y="0"/>
              <a:chExt cx="1546887" cy="565847"/>
            </a:xfrm>
          </p:grpSpPr>
          <p:sp>
            <p:nvSpPr>
              <p:cNvPr name="Freeform 22" id="22"/>
              <p:cNvSpPr/>
              <p:nvPr/>
            </p:nvSpPr>
            <p:spPr>
              <a:xfrm flipH="false" flipV="false" rot="0">
                <a:off x="0" y="0"/>
                <a:ext cx="1546887" cy="565847"/>
              </a:xfrm>
              <a:custGeom>
                <a:avLst/>
                <a:gdLst/>
                <a:ahLst/>
                <a:cxnLst/>
                <a:rect r="r" b="b" t="t" l="l"/>
                <a:pathLst>
                  <a:path h="565847" w="1546887">
                    <a:moveTo>
                      <a:pt x="67225" y="0"/>
                    </a:moveTo>
                    <a:lnTo>
                      <a:pt x="1479662" y="0"/>
                    </a:lnTo>
                    <a:cubicBezTo>
                      <a:pt x="1516789" y="0"/>
                      <a:pt x="1546887" y="30098"/>
                      <a:pt x="1546887" y="67225"/>
                    </a:cubicBezTo>
                    <a:lnTo>
                      <a:pt x="1546887" y="498621"/>
                    </a:lnTo>
                    <a:cubicBezTo>
                      <a:pt x="1546887" y="516450"/>
                      <a:pt x="1539804" y="533550"/>
                      <a:pt x="1527197" y="546157"/>
                    </a:cubicBezTo>
                    <a:cubicBezTo>
                      <a:pt x="1514590" y="558764"/>
                      <a:pt x="1497491" y="565847"/>
                      <a:pt x="1479662" y="565847"/>
                    </a:cubicBezTo>
                    <a:lnTo>
                      <a:pt x="67225" y="565847"/>
                    </a:lnTo>
                    <a:cubicBezTo>
                      <a:pt x="49396" y="565847"/>
                      <a:pt x="32297" y="558764"/>
                      <a:pt x="19690" y="546157"/>
                    </a:cubicBezTo>
                    <a:cubicBezTo>
                      <a:pt x="7083" y="533550"/>
                      <a:pt x="0" y="516450"/>
                      <a:pt x="0" y="498621"/>
                    </a:cubicBezTo>
                    <a:lnTo>
                      <a:pt x="0" y="67225"/>
                    </a:lnTo>
                    <a:cubicBezTo>
                      <a:pt x="0" y="49396"/>
                      <a:pt x="7083" y="32297"/>
                      <a:pt x="19690" y="19690"/>
                    </a:cubicBezTo>
                    <a:cubicBezTo>
                      <a:pt x="32297" y="7083"/>
                      <a:pt x="49396" y="0"/>
                      <a:pt x="67225" y="0"/>
                    </a:cubicBezTo>
                    <a:close/>
                  </a:path>
                </a:pathLst>
              </a:custGeom>
              <a:solidFill>
                <a:srgbClr val="38B6FF"/>
              </a:solidFill>
              <a:ln w="19050" cap="rnd">
                <a:solidFill>
                  <a:srgbClr val="000000"/>
                </a:solidFill>
                <a:prstDash val="solid"/>
                <a:round/>
              </a:ln>
            </p:spPr>
          </p:sp>
          <p:sp>
            <p:nvSpPr>
              <p:cNvPr name="TextBox 23" id="23"/>
              <p:cNvSpPr txBox="true"/>
              <p:nvPr/>
            </p:nvSpPr>
            <p:spPr>
              <a:xfrm>
                <a:off x="0" y="-38100"/>
                <a:ext cx="1546887" cy="603947"/>
              </a:xfrm>
              <a:prstGeom prst="rect">
                <a:avLst/>
              </a:prstGeom>
            </p:spPr>
            <p:txBody>
              <a:bodyPr anchor="ctr" rtlCol="false" tIns="50800" lIns="50800" bIns="50800" rIns="50800"/>
              <a:lstStyle/>
              <a:p>
                <a:pPr algn="ctr">
                  <a:lnSpc>
                    <a:spcPts val="2659"/>
                  </a:lnSpc>
                </a:pPr>
              </a:p>
            </p:txBody>
          </p:sp>
        </p:grpSp>
        <p:sp>
          <p:nvSpPr>
            <p:cNvPr name="TextBox 24" id="24"/>
            <p:cNvSpPr txBox="true"/>
            <p:nvPr/>
          </p:nvSpPr>
          <p:spPr>
            <a:xfrm rot="0">
              <a:off x="2918905" y="25661"/>
              <a:ext cx="1993305" cy="434340"/>
            </a:xfrm>
            <a:prstGeom prst="rect">
              <a:avLst/>
            </a:prstGeom>
          </p:spPr>
          <p:txBody>
            <a:bodyPr anchor="t" rtlCol="false" tIns="0" lIns="0" bIns="0" rIns="0">
              <a:spAutoFit/>
            </a:bodyPr>
            <a:lstStyle/>
            <a:p>
              <a:pPr algn="ctr">
                <a:lnSpc>
                  <a:spcPts val="2519"/>
                </a:lnSpc>
              </a:pPr>
              <a:r>
                <a:rPr lang="en-US" sz="1799">
                  <a:solidFill>
                    <a:srgbClr val="000000"/>
                  </a:solidFill>
                  <a:latin typeface="Times New Roman"/>
                  <a:ea typeface="Times New Roman"/>
                  <a:cs typeface="Times New Roman"/>
                  <a:sym typeface="Times New Roman"/>
                </a:rPr>
                <a:t>Decomposition</a:t>
              </a:r>
            </a:p>
          </p:txBody>
        </p:sp>
      </p:grpSp>
      <p:grpSp>
        <p:nvGrpSpPr>
          <p:cNvPr name="Group 25" id="25"/>
          <p:cNvGrpSpPr/>
          <p:nvPr/>
        </p:nvGrpSpPr>
        <p:grpSpPr>
          <a:xfrm rot="0">
            <a:off x="11385963" y="7109851"/>
            <a:ext cx="5873337" cy="2148449"/>
            <a:chOff x="0" y="0"/>
            <a:chExt cx="7831115" cy="2864598"/>
          </a:xfrm>
        </p:grpSpPr>
        <p:grpSp>
          <p:nvGrpSpPr>
            <p:cNvPr name="Group 26" id="26"/>
            <p:cNvGrpSpPr/>
            <p:nvPr/>
          </p:nvGrpSpPr>
          <p:grpSpPr>
            <a:xfrm rot="0">
              <a:off x="0" y="0"/>
              <a:ext cx="7831115" cy="2864598"/>
              <a:chOff x="0" y="0"/>
              <a:chExt cx="1546887" cy="565847"/>
            </a:xfrm>
          </p:grpSpPr>
          <p:sp>
            <p:nvSpPr>
              <p:cNvPr name="Freeform 27" id="27"/>
              <p:cNvSpPr/>
              <p:nvPr/>
            </p:nvSpPr>
            <p:spPr>
              <a:xfrm flipH="false" flipV="false" rot="0">
                <a:off x="0" y="0"/>
                <a:ext cx="1546887" cy="565847"/>
              </a:xfrm>
              <a:custGeom>
                <a:avLst/>
                <a:gdLst/>
                <a:ahLst/>
                <a:cxnLst/>
                <a:rect r="r" b="b" t="t" l="l"/>
                <a:pathLst>
                  <a:path h="565847" w="1546887">
                    <a:moveTo>
                      <a:pt x="67225" y="0"/>
                    </a:moveTo>
                    <a:lnTo>
                      <a:pt x="1479662" y="0"/>
                    </a:lnTo>
                    <a:cubicBezTo>
                      <a:pt x="1516789" y="0"/>
                      <a:pt x="1546887" y="30098"/>
                      <a:pt x="1546887" y="67225"/>
                    </a:cubicBezTo>
                    <a:lnTo>
                      <a:pt x="1546887" y="498621"/>
                    </a:lnTo>
                    <a:cubicBezTo>
                      <a:pt x="1546887" y="516450"/>
                      <a:pt x="1539804" y="533550"/>
                      <a:pt x="1527197" y="546157"/>
                    </a:cubicBezTo>
                    <a:cubicBezTo>
                      <a:pt x="1514590" y="558764"/>
                      <a:pt x="1497491" y="565847"/>
                      <a:pt x="1479662" y="565847"/>
                    </a:cubicBezTo>
                    <a:lnTo>
                      <a:pt x="67225" y="565847"/>
                    </a:lnTo>
                    <a:cubicBezTo>
                      <a:pt x="49396" y="565847"/>
                      <a:pt x="32297" y="558764"/>
                      <a:pt x="19690" y="546157"/>
                    </a:cubicBezTo>
                    <a:cubicBezTo>
                      <a:pt x="7083" y="533550"/>
                      <a:pt x="0" y="516450"/>
                      <a:pt x="0" y="498621"/>
                    </a:cubicBezTo>
                    <a:lnTo>
                      <a:pt x="0" y="67225"/>
                    </a:lnTo>
                    <a:cubicBezTo>
                      <a:pt x="0" y="49396"/>
                      <a:pt x="7083" y="32297"/>
                      <a:pt x="19690" y="19690"/>
                    </a:cubicBezTo>
                    <a:cubicBezTo>
                      <a:pt x="32297" y="7083"/>
                      <a:pt x="49396" y="0"/>
                      <a:pt x="67225" y="0"/>
                    </a:cubicBezTo>
                    <a:close/>
                  </a:path>
                </a:pathLst>
              </a:custGeom>
              <a:solidFill>
                <a:srgbClr val="38B6FF"/>
              </a:solidFill>
              <a:ln w="19050" cap="rnd">
                <a:solidFill>
                  <a:srgbClr val="000000"/>
                </a:solidFill>
                <a:prstDash val="solid"/>
                <a:round/>
              </a:ln>
            </p:spPr>
          </p:sp>
          <p:sp>
            <p:nvSpPr>
              <p:cNvPr name="TextBox 28" id="28"/>
              <p:cNvSpPr txBox="true"/>
              <p:nvPr/>
            </p:nvSpPr>
            <p:spPr>
              <a:xfrm>
                <a:off x="0" y="-38100"/>
                <a:ext cx="1546887" cy="603947"/>
              </a:xfrm>
              <a:prstGeom prst="rect">
                <a:avLst/>
              </a:prstGeom>
            </p:spPr>
            <p:txBody>
              <a:bodyPr anchor="ctr" rtlCol="false" tIns="50800" lIns="50800" bIns="50800" rIns="50800"/>
              <a:lstStyle/>
              <a:p>
                <a:pPr algn="ctr">
                  <a:lnSpc>
                    <a:spcPts val="2659"/>
                  </a:lnSpc>
                </a:pPr>
              </a:p>
            </p:txBody>
          </p:sp>
        </p:grpSp>
        <p:sp>
          <p:nvSpPr>
            <p:cNvPr name="TextBox 29" id="29"/>
            <p:cNvSpPr txBox="true"/>
            <p:nvPr/>
          </p:nvSpPr>
          <p:spPr>
            <a:xfrm rot="0">
              <a:off x="3142842" y="29698"/>
              <a:ext cx="1545431" cy="434340"/>
            </a:xfrm>
            <a:prstGeom prst="rect">
              <a:avLst/>
            </a:prstGeom>
          </p:spPr>
          <p:txBody>
            <a:bodyPr anchor="t" rtlCol="false" tIns="0" lIns="0" bIns="0" rIns="0">
              <a:spAutoFit/>
            </a:bodyPr>
            <a:lstStyle/>
            <a:p>
              <a:pPr algn="ctr">
                <a:lnSpc>
                  <a:spcPts val="2519"/>
                </a:lnSpc>
              </a:pPr>
              <a:r>
                <a:rPr lang="en-US" sz="1799">
                  <a:solidFill>
                    <a:srgbClr val="000000"/>
                  </a:solidFill>
                  <a:latin typeface="Times New Roman"/>
                  <a:ea typeface="Times New Roman"/>
                  <a:cs typeface="Times New Roman"/>
                  <a:sym typeface="Times New Roman"/>
                </a:rPr>
                <a:t>Abstraction</a:t>
              </a:r>
            </a:p>
          </p:txBody>
        </p:sp>
      </p:grpSp>
      <p:sp>
        <p:nvSpPr>
          <p:cNvPr name="TextBox 30" id="30"/>
          <p:cNvSpPr txBox="true"/>
          <p:nvPr/>
        </p:nvSpPr>
        <p:spPr>
          <a:xfrm rot="0">
            <a:off x="1524215" y="3431736"/>
            <a:ext cx="7399756" cy="1166495"/>
          </a:xfrm>
          <a:prstGeom prst="rect">
            <a:avLst/>
          </a:prstGeom>
        </p:spPr>
        <p:txBody>
          <a:bodyPr anchor="t" rtlCol="false" tIns="0" lIns="0" bIns="0" rIns="0">
            <a:spAutoFit/>
          </a:bodyPr>
          <a:lstStyle/>
          <a:p>
            <a:pPr algn="l">
              <a:lnSpc>
                <a:spcPts val="4480"/>
              </a:lnSpc>
            </a:pPr>
            <a:r>
              <a:rPr lang="en-US" sz="3200">
                <a:solidFill>
                  <a:srgbClr val="000000"/>
                </a:solidFill>
                <a:latin typeface="Times New Roman"/>
                <a:ea typeface="Times New Roman"/>
                <a:cs typeface="Times New Roman"/>
                <a:sym typeface="Times New Roman"/>
              </a:rPr>
              <a:t>How will I be able to get the least distance required in order to get to a care center?</a:t>
            </a:r>
          </a:p>
        </p:txBody>
      </p:sp>
      <p:sp>
        <p:nvSpPr>
          <p:cNvPr name="TextBox 31" id="31"/>
          <p:cNvSpPr txBox="true"/>
          <p:nvPr/>
        </p:nvSpPr>
        <p:spPr>
          <a:xfrm rot="0">
            <a:off x="11556404" y="1913214"/>
            <a:ext cx="5532455" cy="312746"/>
          </a:xfrm>
          <a:prstGeom prst="rect">
            <a:avLst/>
          </a:prstGeom>
        </p:spPr>
        <p:txBody>
          <a:bodyPr anchor="t" rtlCol="false" tIns="0" lIns="0" bIns="0" rIns="0">
            <a:spAutoFit/>
          </a:bodyPr>
          <a:lstStyle/>
          <a:p>
            <a:pPr algn="l" marL="353666" indent="-176833" lvl="1">
              <a:lnSpc>
                <a:spcPts val="2293"/>
              </a:lnSpc>
              <a:buFont typeface="Arial"/>
              <a:buChar char="•"/>
            </a:pPr>
            <a:r>
              <a:rPr lang="en-US" sz="1638">
                <a:solidFill>
                  <a:srgbClr val="000000"/>
                </a:solidFill>
                <a:latin typeface="Times New Roman"/>
                <a:ea typeface="Times New Roman"/>
                <a:cs typeface="Times New Roman"/>
                <a:sym typeface="Times New Roman"/>
              </a:rPr>
              <a:t>How to utilize the total distance to figure out the survival.</a:t>
            </a:r>
          </a:p>
        </p:txBody>
      </p:sp>
      <p:sp>
        <p:nvSpPr>
          <p:cNvPr name="TextBox 32" id="32"/>
          <p:cNvSpPr txBox="true"/>
          <p:nvPr/>
        </p:nvSpPr>
        <p:spPr>
          <a:xfrm rot="0">
            <a:off x="11556404" y="4341495"/>
            <a:ext cx="5532455" cy="1518285"/>
          </a:xfrm>
          <a:prstGeom prst="rect">
            <a:avLst/>
          </a:prstGeom>
        </p:spPr>
        <p:txBody>
          <a:bodyPr anchor="t" rtlCol="false" tIns="0" lIns="0" bIns="0" rIns="0">
            <a:spAutoFit/>
          </a:bodyPr>
          <a:lstStyle/>
          <a:p>
            <a:pPr algn="l">
              <a:lnSpc>
                <a:spcPts val="2939"/>
              </a:lnSpc>
            </a:pPr>
            <a:r>
              <a:rPr lang="en-US" sz="2099">
                <a:solidFill>
                  <a:srgbClr val="000000"/>
                </a:solidFill>
                <a:latin typeface="Times New Roman"/>
                <a:ea typeface="Times New Roman"/>
                <a:cs typeface="Times New Roman"/>
                <a:sym typeface="Times New Roman"/>
              </a:rPr>
              <a:t>To get the least distance required, simply use an algorithm that can disseminate a given list in order to figure out the list distance among them. But what possible algorithm can be used?</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3318" y="127394"/>
            <a:ext cx="17975269" cy="9981298"/>
            <a:chOff x="0" y="0"/>
            <a:chExt cx="4734227" cy="2628819"/>
          </a:xfrm>
        </p:grpSpPr>
        <p:sp>
          <p:nvSpPr>
            <p:cNvPr name="Freeform 3" id="3"/>
            <p:cNvSpPr/>
            <p:nvPr/>
          </p:nvSpPr>
          <p:spPr>
            <a:xfrm flipH="false" flipV="false" rot="0">
              <a:off x="0" y="0"/>
              <a:ext cx="4734227" cy="2628819"/>
            </a:xfrm>
            <a:custGeom>
              <a:avLst/>
              <a:gdLst/>
              <a:ahLst/>
              <a:cxnLst/>
              <a:rect r="r" b="b" t="t" l="l"/>
              <a:pathLst>
                <a:path h="2628819" w="4734227">
                  <a:moveTo>
                    <a:pt x="21966" y="0"/>
                  </a:moveTo>
                  <a:lnTo>
                    <a:pt x="4712262" y="0"/>
                  </a:lnTo>
                  <a:cubicBezTo>
                    <a:pt x="4718087" y="0"/>
                    <a:pt x="4723674" y="2314"/>
                    <a:pt x="4727794" y="6434"/>
                  </a:cubicBezTo>
                  <a:cubicBezTo>
                    <a:pt x="4731913" y="10553"/>
                    <a:pt x="4734227" y="16140"/>
                    <a:pt x="4734227" y="21966"/>
                  </a:cubicBezTo>
                  <a:lnTo>
                    <a:pt x="4734227" y="2606854"/>
                  </a:lnTo>
                  <a:cubicBezTo>
                    <a:pt x="4734227" y="2618985"/>
                    <a:pt x="4724393" y="2628819"/>
                    <a:pt x="4712262" y="2628819"/>
                  </a:cubicBezTo>
                  <a:lnTo>
                    <a:pt x="21966" y="2628819"/>
                  </a:lnTo>
                  <a:cubicBezTo>
                    <a:pt x="16140" y="2628819"/>
                    <a:pt x="10553" y="2626505"/>
                    <a:pt x="6434" y="2622386"/>
                  </a:cubicBezTo>
                  <a:cubicBezTo>
                    <a:pt x="2314" y="2618266"/>
                    <a:pt x="0" y="2612679"/>
                    <a:pt x="0" y="2606854"/>
                  </a:cubicBezTo>
                  <a:lnTo>
                    <a:pt x="0" y="21966"/>
                  </a:lnTo>
                  <a:cubicBezTo>
                    <a:pt x="0" y="16140"/>
                    <a:pt x="2314" y="10553"/>
                    <a:pt x="6434" y="6434"/>
                  </a:cubicBezTo>
                  <a:cubicBezTo>
                    <a:pt x="10553" y="2314"/>
                    <a:pt x="16140" y="0"/>
                    <a:pt x="21966" y="0"/>
                  </a:cubicBezTo>
                  <a:close/>
                </a:path>
              </a:pathLst>
            </a:custGeom>
            <a:solidFill>
              <a:srgbClr val="FFFFFF"/>
            </a:solidFill>
            <a:ln w="238125" cap="rnd">
              <a:solidFill>
                <a:srgbClr val="919191"/>
              </a:solidFill>
              <a:prstDash val="solid"/>
              <a:round/>
            </a:ln>
          </p:spPr>
        </p:sp>
        <p:sp>
          <p:nvSpPr>
            <p:cNvPr name="TextBox 4" id="4"/>
            <p:cNvSpPr txBox="true"/>
            <p:nvPr/>
          </p:nvSpPr>
          <p:spPr>
            <a:xfrm>
              <a:off x="0" y="-38100"/>
              <a:ext cx="4734227" cy="2666919"/>
            </a:xfrm>
            <a:prstGeom prst="rect">
              <a:avLst/>
            </a:prstGeom>
          </p:spPr>
          <p:txBody>
            <a:bodyPr anchor="ctr" rtlCol="false" tIns="50800" lIns="50800" bIns="50800" rIns="50800"/>
            <a:lstStyle/>
            <a:p>
              <a:pPr algn="ctr">
                <a:lnSpc>
                  <a:spcPts val="2659"/>
                </a:lnSpc>
                <a:spcBef>
                  <a:spcPct val="0"/>
                </a:spcBef>
              </a:pPr>
            </a:p>
          </p:txBody>
        </p:sp>
      </p:grpSp>
      <p:sp>
        <p:nvSpPr>
          <p:cNvPr name="AutoShape 5" id="5"/>
          <p:cNvSpPr/>
          <p:nvPr/>
        </p:nvSpPr>
        <p:spPr>
          <a:xfrm>
            <a:off x="9130953" y="5143500"/>
            <a:ext cx="2255011" cy="0"/>
          </a:xfrm>
          <a:prstGeom prst="line">
            <a:avLst/>
          </a:prstGeom>
          <a:ln cap="flat" w="38100">
            <a:solidFill>
              <a:srgbClr val="000000"/>
            </a:solidFill>
            <a:prstDash val="sysDot"/>
            <a:headEnd type="none" len="sm" w="sm"/>
            <a:tailEnd type="arrow" len="sm" w="med"/>
          </a:ln>
        </p:spPr>
      </p:sp>
      <p:sp>
        <p:nvSpPr>
          <p:cNvPr name="AutoShape 6" id="6"/>
          <p:cNvSpPr/>
          <p:nvPr/>
        </p:nvSpPr>
        <p:spPr>
          <a:xfrm>
            <a:off x="9130953" y="5143500"/>
            <a:ext cx="2255011" cy="3040576"/>
          </a:xfrm>
          <a:prstGeom prst="line">
            <a:avLst/>
          </a:prstGeom>
          <a:ln cap="flat" w="38100">
            <a:solidFill>
              <a:srgbClr val="000000"/>
            </a:solidFill>
            <a:prstDash val="sysDot"/>
            <a:headEnd type="none" len="sm" w="sm"/>
            <a:tailEnd type="arrow" len="sm" w="med"/>
          </a:ln>
        </p:spPr>
      </p:sp>
      <p:sp>
        <p:nvSpPr>
          <p:cNvPr name="AutoShape 7" id="7"/>
          <p:cNvSpPr/>
          <p:nvPr/>
        </p:nvSpPr>
        <p:spPr>
          <a:xfrm flipV="true">
            <a:off x="9130953" y="2102924"/>
            <a:ext cx="2255011" cy="3040576"/>
          </a:xfrm>
          <a:prstGeom prst="line">
            <a:avLst/>
          </a:prstGeom>
          <a:ln cap="flat" w="38100">
            <a:solidFill>
              <a:srgbClr val="000000"/>
            </a:solidFill>
            <a:prstDash val="sysDot"/>
            <a:headEnd type="none" len="sm" w="sm"/>
            <a:tailEnd type="arrow" len="sm" w="med"/>
          </a:ln>
        </p:spPr>
      </p:sp>
      <p:sp>
        <p:nvSpPr>
          <p:cNvPr name="TextBox 8" id="8"/>
          <p:cNvSpPr txBox="true"/>
          <p:nvPr/>
        </p:nvSpPr>
        <p:spPr>
          <a:xfrm rot="0">
            <a:off x="1317234" y="676275"/>
            <a:ext cx="5134868" cy="1747519"/>
          </a:xfrm>
          <a:prstGeom prst="rect">
            <a:avLst/>
          </a:prstGeom>
        </p:spPr>
        <p:txBody>
          <a:bodyPr anchor="t" rtlCol="false" tIns="0" lIns="0" bIns="0" rIns="0">
            <a:spAutoFit/>
          </a:bodyPr>
          <a:lstStyle/>
          <a:p>
            <a:pPr algn="l">
              <a:lnSpc>
                <a:spcPts val="12880"/>
              </a:lnSpc>
            </a:pPr>
            <a:r>
              <a:rPr lang="en-US" sz="9200" b="true">
                <a:solidFill>
                  <a:srgbClr val="38B6FF"/>
                </a:solidFill>
                <a:latin typeface="Times New Roman Bold"/>
                <a:ea typeface="Times New Roman Bold"/>
                <a:cs typeface="Times New Roman Bold"/>
                <a:sym typeface="Times New Roman Bold"/>
              </a:rPr>
              <a:t>Iteration 3</a:t>
            </a:r>
          </a:p>
        </p:txBody>
      </p:sp>
      <p:sp>
        <p:nvSpPr>
          <p:cNvPr name="TextBox 9" id="9"/>
          <p:cNvSpPr txBox="true"/>
          <p:nvPr/>
        </p:nvSpPr>
        <p:spPr>
          <a:xfrm rot="0">
            <a:off x="1317234" y="8266430"/>
            <a:ext cx="5187255" cy="991870"/>
          </a:xfrm>
          <a:prstGeom prst="rect">
            <a:avLst/>
          </a:prstGeom>
        </p:spPr>
        <p:txBody>
          <a:bodyPr anchor="t" rtlCol="false" tIns="0" lIns="0" bIns="0" rIns="0">
            <a:spAutoFit/>
          </a:bodyPr>
          <a:lstStyle/>
          <a:p>
            <a:pPr algn="ctr">
              <a:lnSpc>
                <a:spcPts val="7279"/>
              </a:lnSpc>
            </a:pPr>
            <a:r>
              <a:rPr lang="en-US" sz="5199" b="true">
                <a:solidFill>
                  <a:srgbClr val="38B6FF"/>
                </a:solidFill>
                <a:latin typeface="Times New Roman Bold"/>
                <a:ea typeface="Times New Roman Bold"/>
                <a:cs typeface="Times New Roman Bold"/>
                <a:sym typeface="Times New Roman Bold"/>
              </a:rPr>
              <a:t>Graphic Organizer</a:t>
            </a:r>
          </a:p>
        </p:txBody>
      </p:sp>
      <p:grpSp>
        <p:nvGrpSpPr>
          <p:cNvPr name="Group 10" id="10"/>
          <p:cNvGrpSpPr/>
          <p:nvPr/>
        </p:nvGrpSpPr>
        <p:grpSpPr>
          <a:xfrm rot="0">
            <a:off x="1317234" y="2995051"/>
            <a:ext cx="7813719" cy="4296898"/>
            <a:chOff x="0" y="0"/>
            <a:chExt cx="10418292" cy="5729197"/>
          </a:xfrm>
        </p:grpSpPr>
        <p:grpSp>
          <p:nvGrpSpPr>
            <p:cNvPr name="Group 11" id="11"/>
            <p:cNvGrpSpPr/>
            <p:nvPr/>
          </p:nvGrpSpPr>
          <p:grpSpPr>
            <a:xfrm rot="0">
              <a:off x="0" y="0"/>
              <a:ext cx="10418292" cy="5729197"/>
              <a:chOff x="0" y="0"/>
              <a:chExt cx="2057934" cy="1131693"/>
            </a:xfrm>
          </p:grpSpPr>
          <p:sp>
            <p:nvSpPr>
              <p:cNvPr name="Freeform 12" id="12"/>
              <p:cNvSpPr/>
              <p:nvPr/>
            </p:nvSpPr>
            <p:spPr>
              <a:xfrm flipH="false" flipV="false" rot="0">
                <a:off x="0" y="0"/>
                <a:ext cx="2057934" cy="1131693"/>
              </a:xfrm>
              <a:custGeom>
                <a:avLst/>
                <a:gdLst/>
                <a:ahLst/>
                <a:cxnLst/>
                <a:rect r="r" b="b" t="t" l="l"/>
                <a:pathLst>
                  <a:path h="1131693" w="2057934">
                    <a:moveTo>
                      <a:pt x="50531" y="0"/>
                    </a:moveTo>
                    <a:lnTo>
                      <a:pt x="2007403" y="0"/>
                    </a:lnTo>
                    <a:cubicBezTo>
                      <a:pt x="2035311" y="0"/>
                      <a:pt x="2057934" y="22624"/>
                      <a:pt x="2057934" y="50531"/>
                    </a:cubicBezTo>
                    <a:lnTo>
                      <a:pt x="2057934" y="1081162"/>
                    </a:lnTo>
                    <a:cubicBezTo>
                      <a:pt x="2057934" y="1109070"/>
                      <a:pt x="2035311" y="1131693"/>
                      <a:pt x="2007403" y="1131693"/>
                    </a:cubicBezTo>
                    <a:lnTo>
                      <a:pt x="50531" y="1131693"/>
                    </a:lnTo>
                    <a:cubicBezTo>
                      <a:pt x="37130" y="1131693"/>
                      <a:pt x="24277" y="1126369"/>
                      <a:pt x="14800" y="1116893"/>
                    </a:cubicBezTo>
                    <a:cubicBezTo>
                      <a:pt x="5324" y="1107416"/>
                      <a:pt x="0" y="1094564"/>
                      <a:pt x="0" y="1081162"/>
                    </a:cubicBezTo>
                    <a:lnTo>
                      <a:pt x="0" y="50531"/>
                    </a:lnTo>
                    <a:cubicBezTo>
                      <a:pt x="0" y="37130"/>
                      <a:pt x="5324" y="24277"/>
                      <a:pt x="14800" y="14800"/>
                    </a:cubicBezTo>
                    <a:cubicBezTo>
                      <a:pt x="24277" y="5324"/>
                      <a:pt x="37130" y="0"/>
                      <a:pt x="50531" y="0"/>
                    </a:cubicBezTo>
                    <a:close/>
                  </a:path>
                </a:pathLst>
              </a:custGeom>
              <a:solidFill>
                <a:srgbClr val="38B6FF"/>
              </a:solidFill>
              <a:ln w="19050" cap="rnd">
                <a:solidFill>
                  <a:srgbClr val="000000"/>
                </a:solidFill>
                <a:prstDash val="solid"/>
                <a:round/>
              </a:ln>
            </p:spPr>
          </p:sp>
          <p:sp>
            <p:nvSpPr>
              <p:cNvPr name="TextBox 13" id="13"/>
              <p:cNvSpPr txBox="true"/>
              <p:nvPr/>
            </p:nvSpPr>
            <p:spPr>
              <a:xfrm>
                <a:off x="0" y="-38100"/>
                <a:ext cx="2057934" cy="1169793"/>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3738129" y="-12473"/>
              <a:ext cx="2942034" cy="434340"/>
            </a:xfrm>
            <a:prstGeom prst="rect">
              <a:avLst/>
            </a:prstGeom>
          </p:spPr>
          <p:txBody>
            <a:bodyPr anchor="t" rtlCol="false" tIns="0" lIns="0" bIns="0" rIns="0">
              <a:spAutoFit/>
            </a:bodyPr>
            <a:lstStyle/>
            <a:p>
              <a:pPr algn="ctr">
                <a:lnSpc>
                  <a:spcPts val="2519"/>
                </a:lnSpc>
              </a:pPr>
              <a:r>
                <a:rPr lang="en-US" sz="1799">
                  <a:solidFill>
                    <a:srgbClr val="000000"/>
                  </a:solidFill>
                  <a:latin typeface="Times New Roman"/>
                  <a:ea typeface="Times New Roman"/>
                  <a:cs typeface="Times New Roman"/>
                  <a:sym typeface="Times New Roman"/>
                </a:rPr>
                <a:t>Problem Identification</a:t>
              </a:r>
            </a:p>
          </p:txBody>
        </p:sp>
      </p:grpSp>
      <p:grpSp>
        <p:nvGrpSpPr>
          <p:cNvPr name="Group 15" id="15"/>
          <p:cNvGrpSpPr/>
          <p:nvPr/>
        </p:nvGrpSpPr>
        <p:grpSpPr>
          <a:xfrm rot="0">
            <a:off x="11385963" y="4069276"/>
            <a:ext cx="5873337" cy="2148449"/>
            <a:chOff x="0" y="0"/>
            <a:chExt cx="7831115" cy="2864598"/>
          </a:xfrm>
        </p:grpSpPr>
        <p:grpSp>
          <p:nvGrpSpPr>
            <p:cNvPr name="Group 16" id="16"/>
            <p:cNvGrpSpPr/>
            <p:nvPr/>
          </p:nvGrpSpPr>
          <p:grpSpPr>
            <a:xfrm rot="0">
              <a:off x="0" y="0"/>
              <a:ext cx="7831115" cy="2864598"/>
              <a:chOff x="0" y="0"/>
              <a:chExt cx="1546887" cy="565847"/>
            </a:xfrm>
          </p:grpSpPr>
          <p:sp>
            <p:nvSpPr>
              <p:cNvPr name="Freeform 17" id="17"/>
              <p:cNvSpPr/>
              <p:nvPr/>
            </p:nvSpPr>
            <p:spPr>
              <a:xfrm flipH="false" flipV="false" rot="0">
                <a:off x="0" y="0"/>
                <a:ext cx="1546887" cy="565847"/>
              </a:xfrm>
              <a:custGeom>
                <a:avLst/>
                <a:gdLst/>
                <a:ahLst/>
                <a:cxnLst/>
                <a:rect r="r" b="b" t="t" l="l"/>
                <a:pathLst>
                  <a:path h="565847" w="1546887">
                    <a:moveTo>
                      <a:pt x="67225" y="0"/>
                    </a:moveTo>
                    <a:lnTo>
                      <a:pt x="1479662" y="0"/>
                    </a:lnTo>
                    <a:cubicBezTo>
                      <a:pt x="1516789" y="0"/>
                      <a:pt x="1546887" y="30098"/>
                      <a:pt x="1546887" y="67225"/>
                    </a:cubicBezTo>
                    <a:lnTo>
                      <a:pt x="1546887" y="498621"/>
                    </a:lnTo>
                    <a:cubicBezTo>
                      <a:pt x="1546887" y="516450"/>
                      <a:pt x="1539804" y="533550"/>
                      <a:pt x="1527197" y="546157"/>
                    </a:cubicBezTo>
                    <a:cubicBezTo>
                      <a:pt x="1514590" y="558764"/>
                      <a:pt x="1497491" y="565847"/>
                      <a:pt x="1479662" y="565847"/>
                    </a:cubicBezTo>
                    <a:lnTo>
                      <a:pt x="67225" y="565847"/>
                    </a:lnTo>
                    <a:cubicBezTo>
                      <a:pt x="49396" y="565847"/>
                      <a:pt x="32297" y="558764"/>
                      <a:pt x="19690" y="546157"/>
                    </a:cubicBezTo>
                    <a:cubicBezTo>
                      <a:pt x="7083" y="533550"/>
                      <a:pt x="0" y="516450"/>
                      <a:pt x="0" y="498621"/>
                    </a:cubicBezTo>
                    <a:lnTo>
                      <a:pt x="0" y="67225"/>
                    </a:lnTo>
                    <a:cubicBezTo>
                      <a:pt x="0" y="49396"/>
                      <a:pt x="7083" y="32297"/>
                      <a:pt x="19690" y="19690"/>
                    </a:cubicBezTo>
                    <a:cubicBezTo>
                      <a:pt x="32297" y="7083"/>
                      <a:pt x="49396" y="0"/>
                      <a:pt x="67225" y="0"/>
                    </a:cubicBezTo>
                    <a:close/>
                  </a:path>
                </a:pathLst>
              </a:custGeom>
              <a:solidFill>
                <a:srgbClr val="38B6FF"/>
              </a:solidFill>
              <a:ln w="19050" cap="rnd">
                <a:solidFill>
                  <a:srgbClr val="000000"/>
                </a:solidFill>
                <a:prstDash val="solid"/>
                <a:round/>
              </a:ln>
            </p:spPr>
          </p:sp>
          <p:sp>
            <p:nvSpPr>
              <p:cNvPr name="TextBox 18" id="18"/>
              <p:cNvSpPr txBox="true"/>
              <p:nvPr/>
            </p:nvSpPr>
            <p:spPr>
              <a:xfrm>
                <a:off x="0" y="-38100"/>
                <a:ext cx="1546887" cy="603947"/>
              </a:xfrm>
              <a:prstGeom prst="rect">
                <a:avLst/>
              </a:prstGeom>
            </p:spPr>
            <p:txBody>
              <a:bodyPr anchor="ctr" rtlCol="false" tIns="50800" lIns="50800" bIns="50800" rIns="50800"/>
              <a:lstStyle/>
              <a:p>
                <a:pPr algn="ctr">
                  <a:lnSpc>
                    <a:spcPts val="2659"/>
                  </a:lnSpc>
                </a:pPr>
              </a:p>
            </p:txBody>
          </p:sp>
        </p:grpSp>
        <p:sp>
          <p:nvSpPr>
            <p:cNvPr name="TextBox 19" id="19"/>
            <p:cNvSpPr txBox="true"/>
            <p:nvPr/>
          </p:nvSpPr>
          <p:spPr>
            <a:xfrm rot="0">
              <a:off x="2601604" y="25400"/>
              <a:ext cx="2627908" cy="434340"/>
            </a:xfrm>
            <a:prstGeom prst="rect">
              <a:avLst/>
            </a:prstGeom>
          </p:spPr>
          <p:txBody>
            <a:bodyPr anchor="t" rtlCol="false" tIns="0" lIns="0" bIns="0" rIns="0">
              <a:spAutoFit/>
            </a:bodyPr>
            <a:lstStyle/>
            <a:p>
              <a:pPr algn="ctr">
                <a:lnSpc>
                  <a:spcPts val="2519"/>
                </a:lnSpc>
              </a:pPr>
              <a:r>
                <a:rPr lang="en-US" sz="1799">
                  <a:solidFill>
                    <a:srgbClr val="000000"/>
                  </a:solidFill>
                  <a:latin typeface="Times New Roman"/>
                  <a:ea typeface="Times New Roman"/>
                  <a:cs typeface="Times New Roman"/>
                  <a:sym typeface="Times New Roman"/>
                </a:rPr>
                <a:t>Pattern Recognition</a:t>
              </a:r>
            </a:p>
          </p:txBody>
        </p:sp>
      </p:grpSp>
      <p:grpSp>
        <p:nvGrpSpPr>
          <p:cNvPr name="Group 20" id="20"/>
          <p:cNvGrpSpPr/>
          <p:nvPr/>
        </p:nvGrpSpPr>
        <p:grpSpPr>
          <a:xfrm rot="0">
            <a:off x="11385963" y="1028700"/>
            <a:ext cx="5873337" cy="2148449"/>
            <a:chOff x="0" y="0"/>
            <a:chExt cx="7831115" cy="2864598"/>
          </a:xfrm>
        </p:grpSpPr>
        <p:grpSp>
          <p:nvGrpSpPr>
            <p:cNvPr name="Group 21" id="21"/>
            <p:cNvGrpSpPr/>
            <p:nvPr/>
          </p:nvGrpSpPr>
          <p:grpSpPr>
            <a:xfrm rot="0">
              <a:off x="0" y="0"/>
              <a:ext cx="7831115" cy="2864598"/>
              <a:chOff x="0" y="0"/>
              <a:chExt cx="1546887" cy="565847"/>
            </a:xfrm>
          </p:grpSpPr>
          <p:sp>
            <p:nvSpPr>
              <p:cNvPr name="Freeform 22" id="22"/>
              <p:cNvSpPr/>
              <p:nvPr/>
            </p:nvSpPr>
            <p:spPr>
              <a:xfrm flipH="false" flipV="false" rot="0">
                <a:off x="0" y="0"/>
                <a:ext cx="1546887" cy="565847"/>
              </a:xfrm>
              <a:custGeom>
                <a:avLst/>
                <a:gdLst/>
                <a:ahLst/>
                <a:cxnLst/>
                <a:rect r="r" b="b" t="t" l="l"/>
                <a:pathLst>
                  <a:path h="565847" w="1546887">
                    <a:moveTo>
                      <a:pt x="67225" y="0"/>
                    </a:moveTo>
                    <a:lnTo>
                      <a:pt x="1479662" y="0"/>
                    </a:lnTo>
                    <a:cubicBezTo>
                      <a:pt x="1516789" y="0"/>
                      <a:pt x="1546887" y="30098"/>
                      <a:pt x="1546887" y="67225"/>
                    </a:cubicBezTo>
                    <a:lnTo>
                      <a:pt x="1546887" y="498621"/>
                    </a:lnTo>
                    <a:cubicBezTo>
                      <a:pt x="1546887" y="516450"/>
                      <a:pt x="1539804" y="533550"/>
                      <a:pt x="1527197" y="546157"/>
                    </a:cubicBezTo>
                    <a:cubicBezTo>
                      <a:pt x="1514590" y="558764"/>
                      <a:pt x="1497491" y="565847"/>
                      <a:pt x="1479662" y="565847"/>
                    </a:cubicBezTo>
                    <a:lnTo>
                      <a:pt x="67225" y="565847"/>
                    </a:lnTo>
                    <a:cubicBezTo>
                      <a:pt x="49396" y="565847"/>
                      <a:pt x="32297" y="558764"/>
                      <a:pt x="19690" y="546157"/>
                    </a:cubicBezTo>
                    <a:cubicBezTo>
                      <a:pt x="7083" y="533550"/>
                      <a:pt x="0" y="516450"/>
                      <a:pt x="0" y="498621"/>
                    </a:cubicBezTo>
                    <a:lnTo>
                      <a:pt x="0" y="67225"/>
                    </a:lnTo>
                    <a:cubicBezTo>
                      <a:pt x="0" y="49396"/>
                      <a:pt x="7083" y="32297"/>
                      <a:pt x="19690" y="19690"/>
                    </a:cubicBezTo>
                    <a:cubicBezTo>
                      <a:pt x="32297" y="7083"/>
                      <a:pt x="49396" y="0"/>
                      <a:pt x="67225" y="0"/>
                    </a:cubicBezTo>
                    <a:close/>
                  </a:path>
                </a:pathLst>
              </a:custGeom>
              <a:solidFill>
                <a:srgbClr val="38B6FF"/>
              </a:solidFill>
              <a:ln w="19050" cap="rnd">
                <a:solidFill>
                  <a:srgbClr val="000000"/>
                </a:solidFill>
                <a:prstDash val="solid"/>
                <a:round/>
              </a:ln>
            </p:spPr>
          </p:sp>
          <p:sp>
            <p:nvSpPr>
              <p:cNvPr name="TextBox 23" id="23"/>
              <p:cNvSpPr txBox="true"/>
              <p:nvPr/>
            </p:nvSpPr>
            <p:spPr>
              <a:xfrm>
                <a:off x="0" y="-38100"/>
                <a:ext cx="1546887" cy="603947"/>
              </a:xfrm>
              <a:prstGeom prst="rect">
                <a:avLst/>
              </a:prstGeom>
            </p:spPr>
            <p:txBody>
              <a:bodyPr anchor="ctr" rtlCol="false" tIns="50800" lIns="50800" bIns="50800" rIns="50800"/>
              <a:lstStyle/>
              <a:p>
                <a:pPr algn="ctr">
                  <a:lnSpc>
                    <a:spcPts val="2659"/>
                  </a:lnSpc>
                </a:pPr>
              </a:p>
            </p:txBody>
          </p:sp>
        </p:grpSp>
        <p:sp>
          <p:nvSpPr>
            <p:cNvPr name="TextBox 24" id="24"/>
            <p:cNvSpPr txBox="true"/>
            <p:nvPr/>
          </p:nvSpPr>
          <p:spPr>
            <a:xfrm rot="0">
              <a:off x="2918905" y="25661"/>
              <a:ext cx="1993305" cy="434340"/>
            </a:xfrm>
            <a:prstGeom prst="rect">
              <a:avLst/>
            </a:prstGeom>
          </p:spPr>
          <p:txBody>
            <a:bodyPr anchor="t" rtlCol="false" tIns="0" lIns="0" bIns="0" rIns="0">
              <a:spAutoFit/>
            </a:bodyPr>
            <a:lstStyle/>
            <a:p>
              <a:pPr algn="ctr">
                <a:lnSpc>
                  <a:spcPts val="2519"/>
                </a:lnSpc>
              </a:pPr>
              <a:r>
                <a:rPr lang="en-US" sz="1799">
                  <a:solidFill>
                    <a:srgbClr val="000000"/>
                  </a:solidFill>
                  <a:latin typeface="Times New Roman"/>
                  <a:ea typeface="Times New Roman"/>
                  <a:cs typeface="Times New Roman"/>
                  <a:sym typeface="Times New Roman"/>
                </a:rPr>
                <a:t>Decomposition</a:t>
              </a:r>
            </a:p>
          </p:txBody>
        </p:sp>
      </p:grpSp>
      <p:grpSp>
        <p:nvGrpSpPr>
          <p:cNvPr name="Group 25" id="25"/>
          <p:cNvGrpSpPr/>
          <p:nvPr/>
        </p:nvGrpSpPr>
        <p:grpSpPr>
          <a:xfrm rot="0">
            <a:off x="11385963" y="7109851"/>
            <a:ext cx="5873337" cy="2148449"/>
            <a:chOff x="0" y="0"/>
            <a:chExt cx="7831115" cy="2864598"/>
          </a:xfrm>
        </p:grpSpPr>
        <p:grpSp>
          <p:nvGrpSpPr>
            <p:cNvPr name="Group 26" id="26"/>
            <p:cNvGrpSpPr/>
            <p:nvPr/>
          </p:nvGrpSpPr>
          <p:grpSpPr>
            <a:xfrm rot="0">
              <a:off x="0" y="0"/>
              <a:ext cx="7831115" cy="2864598"/>
              <a:chOff x="0" y="0"/>
              <a:chExt cx="1546887" cy="565847"/>
            </a:xfrm>
          </p:grpSpPr>
          <p:sp>
            <p:nvSpPr>
              <p:cNvPr name="Freeform 27" id="27"/>
              <p:cNvSpPr/>
              <p:nvPr/>
            </p:nvSpPr>
            <p:spPr>
              <a:xfrm flipH="false" flipV="false" rot="0">
                <a:off x="0" y="0"/>
                <a:ext cx="1546887" cy="565847"/>
              </a:xfrm>
              <a:custGeom>
                <a:avLst/>
                <a:gdLst/>
                <a:ahLst/>
                <a:cxnLst/>
                <a:rect r="r" b="b" t="t" l="l"/>
                <a:pathLst>
                  <a:path h="565847" w="1546887">
                    <a:moveTo>
                      <a:pt x="67225" y="0"/>
                    </a:moveTo>
                    <a:lnTo>
                      <a:pt x="1479662" y="0"/>
                    </a:lnTo>
                    <a:cubicBezTo>
                      <a:pt x="1516789" y="0"/>
                      <a:pt x="1546887" y="30098"/>
                      <a:pt x="1546887" y="67225"/>
                    </a:cubicBezTo>
                    <a:lnTo>
                      <a:pt x="1546887" y="498621"/>
                    </a:lnTo>
                    <a:cubicBezTo>
                      <a:pt x="1546887" y="516450"/>
                      <a:pt x="1539804" y="533550"/>
                      <a:pt x="1527197" y="546157"/>
                    </a:cubicBezTo>
                    <a:cubicBezTo>
                      <a:pt x="1514590" y="558764"/>
                      <a:pt x="1497491" y="565847"/>
                      <a:pt x="1479662" y="565847"/>
                    </a:cubicBezTo>
                    <a:lnTo>
                      <a:pt x="67225" y="565847"/>
                    </a:lnTo>
                    <a:cubicBezTo>
                      <a:pt x="49396" y="565847"/>
                      <a:pt x="32297" y="558764"/>
                      <a:pt x="19690" y="546157"/>
                    </a:cubicBezTo>
                    <a:cubicBezTo>
                      <a:pt x="7083" y="533550"/>
                      <a:pt x="0" y="516450"/>
                      <a:pt x="0" y="498621"/>
                    </a:cubicBezTo>
                    <a:lnTo>
                      <a:pt x="0" y="67225"/>
                    </a:lnTo>
                    <a:cubicBezTo>
                      <a:pt x="0" y="49396"/>
                      <a:pt x="7083" y="32297"/>
                      <a:pt x="19690" y="19690"/>
                    </a:cubicBezTo>
                    <a:cubicBezTo>
                      <a:pt x="32297" y="7083"/>
                      <a:pt x="49396" y="0"/>
                      <a:pt x="67225" y="0"/>
                    </a:cubicBezTo>
                    <a:close/>
                  </a:path>
                </a:pathLst>
              </a:custGeom>
              <a:solidFill>
                <a:srgbClr val="38B6FF"/>
              </a:solidFill>
              <a:ln w="19050" cap="rnd">
                <a:solidFill>
                  <a:srgbClr val="000000"/>
                </a:solidFill>
                <a:prstDash val="solid"/>
                <a:round/>
              </a:ln>
            </p:spPr>
          </p:sp>
          <p:sp>
            <p:nvSpPr>
              <p:cNvPr name="TextBox 28" id="28"/>
              <p:cNvSpPr txBox="true"/>
              <p:nvPr/>
            </p:nvSpPr>
            <p:spPr>
              <a:xfrm>
                <a:off x="0" y="-38100"/>
                <a:ext cx="1546887" cy="603947"/>
              </a:xfrm>
              <a:prstGeom prst="rect">
                <a:avLst/>
              </a:prstGeom>
            </p:spPr>
            <p:txBody>
              <a:bodyPr anchor="ctr" rtlCol="false" tIns="50800" lIns="50800" bIns="50800" rIns="50800"/>
              <a:lstStyle/>
              <a:p>
                <a:pPr algn="ctr">
                  <a:lnSpc>
                    <a:spcPts val="2659"/>
                  </a:lnSpc>
                </a:pPr>
              </a:p>
            </p:txBody>
          </p:sp>
        </p:grpSp>
        <p:sp>
          <p:nvSpPr>
            <p:cNvPr name="TextBox 29" id="29"/>
            <p:cNvSpPr txBox="true"/>
            <p:nvPr/>
          </p:nvSpPr>
          <p:spPr>
            <a:xfrm rot="0">
              <a:off x="3142842" y="29698"/>
              <a:ext cx="1545431" cy="434340"/>
            </a:xfrm>
            <a:prstGeom prst="rect">
              <a:avLst/>
            </a:prstGeom>
          </p:spPr>
          <p:txBody>
            <a:bodyPr anchor="t" rtlCol="false" tIns="0" lIns="0" bIns="0" rIns="0">
              <a:spAutoFit/>
            </a:bodyPr>
            <a:lstStyle/>
            <a:p>
              <a:pPr algn="ctr">
                <a:lnSpc>
                  <a:spcPts val="2519"/>
                </a:lnSpc>
              </a:pPr>
              <a:r>
                <a:rPr lang="en-US" sz="1799">
                  <a:solidFill>
                    <a:srgbClr val="000000"/>
                  </a:solidFill>
                  <a:latin typeface="Times New Roman"/>
                  <a:ea typeface="Times New Roman"/>
                  <a:cs typeface="Times New Roman"/>
                  <a:sym typeface="Times New Roman"/>
                </a:rPr>
                <a:t>Abstraction</a:t>
              </a:r>
            </a:p>
          </p:txBody>
        </p:sp>
      </p:grpSp>
      <p:sp>
        <p:nvSpPr>
          <p:cNvPr name="TextBox 30" id="30"/>
          <p:cNvSpPr txBox="true"/>
          <p:nvPr/>
        </p:nvSpPr>
        <p:spPr>
          <a:xfrm rot="0">
            <a:off x="1524215" y="3441261"/>
            <a:ext cx="7399756" cy="3014980"/>
          </a:xfrm>
          <a:prstGeom prst="rect">
            <a:avLst/>
          </a:prstGeom>
        </p:spPr>
        <p:txBody>
          <a:bodyPr anchor="t" rtlCol="false" tIns="0" lIns="0" bIns="0" rIns="0">
            <a:spAutoFit/>
          </a:bodyPr>
          <a:lstStyle/>
          <a:p>
            <a:pPr algn="l">
              <a:lnSpc>
                <a:spcPts val="3919"/>
              </a:lnSpc>
            </a:pPr>
            <a:r>
              <a:rPr lang="en-US" sz="2799">
                <a:solidFill>
                  <a:srgbClr val="000000"/>
                </a:solidFill>
                <a:latin typeface="Times New Roman"/>
                <a:ea typeface="Times New Roman"/>
                <a:cs typeface="Times New Roman"/>
                <a:sym typeface="Times New Roman"/>
              </a:rPr>
              <a:t>The dijkstra algorithm can be used in combination to using nodes to simulate the roads to obtain the least distance and dynamic programming to both store and utilize the distance and time data, but how can the distance be used to figure out the survival of a patient?</a:t>
            </a:r>
          </a:p>
        </p:txBody>
      </p:sp>
      <p:sp>
        <p:nvSpPr>
          <p:cNvPr name="TextBox 31" id="31"/>
          <p:cNvSpPr txBox="true"/>
          <p:nvPr/>
        </p:nvSpPr>
        <p:spPr>
          <a:xfrm rot="0">
            <a:off x="11556404" y="1672394"/>
            <a:ext cx="5532455" cy="775335"/>
          </a:xfrm>
          <a:prstGeom prst="rect">
            <a:avLst/>
          </a:prstGeom>
        </p:spPr>
        <p:txBody>
          <a:bodyPr anchor="t" rtlCol="false" tIns="0" lIns="0" bIns="0" rIns="0">
            <a:spAutoFit/>
          </a:bodyPr>
          <a:lstStyle/>
          <a:p>
            <a:pPr algn="l">
              <a:lnSpc>
                <a:spcPts val="2939"/>
              </a:lnSpc>
            </a:pPr>
            <a:r>
              <a:rPr lang="en-US" sz="2099">
                <a:solidFill>
                  <a:srgbClr val="000000"/>
                </a:solidFill>
                <a:latin typeface="Times New Roman"/>
                <a:ea typeface="Times New Roman"/>
                <a:cs typeface="Times New Roman"/>
                <a:sym typeface="Times New Roman"/>
              </a:rPr>
              <a:t>How will you be able to calculate the comparison between the distance and the time.</a:t>
            </a:r>
          </a:p>
        </p:txBody>
      </p:sp>
      <p:sp>
        <p:nvSpPr>
          <p:cNvPr name="TextBox 32" id="32"/>
          <p:cNvSpPr txBox="true"/>
          <p:nvPr/>
        </p:nvSpPr>
        <p:spPr>
          <a:xfrm rot="0">
            <a:off x="11556404" y="4527232"/>
            <a:ext cx="5532455" cy="1146810"/>
          </a:xfrm>
          <a:prstGeom prst="rect">
            <a:avLst/>
          </a:prstGeom>
        </p:spPr>
        <p:txBody>
          <a:bodyPr anchor="t" rtlCol="false" tIns="0" lIns="0" bIns="0" rIns="0">
            <a:spAutoFit/>
          </a:bodyPr>
          <a:lstStyle/>
          <a:p>
            <a:pPr algn="l">
              <a:lnSpc>
                <a:spcPts val="2939"/>
              </a:lnSpc>
            </a:pPr>
            <a:r>
              <a:rPr lang="en-US" sz="2099">
                <a:solidFill>
                  <a:srgbClr val="000000"/>
                </a:solidFill>
                <a:latin typeface="Times New Roman"/>
                <a:ea typeface="Times New Roman"/>
                <a:cs typeface="Times New Roman"/>
                <a:sym typeface="Times New Roman"/>
              </a:rPr>
              <a:t>Utilizing both a given golden hour of an illness can be used to compare the given output of the least distance required.</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3318" y="127394"/>
            <a:ext cx="17975269" cy="9981298"/>
            <a:chOff x="0" y="0"/>
            <a:chExt cx="4734227" cy="2628819"/>
          </a:xfrm>
        </p:grpSpPr>
        <p:sp>
          <p:nvSpPr>
            <p:cNvPr name="Freeform 3" id="3"/>
            <p:cNvSpPr/>
            <p:nvPr/>
          </p:nvSpPr>
          <p:spPr>
            <a:xfrm flipH="false" flipV="false" rot="0">
              <a:off x="0" y="0"/>
              <a:ext cx="4734227" cy="2628819"/>
            </a:xfrm>
            <a:custGeom>
              <a:avLst/>
              <a:gdLst/>
              <a:ahLst/>
              <a:cxnLst/>
              <a:rect r="r" b="b" t="t" l="l"/>
              <a:pathLst>
                <a:path h="2628819" w="4734227">
                  <a:moveTo>
                    <a:pt x="21966" y="0"/>
                  </a:moveTo>
                  <a:lnTo>
                    <a:pt x="4712262" y="0"/>
                  </a:lnTo>
                  <a:cubicBezTo>
                    <a:pt x="4718087" y="0"/>
                    <a:pt x="4723674" y="2314"/>
                    <a:pt x="4727794" y="6434"/>
                  </a:cubicBezTo>
                  <a:cubicBezTo>
                    <a:pt x="4731913" y="10553"/>
                    <a:pt x="4734227" y="16140"/>
                    <a:pt x="4734227" y="21966"/>
                  </a:cubicBezTo>
                  <a:lnTo>
                    <a:pt x="4734227" y="2606854"/>
                  </a:lnTo>
                  <a:cubicBezTo>
                    <a:pt x="4734227" y="2618985"/>
                    <a:pt x="4724393" y="2628819"/>
                    <a:pt x="4712262" y="2628819"/>
                  </a:cubicBezTo>
                  <a:lnTo>
                    <a:pt x="21966" y="2628819"/>
                  </a:lnTo>
                  <a:cubicBezTo>
                    <a:pt x="16140" y="2628819"/>
                    <a:pt x="10553" y="2626505"/>
                    <a:pt x="6434" y="2622386"/>
                  </a:cubicBezTo>
                  <a:cubicBezTo>
                    <a:pt x="2314" y="2618266"/>
                    <a:pt x="0" y="2612679"/>
                    <a:pt x="0" y="2606854"/>
                  </a:cubicBezTo>
                  <a:lnTo>
                    <a:pt x="0" y="21966"/>
                  </a:lnTo>
                  <a:cubicBezTo>
                    <a:pt x="0" y="16140"/>
                    <a:pt x="2314" y="10553"/>
                    <a:pt x="6434" y="6434"/>
                  </a:cubicBezTo>
                  <a:cubicBezTo>
                    <a:pt x="10553" y="2314"/>
                    <a:pt x="16140" y="0"/>
                    <a:pt x="21966" y="0"/>
                  </a:cubicBezTo>
                  <a:close/>
                </a:path>
              </a:pathLst>
            </a:custGeom>
            <a:solidFill>
              <a:srgbClr val="FFFFFF"/>
            </a:solidFill>
            <a:ln w="238125" cap="rnd">
              <a:solidFill>
                <a:srgbClr val="919191"/>
              </a:solidFill>
              <a:prstDash val="solid"/>
              <a:round/>
            </a:ln>
          </p:spPr>
        </p:sp>
        <p:sp>
          <p:nvSpPr>
            <p:cNvPr name="TextBox 4" id="4"/>
            <p:cNvSpPr txBox="true"/>
            <p:nvPr/>
          </p:nvSpPr>
          <p:spPr>
            <a:xfrm>
              <a:off x="0" y="-38100"/>
              <a:ext cx="4734227" cy="2666919"/>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0" y="4240826"/>
            <a:ext cx="11301259" cy="6046174"/>
          </a:xfrm>
          <a:custGeom>
            <a:avLst/>
            <a:gdLst/>
            <a:ahLst/>
            <a:cxnLst/>
            <a:rect r="r" b="b" t="t" l="l"/>
            <a:pathLst>
              <a:path h="6046174" w="11301259">
                <a:moveTo>
                  <a:pt x="0" y="0"/>
                </a:moveTo>
                <a:lnTo>
                  <a:pt x="11301259" y="0"/>
                </a:lnTo>
                <a:lnTo>
                  <a:pt x="11301259" y="6046174"/>
                </a:lnTo>
                <a:lnTo>
                  <a:pt x="0" y="6046174"/>
                </a:lnTo>
                <a:lnTo>
                  <a:pt x="0" y="0"/>
                </a:lnTo>
                <a:close/>
              </a:path>
            </a:pathLst>
          </a:custGeom>
          <a:blipFill>
            <a:blip r:embed="rId2"/>
            <a:stretch>
              <a:fillRect l="0" t="0" r="0" b="0"/>
            </a:stretch>
          </a:blipFill>
        </p:spPr>
      </p:sp>
      <p:sp>
        <p:nvSpPr>
          <p:cNvPr name="Freeform 6" id="6"/>
          <p:cNvSpPr/>
          <p:nvPr/>
        </p:nvSpPr>
        <p:spPr>
          <a:xfrm flipH="false" flipV="false" rot="0">
            <a:off x="8131964" y="152851"/>
            <a:ext cx="9986623" cy="8280048"/>
          </a:xfrm>
          <a:custGeom>
            <a:avLst/>
            <a:gdLst/>
            <a:ahLst/>
            <a:cxnLst/>
            <a:rect r="r" b="b" t="t" l="l"/>
            <a:pathLst>
              <a:path h="8280048" w="9986623">
                <a:moveTo>
                  <a:pt x="0" y="0"/>
                </a:moveTo>
                <a:lnTo>
                  <a:pt x="9986623" y="0"/>
                </a:lnTo>
                <a:lnTo>
                  <a:pt x="9986623" y="8280048"/>
                </a:lnTo>
                <a:lnTo>
                  <a:pt x="0" y="8280048"/>
                </a:lnTo>
                <a:lnTo>
                  <a:pt x="0" y="0"/>
                </a:lnTo>
                <a:close/>
              </a:path>
            </a:pathLst>
          </a:custGeom>
          <a:blipFill>
            <a:blip r:embed="rId3"/>
            <a:stretch>
              <a:fillRect l="0" t="0" r="0" b="0"/>
            </a:stretch>
          </a:blipFill>
        </p:spPr>
      </p:sp>
      <p:sp>
        <p:nvSpPr>
          <p:cNvPr name="TextBox 7" id="7"/>
          <p:cNvSpPr txBox="true"/>
          <p:nvPr/>
        </p:nvSpPr>
        <p:spPr>
          <a:xfrm rot="0">
            <a:off x="1317234" y="752475"/>
            <a:ext cx="4306044" cy="2646045"/>
          </a:xfrm>
          <a:prstGeom prst="rect">
            <a:avLst/>
          </a:prstGeom>
        </p:spPr>
        <p:txBody>
          <a:bodyPr anchor="t" rtlCol="false" tIns="0" lIns="0" bIns="0" rIns="0">
            <a:spAutoFit/>
          </a:bodyPr>
          <a:lstStyle/>
          <a:p>
            <a:pPr algn="l">
              <a:lnSpc>
                <a:spcPts val="10080"/>
              </a:lnSpc>
            </a:pPr>
            <a:r>
              <a:rPr lang="en-US" sz="7200" b="true">
                <a:solidFill>
                  <a:srgbClr val="38B6FF"/>
                </a:solidFill>
                <a:latin typeface="Times New Roman Bold"/>
                <a:ea typeface="Times New Roman Bold"/>
                <a:cs typeface="Times New Roman Bold"/>
                <a:sym typeface="Times New Roman Bold"/>
              </a:rPr>
              <a:t>Code</a:t>
            </a:r>
          </a:p>
          <a:p>
            <a:pPr algn="l">
              <a:lnSpc>
                <a:spcPts val="10080"/>
              </a:lnSpc>
            </a:pPr>
            <a:r>
              <a:rPr lang="en-US" sz="7200" b="true">
                <a:solidFill>
                  <a:srgbClr val="38B6FF"/>
                </a:solidFill>
                <a:latin typeface="Times New Roman Bold"/>
                <a:ea typeface="Times New Roman Bold"/>
                <a:cs typeface="Times New Roman Bold"/>
                <a:sym typeface="Times New Roman Bold"/>
              </a:rPr>
              <a:t>Breakdown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3318" y="127394"/>
            <a:ext cx="17975269" cy="9981298"/>
            <a:chOff x="0" y="0"/>
            <a:chExt cx="4734227" cy="2628819"/>
          </a:xfrm>
        </p:grpSpPr>
        <p:sp>
          <p:nvSpPr>
            <p:cNvPr name="Freeform 3" id="3"/>
            <p:cNvSpPr/>
            <p:nvPr/>
          </p:nvSpPr>
          <p:spPr>
            <a:xfrm flipH="false" flipV="false" rot="0">
              <a:off x="0" y="0"/>
              <a:ext cx="4734227" cy="2628819"/>
            </a:xfrm>
            <a:custGeom>
              <a:avLst/>
              <a:gdLst/>
              <a:ahLst/>
              <a:cxnLst/>
              <a:rect r="r" b="b" t="t" l="l"/>
              <a:pathLst>
                <a:path h="2628819" w="4734227">
                  <a:moveTo>
                    <a:pt x="21966" y="0"/>
                  </a:moveTo>
                  <a:lnTo>
                    <a:pt x="4712262" y="0"/>
                  </a:lnTo>
                  <a:cubicBezTo>
                    <a:pt x="4718087" y="0"/>
                    <a:pt x="4723674" y="2314"/>
                    <a:pt x="4727794" y="6434"/>
                  </a:cubicBezTo>
                  <a:cubicBezTo>
                    <a:pt x="4731913" y="10553"/>
                    <a:pt x="4734227" y="16140"/>
                    <a:pt x="4734227" y="21966"/>
                  </a:cubicBezTo>
                  <a:lnTo>
                    <a:pt x="4734227" y="2606854"/>
                  </a:lnTo>
                  <a:cubicBezTo>
                    <a:pt x="4734227" y="2618985"/>
                    <a:pt x="4724393" y="2628819"/>
                    <a:pt x="4712262" y="2628819"/>
                  </a:cubicBezTo>
                  <a:lnTo>
                    <a:pt x="21966" y="2628819"/>
                  </a:lnTo>
                  <a:cubicBezTo>
                    <a:pt x="16140" y="2628819"/>
                    <a:pt x="10553" y="2626505"/>
                    <a:pt x="6434" y="2622386"/>
                  </a:cubicBezTo>
                  <a:cubicBezTo>
                    <a:pt x="2314" y="2618266"/>
                    <a:pt x="0" y="2612679"/>
                    <a:pt x="0" y="2606854"/>
                  </a:cubicBezTo>
                  <a:lnTo>
                    <a:pt x="0" y="21966"/>
                  </a:lnTo>
                  <a:cubicBezTo>
                    <a:pt x="0" y="16140"/>
                    <a:pt x="2314" y="10553"/>
                    <a:pt x="6434" y="6434"/>
                  </a:cubicBezTo>
                  <a:cubicBezTo>
                    <a:pt x="10553" y="2314"/>
                    <a:pt x="16140" y="0"/>
                    <a:pt x="21966" y="0"/>
                  </a:cubicBezTo>
                  <a:close/>
                </a:path>
              </a:pathLst>
            </a:custGeom>
            <a:solidFill>
              <a:srgbClr val="FFFFFF"/>
            </a:solidFill>
            <a:ln w="238125" cap="rnd">
              <a:solidFill>
                <a:srgbClr val="919191"/>
              </a:solidFill>
              <a:prstDash val="solid"/>
              <a:round/>
            </a:ln>
          </p:spPr>
        </p:sp>
        <p:sp>
          <p:nvSpPr>
            <p:cNvPr name="TextBox 4" id="4"/>
            <p:cNvSpPr txBox="true"/>
            <p:nvPr/>
          </p:nvSpPr>
          <p:spPr>
            <a:xfrm>
              <a:off x="0" y="-38100"/>
              <a:ext cx="4734227" cy="2666919"/>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0" y="6159401"/>
            <a:ext cx="6280228" cy="4127599"/>
          </a:xfrm>
          <a:custGeom>
            <a:avLst/>
            <a:gdLst/>
            <a:ahLst/>
            <a:cxnLst/>
            <a:rect r="r" b="b" t="t" l="l"/>
            <a:pathLst>
              <a:path h="4127599" w="6280228">
                <a:moveTo>
                  <a:pt x="0" y="0"/>
                </a:moveTo>
                <a:lnTo>
                  <a:pt x="6280228" y="0"/>
                </a:lnTo>
                <a:lnTo>
                  <a:pt x="6280228" y="4127599"/>
                </a:lnTo>
                <a:lnTo>
                  <a:pt x="0" y="4127599"/>
                </a:lnTo>
                <a:lnTo>
                  <a:pt x="0" y="0"/>
                </a:lnTo>
                <a:close/>
              </a:path>
            </a:pathLst>
          </a:custGeom>
          <a:blipFill>
            <a:blip r:embed="rId2"/>
            <a:stretch>
              <a:fillRect l="0" t="0" r="0" b="-46112"/>
            </a:stretch>
          </a:blipFill>
        </p:spPr>
      </p:sp>
      <p:sp>
        <p:nvSpPr>
          <p:cNvPr name="Freeform 6" id="6"/>
          <p:cNvSpPr/>
          <p:nvPr/>
        </p:nvSpPr>
        <p:spPr>
          <a:xfrm flipH="false" flipV="false" rot="0">
            <a:off x="6052946" y="127394"/>
            <a:ext cx="10923088" cy="7579050"/>
          </a:xfrm>
          <a:custGeom>
            <a:avLst/>
            <a:gdLst/>
            <a:ahLst/>
            <a:cxnLst/>
            <a:rect r="r" b="b" t="t" l="l"/>
            <a:pathLst>
              <a:path h="7579050" w="10923088">
                <a:moveTo>
                  <a:pt x="0" y="0"/>
                </a:moveTo>
                <a:lnTo>
                  <a:pt x="10923088" y="0"/>
                </a:lnTo>
                <a:lnTo>
                  <a:pt x="10923088" y="7579049"/>
                </a:lnTo>
                <a:lnTo>
                  <a:pt x="0" y="7579049"/>
                </a:lnTo>
                <a:lnTo>
                  <a:pt x="0" y="0"/>
                </a:lnTo>
                <a:close/>
              </a:path>
            </a:pathLst>
          </a:custGeom>
          <a:blipFill>
            <a:blip r:embed="rId3"/>
            <a:stretch>
              <a:fillRect l="0" t="0" r="0" b="0"/>
            </a:stretch>
          </a:blipFill>
        </p:spPr>
      </p:sp>
      <p:sp>
        <p:nvSpPr>
          <p:cNvPr name="Freeform 7" id="7"/>
          <p:cNvSpPr/>
          <p:nvPr/>
        </p:nvSpPr>
        <p:spPr>
          <a:xfrm flipH="false" flipV="false" rot="0">
            <a:off x="12036386" y="4973147"/>
            <a:ext cx="6251614" cy="5466594"/>
          </a:xfrm>
          <a:custGeom>
            <a:avLst/>
            <a:gdLst/>
            <a:ahLst/>
            <a:cxnLst/>
            <a:rect r="r" b="b" t="t" l="l"/>
            <a:pathLst>
              <a:path h="5466594" w="6251614">
                <a:moveTo>
                  <a:pt x="0" y="0"/>
                </a:moveTo>
                <a:lnTo>
                  <a:pt x="6251614" y="0"/>
                </a:lnTo>
                <a:lnTo>
                  <a:pt x="6251614" y="5466593"/>
                </a:lnTo>
                <a:lnTo>
                  <a:pt x="0" y="5466593"/>
                </a:lnTo>
                <a:lnTo>
                  <a:pt x="0" y="0"/>
                </a:lnTo>
                <a:close/>
              </a:path>
            </a:pathLst>
          </a:custGeom>
          <a:blipFill>
            <a:blip r:embed="rId4"/>
            <a:stretch>
              <a:fillRect l="0" t="0" r="0" b="0"/>
            </a:stretch>
          </a:blipFill>
        </p:spPr>
      </p:sp>
      <p:sp>
        <p:nvSpPr>
          <p:cNvPr name="Freeform 8" id="8"/>
          <p:cNvSpPr/>
          <p:nvPr/>
        </p:nvSpPr>
        <p:spPr>
          <a:xfrm flipH="false" flipV="false" rot="0">
            <a:off x="6280228" y="7706443"/>
            <a:ext cx="5756158" cy="2580557"/>
          </a:xfrm>
          <a:custGeom>
            <a:avLst/>
            <a:gdLst/>
            <a:ahLst/>
            <a:cxnLst/>
            <a:rect r="r" b="b" t="t" l="l"/>
            <a:pathLst>
              <a:path h="2580557" w="5756158">
                <a:moveTo>
                  <a:pt x="0" y="0"/>
                </a:moveTo>
                <a:lnTo>
                  <a:pt x="5756158" y="0"/>
                </a:lnTo>
                <a:lnTo>
                  <a:pt x="5756158" y="2580557"/>
                </a:lnTo>
                <a:lnTo>
                  <a:pt x="0" y="2580557"/>
                </a:lnTo>
                <a:lnTo>
                  <a:pt x="0" y="0"/>
                </a:lnTo>
                <a:close/>
              </a:path>
            </a:pathLst>
          </a:custGeom>
          <a:blipFill>
            <a:blip r:embed="rId5"/>
            <a:stretch>
              <a:fillRect l="0" t="-38140" r="0" b="0"/>
            </a:stretch>
          </a:blipFill>
        </p:spPr>
      </p:sp>
      <p:sp>
        <p:nvSpPr>
          <p:cNvPr name="TextBox 9" id="9"/>
          <p:cNvSpPr txBox="true"/>
          <p:nvPr/>
        </p:nvSpPr>
        <p:spPr>
          <a:xfrm rot="0">
            <a:off x="1317234" y="752475"/>
            <a:ext cx="4306044" cy="2646045"/>
          </a:xfrm>
          <a:prstGeom prst="rect">
            <a:avLst/>
          </a:prstGeom>
        </p:spPr>
        <p:txBody>
          <a:bodyPr anchor="t" rtlCol="false" tIns="0" lIns="0" bIns="0" rIns="0">
            <a:spAutoFit/>
          </a:bodyPr>
          <a:lstStyle/>
          <a:p>
            <a:pPr algn="l">
              <a:lnSpc>
                <a:spcPts val="10080"/>
              </a:lnSpc>
            </a:pPr>
            <a:r>
              <a:rPr lang="en-US" sz="7200" b="true">
                <a:solidFill>
                  <a:srgbClr val="38B6FF"/>
                </a:solidFill>
                <a:latin typeface="Times New Roman Bold"/>
                <a:ea typeface="Times New Roman Bold"/>
                <a:cs typeface="Times New Roman Bold"/>
                <a:sym typeface="Times New Roman Bold"/>
              </a:rPr>
              <a:t>Code</a:t>
            </a:r>
          </a:p>
          <a:p>
            <a:pPr algn="l">
              <a:lnSpc>
                <a:spcPts val="10080"/>
              </a:lnSpc>
            </a:pPr>
            <a:r>
              <a:rPr lang="en-US" sz="7200" b="true">
                <a:solidFill>
                  <a:srgbClr val="38B6FF"/>
                </a:solidFill>
                <a:latin typeface="Times New Roman Bold"/>
                <a:ea typeface="Times New Roman Bold"/>
                <a:cs typeface="Times New Roman Bold"/>
                <a:sym typeface="Times New Roman Bold"/>
              </a:rPr>
              <a:t>Breakdown</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3318" y="127394"/>
            <a:ext cx="17975269" cy="9981298"/>
            <a:chOff x="0" y="0"/>
            <a:chExt cx="4734227" cy="2628819"/>
          </a:xfrm>
        </p:grpSpPr>
        <p:sp>
          <p:nvSpPr>
            <p:cNvPr name="Freeform 3" id="3"/>
            <p:cNvSpPr/>
            <p:nvPr/>
          </p:nvSpPr>
          <p:spPr>
            <a:xfrm flipH="false" flipV="false" rot="0">
              <a:off x="0" y="0"/>
              <a:ext cx="4734227" cy="2628819"/>
            </a:xfrm>
            <a:custGeom>
              <a:avLst/>
              <a:gdLst/>
              <a:ahLst/>
              <a:cxnLst/>
              <a:rect r="r" b="b" t="t" l="l"/>
              <a:pathLst>
                <a:path h="2628819" w="4734227">
                  <a:moveTo>
                    <a:pt x="21966" y="0"/>
                  </a:moveTo>
                  <a:lnTo>
                    <a:pt x="4712262" y="0"/>
                  </a:lnTo>
                  <a:cubicBezTo>
                    <a:pt x="4718087" y="0"/>
                    <a:pt x="4723674" y="2314"/>
                    <a:pt x="4727794" y="6434"/>
                  </a:cubicBezTo>
                  <a:cubicBezTo>
                    <a:pt x="4731913" y="10553"/>
                    <a:pt x="4734227" y="16140"/>
                    <a:pt x="4734227" y="21966"/>
                  </a:cubicBezTo>
                  <a:lnTo>
                    <a:pt x="4734227" y="2606854"/>
                  </a:lnTo>
                  <a:cubicBezTo>
                    <a:pt x="4734227" y="2618985"/>
                    <a:pt x="4724393" y="2628819"/>
                    <a:pt x="4712262" y="2628819"/>
                  </a:cubicBezTo>
                  <a:lnTo>
                    <a:pt x="21966" y="2628819"/>
                  </a:lnTo>
                  <a:cubicBezTo>
                    <a:pt x="16140" y="2628819"/>
                    <a:pt x="10553" y="2626505"/>
                    <a:pt x="6434" y="2622386"/>
                  </a:cubicBezTo>
                  <a:cubicBezTo>
                    <a:pt x="2314" y="2618266"/>
                    <a:pt x="0" y="2612679"/>
                    <a:pt x="0" y="2606854"/>
                  </a:cubicBezTo>
                  <a:lnTo>
                    <a:pt x="0" y="21966"/>
                  </a:lnTo>
                  <a:cubicBezTo>
                    <a:pt x="0" y="16140"/>
                    <a:pt x="2314" y="10553"/>
                    <a:pt x="6434" y="6434"/>
                  </a:cubicBezTo>
                  <a:cubicBezTo>
                    <a:pt x="10553" y="2314"/>
                    <a:pt x="16140" y="0"/>
                    <a:pt x="21966" y="0"/>
                  </a:cubicBezTo>
                  <a:close/>
                </a:path>
              </a:pathLst>
            </a:custGeom>
            <a:solidFill>
              <a:srgbClr val="FFFFFF"/>
            </a:solidFill>
            <a:ln w="238125" cap="rnd">
              <a:solidFill>
                <a:srgbClr val="919191"/>
              </a:solidFill>
              <a:prstDash val="solid"/>
              <a:round/>
            </a:ln>
          </p:spPr>
        </p:sp>
        <p:sp>
          <p:nvSpPr>
            <p:cNvPr name="TextBox 4" id="4"/>
            <p:cNvSpPr txBox="true"/>
            <p:nvPr/>
          </p:nvSpPr>
          <p:spPr>
            <a:xfrm>
              <a:off x="0" y="-38100"/>
              <a:ext cx="4734227" cy="2666919"/>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6576566" y="250450"/>
            <a:ext cx="5134868" cy="1747519"/>
          </a:xfrm>
          <a:prstGeom prst="rect">
            <a:avLst/>
          </a:prstGeom>
        </p:spPr>
        <p:txBody>
          <a:bodyPr anchor="t" rtlCol="false" tIns="0" lIns="0" bIns="0" rIns="0">
            <a:spAutoFit/>
          </a:bodyPr>
          <a:lstStyle/>
          <a:p>
            <a:pPr algn="l">
              <a:lnSpc>
                <a:spcPts val="12880"/>
              </a:lnSpc>
            </a:pPr>
            <a:r>
              <a:rPr lang="en-US" sz="9200" b="true">
                <a:solidFill>
                  <a:srgbClr val="38B6FF"/>
                </a:solidFill>
                <a:latin typeface="Times New Roman Bold"/>
                <a:ea typeface="Times New Roman Bold"/>
                <a:cs typeface="Times New Roman Bold"/>
                <a:sym typeface="Times New Roman Bold"/>
              </a:rPr>
              <a:t>Iteration 0</a:t>
            </a:r>
          </a:p>
        </p:txBody>
      </p:sp>
      <p:grpSp>
        <p:nvGrpSpPr>
          <p:cNvPr name="Group 6" id="6"/>
          <p:cNvGrpSpPr/>
          <p:nvPr/>
        </p:nvGrpSpPr>
        <p:grpSpPr>
          <a:xfrm rot="0">
            <a:off x="2493968" y="2093220"/>
            <a:ext cx="12971652" cy="5005649"/>
            <a:chOff x="0" y="0"/>
            <a:chExt cx="17295536" cy="6674198"/>
          </a:xfrm>
        </p:grpSpPr>
        <p:grpSp>
          <p:nvGrpSpPr>
            <p:cNvPr name="Group 7" id="7"/>
            <p:cNvGrpSpPr/>
            <p:nvPr/>
          </p:nvGrpSpPr>
          <p:grpSpPr>
            <a:xfrm rot="0">
              <a:off x="0" y="0"/>
              <a:ext cx="17295536" cy="6674198"/>
              <a:chOff x="0" y="0"/>
              <a:chExt cx="2932673" cy="1131693"/>
            </a:xfrm>
          </p:grpSpPr>
          <p:sp>
            <p:nvSpPr>
              <p:cNvPr name="Freeform 8" id="8"/>
              <p:cNvSpPr/>
              <p:nvPr/>
            </p:nvSpPr>
            <p:spPr>
              <a:xfrm flipH="false" flipV="false" rot="0">
                <a:off x="0" y="0"/>
                <a:ext cx="2932673" cy="1131693"/>
              </a:xfrm>
              <a:custGeom>
                <a:avLst/>
                <a:gdLst/>
                <a:ahLst/>
                <a:cxnLst/>
                <a:rect r="r" b="b" t="t" l="l"/>
                <a:pathLst>
                  <a:path h="1131693" w="2932673">
                    <a:moveTo>
                      <a:pt x="35459" y="0"/>
                    </a:moveTo>
                    <a:lnTo>
                      <a:pt x="2897214" y="0"/>
                    </a:lnTo>
                    <a:cubicBezTo>
                      <a:pt x="2906618" y="0"/>
                      <a:pt x="2915637" y="3736"/>
                      <a:pt x="2922287" y="10386"/>
                    </a:cubicBezTo>
                    <a:cubicBezTo>
                      <a:pt x="2928937" y="17036"/>
                      <a:pt x="2932673" y="26055"/>
                      <a:pt x="2932673" y="35459"/>
                    </a:cubicBezTo>
                    <a:lnTo>
                      <a:pt x="2932673" y="1096234"/>
                    </a:lnTo>
                    <a:cubicBezTo>
                      <a:pt x="2932673" y="1105638"/>
                      <a:pt x="2928937" y="1114658"/>
                      <a:pt x="2922287" y="1121307"/>
                    </a:cubicBezTo>
                    <a:cubicBezTo>
                      <a:pt x="2915637" y="1127957"/>
                      <a:pt x="2906618" y="1131693"/>
                      <a:pt x="2897214" y="1131693"/>
                    </a:cubicBezTo>
                    <a:lnTo>
                      <a:pt x="35459" y="1131693"/>
                    </a:lnTo>
                    <a:cubicBezTo>
                      <a:pt x="26055" y="1131693"/>
                      <a:pt x="17036" y="1127957"/>
                      <a:pt x="10386" y="1121307"/>
                    </a:cubicBezTo>
                    <a:cubicBezTo>
                      <a:pt x="3736" y="1114658"/>
                      <a:pt x="0" y="1105638"/>
                      <a:pt x="0" y="1096234"/>
                    </a:cubicBezTo>
                    <a:lnTo>
                      <a:pt x="0" y="35459"/>
                    </a:lnTo>
                    <a:cubicBezTo>
                      <a:pt x="0" y="26055"/>
                      <a:pt x="3736" y="17036"/>
                      <a:pt x="10386" y="10386"/>
                    </a:cubicBezTo>
                    <a:cubicBezTo>
                      <a:pt x="17036" y="3736"/>
                      <a:pt x="26055" y="0"/>
                      <a:pt x="35459" y="0"/>
                    </a:cubicBezTo>
                    <a:close/>
                  </a:path>
                </a:pathLst>
              </a:custGeom>
              <a:solidFill>
                <a:srgbClr val="38B6FF"/>
              </a:solidFill>
              <a:ln w="19050" cap="rnd">
                <a:solidFill>
                  <a:srgbClr val="000000"/>
                </a:solidFill>
                <a:prstDash val="solid"/>
                <a:round/>
              </a:ln>
            </p:spPr>
          </p:sp>
          <p:sp>
            <p:nvSpPr>
              <p:cNvPr name="TextBox 9" id="9"/>
              <p:cNvSpPr txBox="true"/>
              <p:nvPr/>
            </p:nvSpPr>
            <p:spPr>
              <a:xfrm>
                <a:off x="0" y="-38100"/>
                <a:ext cx="2932673" cy="1169793"/>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6205714" y="-11487"/>
              <a:ext cx="4884108" cy="502939"/>
            </a:xfrm>
            <a:prstGeom prst="rect">
              <a:avLst/>
            </a:prstGeom>
          </p:spPr>
          <p:txBody>
            <a:bodyPr anchor="t" rtlCol="false" tIns="0" lIns="0" bIns="0" rIns="0">
              <a:spAutoFit/>
            </a:bodyPr>
            <a:lstStyle/>
            <a:p>
              <a:pPr algn="ctr">
                <a:lnSpc>
                  <a:spcPts val="2935"/>
                </a:lnSpc>
              </a:pPr>
            </a:p>
          </p:txBody>
        </p:sp>
      </p:grpSp>
      <p:sp>
        <p:nvSpPr>
          <p:cNvPr name="TextBox 11" id="11"/>
          <p:cNvSpPr txBox="true"/>
          <p:nvPr/>
        </p:nvSpPr>
        <p:spPr>
          <a:xfrm rot="0">
            <a:off x="4182269" y="7660843"/>
            <a:ext cx="9897368" cy="1864361"/>
          </a:xfrm>
          <a:prstGeom prst="rect">
            <a:avLst/>
          </a:prstGeom>
        </p:spPr>
        <p:txBody>
          <a:bodyPr anchor="t" rtlCol="false" tIns="0" lIns="0" bIns="0" rIns="0">
            <a:spAutoFit/>
          </a:bodyPr>
          <a:lstStyle/>
          <a:p>
            <a:pPr algn="l">
              <a:lnSpc>
                <a:spcPts val="6320"/>
              </a:lnSpc>
            </a:pPr>
            <a:r>
              <a:rPr lang="en-US" sz="8000" b="true">
                <a:solidFill>
                  <a:srgbClr val="38B6FF"/>
                </a:solidFill>
                <a:latin typeface="Times New Roman Bold"/>
                <a:ea typeface="Times New Roman Bold"/>
                <a:cs typeface="Times New Roman Bold"/>
                <a:sym typeface="Times New Roman Bold"/>
              </a:rPr>
              <a:t>De Guzman, Aero Kent</a:t>
            </a:r>
          </a:p>
          <a:p>
            <a:pPr algn="ctr">
              <a:lnSpc>
                <a:spcPts val="6320"/>
              </a:lnSpc>
            </a:pPr>
            <a:r>
              <a:rPr lang="en-US" sz="8000" b="true">
                <a:solidFill>
                  <a:srgbClr val="38B6FF"/>
                </a:solidFill>
                <a:latin typeface="Times New Roman Bold"/>
                <a:ea typeface="Times New Roman Bold"/>
                <a:cs typeface="Times New Roman Bold"/>
                <a:sym typeface="Times New Roman Bold"/>
              </a:rPr>
              <a:t>Frederick Masangkay</a:t>
            </a:r>
          </a:p>
        </p:txBody>
      </p:sp>
      <p:sp>
        <p:nvSpPr>
          <p:cNvPr name="TextBox 12" id="12"/>
          <p:cNvSpPr txBox="true"/>
          <p:nvPr/>
        </p:nvSpPr>
        <p:spPr>
          <a:xfrm rot="0">
            <a:off x="3396552" y="1902606"/>
            <a:ext cx="11166483" cy="4882050"/>
          </a:xfrm>
          <a:prstGeom prst="rect">
            <a:avLst/>
          </a:prstGeom>
        </p:spPr>
        <p:txBody>
          <a:bodyPr anchor="t" rtlCol="false" tIns="0" lIns="0" bIns="0" rIns="0">
            <a:spAutoFit/>
          </a:bodyPr>
          <a:lstStyle/>
          <a:p>
            <a:pPr algn="ctr">
              <a:lnSpc>
                <a:spcPts val="18591"/>
              </a:lnSpc>
            </a:pPr>
            <a:r>
              <a:rPr lang="en-US" sz="13279" b="true">
                <a:solidFill>
                  <a:srgbClr val="000000"/>
                </a:solidFill>
                <a:latin typeface="Times New Roman Bold"/>
                <a:ea typeface="Times New Roman Bold"/>
                <a:cs typeface="Times New Roman Bold"/>
                <a:sym typeface="Times New Roman Bold"/>
              </a:rPr>
              <a:t>Golden Hours Survival Rate</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DAGg1eayDGY</dc:identifier>
  <dcterms:modified xsi:type="dcterms:W3CDTF">2011-08-01T06:04:30Z</dcterms:modified>
  <cp:revision>1</cp:revision>
  <dc:title>Case Study - CPE22S3 - Pathway 301</dc:title>
</cp:coreProperties>
</file>