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7C7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6" autoAdjust="0"/>
    <p:restoredTop sz="94660"/>
  </p:normalViewPr>
  <p:slideViewPr>
    <p:cSldViewPr>
      <p:cViewPr varScale="1">
        <p:scale>
          <a:sx n="135" d="100"/>
          <a:sy n="135" d="100"/>
        </p:scale>
        <p:origin x="-78" y="-69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 descr="C:\Users\hoshiba\Desktop\HOSHIBA\01_イベント\151116-19_SC15\06_SC15poster\ヘッダー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04" y="-231576"/>
            <a:ext cx="7032896" cy="166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hoshiba\Desktop\HOSHIBA\01_イベント\151116-19_SC15\06_SC15poster\フッター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46" y="8670019"/>
            <a:ext cx="7103038" cy="1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70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9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73264"/>
            <a:ext cx="1157288" cy="1220822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573264"/>
            <a:ext cx="3357563" cy="1220822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07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15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57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3338690"/>
            <a:ext cx="2257425" cy="94428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9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75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38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Picture 3" descr="C:\Users\hoshiba\Desktop\HOSHIBA\01_イベント\151116-19_SC15\06_SC15poster\フッター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646" y="8670019"/>
            <a:ext cx="7103038" cy="168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hoshiba\Desktop\HOSHIBA\01_イベント\151116-19_SC15\06_SC15poster\見出し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392" y="-87560"/>
            <a:ext cx="7102883" cy="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32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5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80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27F6-FD79-40C6-9346-8A9AD770D5D7}" type="datetimeFigureOut">
              <a:rPr kumimoji="1" lang="ja-JP" altLang="en-US" smtClean="0"/>
              <a:t>2015/10/15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E3E0-EDD2-44EF-85FC-E5B2CD327C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33022" y="-54868"/>
            <a:ext cx="4470134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Particle Simulator </a:t>
            </a:r>
            <a:endParaRPr lang="en-US" altLang="ja-JP" sz="4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ja-JP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Team</a:t>
            </a:r>
            <a:endParaRPr lang="en-US" altLang="ja-JP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86" y="2171254"/>
            <a:ext cx="3171374" cy="25776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92" y="2164500"/>
            <a:ext cx="3357484" cy="25776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71360" y="1539221"/>
            <a:ext cx="1111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700" b="1" dirty="0" smtClean="0">
                <a:solidFill>
                  <a:schemeClr val="bg1"/>
                </a:solidFill>
              </a:rPr>
              <a:t>AAAAAAAAAAAAAAAAA</a:t>
            </a:r>
            <a:endParaRPr kumimoji="1" lang="ja-JP" altLang="en-US" sz="700" b="1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94705" y="2134157"/>
            <a:ext cx="123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56640" y="1364789"/>
            <a:ext cx="65390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 We have developed </a:t>
            </a:r>
            <a:r>
              <a:rPr lang="en-US" altLang="ja-JP" sz="1400" b="1" dirty="0"/>
              <a:t>FDPS</a:t>
            </a:r>
            <a:r>
              <a:rPr lang="en-US" altLang="ja-JP" sz="1400" dirty="0"/>
              <a:t> (Framework for Developing Particle Simulator), a </a:t>
            </a:r>
            <a:r>
              <a:rPr lang="en-US" altLang="ja-JP" sz="1400" dirty="0" smtClean="0"/>
              <a:t>universal </a:t>
            </a:r>
            <a:r>
              <a:rPr lang="en-US" altLang="ja-JP" sz="1400" dirty="0"/>
              <a:t>software application that can be </a:t>
            </a:r>
            <a:r>
              <a:rPr lang="en-US" altLang="ja-JP" sz="1400" dirty="0" smtClean="0"/>
              <a:t>used to write high-performance, particle-based  simulations.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1360" y="2132121"/>
            <a:ext cx="1117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The </a:t>
            </a:r>
            <a:r>
              <a:rPr kumimoji="1" lang="en-US" altLang="ja-JP" sz="1600" b="1" dirty="0" smtClean="0">
                <a:solidFill>
                  <a:schemeClr val="bg1"/>
                </a:solidFill>
              </a:rPr>
              <a:t>Design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116616" y="782070"/>
            <a:ext cx="113524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00" b="1" dirty="0" smtClean="0">
                <a:solidFill>
                  <a:schemeClr val="bg1"/>
                </a:solidFill>
              </a:rPr>
              <a:t>Team Leader</a:t>
            </a:r>
          </a:p>
          <a:p>
            <a:pPr algn="ctr"/>
            <a:r>
              <a:rPr lang="en-US" altLang="ja-JP" sz="1000" b="1" dirty="0" smtClean="0">
                <a:solidFill>
                  <a:schemeClr val="bg1"/>
                </a:solidFill>
              </a:rPr>
              <a:t>Junichiro Makino</a:t>
            </a:r>
          </a:p>
          <a:p>
            <a:pPr algn="ctr"/>
            <a:r>
              <a:rPr lang="en-US" altLang="ja-JP" sz="1000" b="1" dirty="0">
                <a:solidFill>
                  <a:schemeClr val="bg1"/>
                </a:solidFill>
              </a:rPr>
              <a:t>jmakino@riken.jp</a:t>
            </a:r>
            <a:endParaRPr lang="ja-JP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" name="Picture 5" descr="チームリーダー牧野淳一郎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616" y="223484"/>
            <a:ext cx="455244" cy="56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73" y="4561052"/>
            <a:ext cx="3171374" cy="257765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278246" y="4521919"/>
            <a:ext cx="1916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The </a:t>
            </a:r>
            <a:r>
              <a:rPr kumimoji="1" lang="en-US" altLang="ja-JP" sz="1600" b="1" dirty="0" smtClean="0">
                <a:solidFill>
                  <a:schemeClr val="bg1"/>
                </a:solidFill>
              </a:rPr>
              <a:t>Implementation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7" y="7575630"/>
            <a:ext cx="3357484" cy="25776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490829" y="7545288"/>
            <a:ext cx="1482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Getting Started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457204" y="7833320"/>
            <a:ext cx="32121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FDPS is open-sourced under MIT license at</a:t>
            </a:r>
          </a:p>
          <a:p>
            <a:pPr algn="ctr"/>
            <a:r>
              <a:rPr lang="en-US" altLang="ja-JP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https://github.com/FDPS/FDPS</a:t>
            </a:r>
          </a:p>
          <a:p>
            <a:r>
              <a:rPr lang="en-US" altLang="ja-JP" sz="1200" dirty="0" smtClean="0"/>
              <a:t>Tutorials, specifications, and ready-to-run example programs are found in the above URL.</a:t>
            </a:r>
            <a:endParaRPr lang="en-US" altLang="ja-JP" sz="12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76216" y="2432720"/>
            <a:ext cx="3212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FDPS is a C++ header library. A user of FDPS can develop the simulation code in the following three steps:</a:t>
            </a:r>
            <a:endParaRPr lang="en-US" altLang="ja-JP" sz="1200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18" y="7721154"/>
            <a:ext cx="1546917" cy="155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正方形/長方形 17"/>
          <p:cNvSpPr/>
          <p:nvPr/>
        </p:nvSpPr>
        <p:spPr>
          <a:xfrm>
            <a:off x="176216" y="6105128"/>
            <a:ext cx="3327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FDPS handles long-range interactions by </a:t>
            </a:r>
            <a:r>
              <a:rPr lang="en-US" altLang="ja-JP" sz="1200" dirty="0" err="1" smtClean="0"/>
              <a:t>Burnes</a:t>
            </a:r>
            <a:r>
              <a:rPr lang="en-US" altLang="ja-JP" sz="1200" dirty="0" smtClean="0"/>
              <a:t>-Hut algorithm, and short-range interactions by tree-search based neighbor list. FDPS takes care of inter-node (MPI) and intra-node (</a:t>
            </a:r>
            <a:r>
              <a:rPr lang="en-US" altLang="ja-JP" sz="1200" dirty="0" err="1" smtClean="0"/>
              <a:t>OpenMP</a:t>
            </a:r>
            <a:r>
              <a:rPr lang="en-US" altLang="ja-JP" sz="1200" dirty="0" smtClean="0"/>
              <a:t>) communications, and load balancing. FDPS adopts three-dimensional multi-section domain decomposition, that is used in Gordon-Bell-prize-winning </a:t>
            </a:r>
            <a:r>
              <a:rPr lang="en-US" altLang="ja-JP" sz="1200" dirty="0" smtClean="0"/>
              <a:t>particle simulator </a:t>
            </a:r>
            <a:r>
              <a:rPr lang="en-US" altLang="ja-JP" sz="1200" dirty="0" err="1"/>
              <a:t>GreeM</a:t>
            </a:r>
            <a:r>
              <a:rPr lang="en-US" altLang="ja-JP" sz="1200" dirty="0"/>
              <a:t>.</a:t>
            </a:r>
          </a:p>
          <a:p>
            <a:endParaRPr lang="en-US" altLang="ja-JP" sz="1200" dirty="0"/>
          </a:p>
        </p:txBody>
      </p:sp>
      <p:sp>
        <p:nvSpPr>
          <p:cNvPr id="19" name="正方形/長方形 18"/>
          <p:cNvSpPr/>
          <p:nvPr/>
        </p:nvSpPr>
        <p:spPr>
          <a:xfrm>
            <a:off x="176216" y="7569095"/>
            <a:ext cx="18019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The user code </a:t>
            </a:r>
            <a:r>
              <a:rPr lang="en-US" altLang="ja-JP" sz="1200" dirty="0" smtClean="0"/>
              <a:t>computes over small, local </a:t>
            </a:r>
            <a:r>
              <a:rPr lang="en-US" altLang="ja-JP" sz="1200" dirty="0" smtClean="0"/>
              <a:t>subset of </a:t>
            </a:r>
            <a:r>
              <a:rPr lang="en-US" altLang="ja-JP" sz="1200" dirty="0" smtClean="0"/>
              <a:t>particles that FDPS prepares for you. </a:t>
            </a:r>
            <a:r>
              <a:rPr lang="en-US" altLang="ja-JP" sz="1200" dirty="0" smtClean="0"/>
              <a:t>The user still have to SIMD-</a:t>
            </a:r>
            <a:r>
              <a:rPr lang="en-US" altLang="ja-JP" sz="1200" dirty="0" err="1" smtClean="0"/>
              <a:t>ize</a:t>
            </a:r>
            <a:r>
              <a:rPr lang="en-US" altLang="ja-JP" sz="1200" dirty="0" smtClean="0"/>
              <a:t> </a:t>
            </a:r>
            <a:r>
              <a:rPr lang="en-US" altLang="ja-JP" sz="1200" dirty="0" smtClean="0"/>
              <a:t>their codes, but  auto-vectorization are often good enough for such small codes.</a:t>
            </a:r>
            <a:endParaRPr lang="en-US" altLang="ja-JP" sz="1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27340" y="9235588"/>
            <a:ext cx="29016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50" dirty="0" smtClean="0"/>
              <a:t>Figure: An Example of 7x6 domain decomposition.</a:t>
            </a:r>
            <a:endParaRPr lang="en-US" altLang="ja-JP" sz="1050" dirty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06" y="4880992"/>
            <a:ext cx="227383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95" y="3412534"/>
            <a:ext cx="1620373" cy="1612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157" y="5066319"/>
            <a:ext cx="3357484" cy="257765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3433469" y="5035976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chemeClr val="bg1"/>
                </a:solidFill>
              </a:rPr>
              <a:t>Performance</a:t>
            </a: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553" y="5363658"/>
            <a:ext cx="1253815" cy="2181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正方形/長方形 25"/>
          <p:cNvSpPr/>
          <p:nvPr/>
        </p:nvSpPr>
        <p:spPr>
          <a:xfrm>
            <a:off x="3457204" y="5349622"/>
            <a:ext cx="207960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The </a:t>
            </a:r>
            <a:r>
              <a:rPr lang="en-US" altLang="ja-JP" sz="1200" dirty="0" smtClean="0"/>
              <a:t>right figures show </a:t>
            </a:r>
            <a:r>
              <a:rPr lang="en-US" altLang="ja-JP" sz="1200" dirty="0" smtClean="0"/>
              <a:t>the performance of the gravity code, measured </a:t>
            </a:r>
            <a:r>
              <a:rPr lang="en-US" altLang="ja-JP" sz="1200" dirty="0"/>
              <a:t>in the flops (top) and </a:t>
            </a:r>
            <a:r>
              <a:rPr lang="en-US" altLang="ja-JP" sz="1200" dirty="0" smtClean="0"/>
              <a:t>wall-clock-per-</a:t>
            </a:r>
            <a:r>
              <a:rPr lang="en-US" altLang="ja-JP" sz="1200" dirty="0" err="1" smtClean="0"/>
              <a:t>timestep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(bottom), as functions of </a:t>
            </a:r>
            <a:r>
              <a:rPr lang="en-US" altLang="ja-JP" sz="1200" dirty="0" smtClean="0"/>
              <a:t>the number </a:t>
            </a:r>
            <a:r>
              <a:rPr lang="en-US" altLang="ja-JP" sz="1200" dirty="0"/>
              <a:t>of nodes</a:t>
            </a:r>
            <a:r>
              <a:rPr lang="en-US" altLang="ja-JP" sz="1200" dirty="0" smtClean="0"/>
              <a:t>. The code </a:t>
            </a:r>
            <a:r>
              <a:rPr lang="en-US" altLang="ja-JP" sz="1200" dirty="0"/>
              <a:t>scales up to 76,544 </a:t>
            </a:r>
            <a:r>
              <a:rPr lang="en-US" altLang="ja-JP" sz="1200" dirty="0" smtClean="0"/>
              <a:t>nodes </a:t>
            </a:r>
            <a:r>
              <a:rPr lang="en-US" altLang="ja-JP" sz="1200" smtClean="0"/>
              <a:t>while keeping </a:t>
            </a:r>
            <a:r>
              <a:rPr lang="en-US" altLang="ja-JP" sz="1200" dirty="0" smtClean="0"/>
              <a:t>50% of the theoretical </a:t>
            </a:r>
            <a:r>
              <a:rPr lang="en-US" altLang="ja-JP" sz="1200" smtClean="0"/>
              <a:t>peak </a:t>
            </a:r>
            <a:r>
              <a:rPr lang="en-US" altLang="ja-JP" sz="1200" smtClean="0"/>
              <a:t>performance, </a:t>
            </a:r>
            <a:r>
              <a:rPr lang="en-US" altLang="ja-JP" sz="1200" dirty="0" smtClean="0"/>
              <a:t>on </a:t>
            </a:r>
            <a:r>
              <a:rPr lang="en-US" altLang="ja-JP" sz="1200" dirty="0" smtClean="0"/>
              <a:t>the K computer.</a:t>
            </a:r>
            <a:endParaRPr lang="ja-JP" altLang="en-US" sz="1200" dirty="0"/>
          </a:p>
        </p:txBody>
      </p:sp>
      <p:sp>
        <p:nvSpPr>
          <p:cNvPr id="27" name="正方形/長方形 26"/>
          <p:cNvSpPr/>
          <p:nvPr/>
        </p:nvSpPr>
        <p:spPr>
          <a:xfrm>
            <a:off x="3457204" y="2439685"/>
            <a:ext cx="3212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Below are visualizations </a:t>
            </a:r>
            <a:r>
              <a:rPr lang="en-US" altLang="ja-JP" sz="1200" dirty="0" smtClean="0"/>
              <a:t>of </a:t>
            </a:r>
            <a:r>
              <a:rPr lang="en-US" altLang="ja-JP" sz="1200" dirty="0" smtClean="0"/>
              <a:t>cosmological structure formation </a:t>
            </a:r>
            <a:r>
              <a:rPr lang="en-US" altLang="ja-JP" sz="1200" dirty="0"/>
              <a:t>simulations with </a:t>
            </a:r>
            <a:r>
              <a:rPr lang="en-US" altLang="ja-JP" sz="1200" dirty="0" smtClean="0"/>
              <a:t>gravity code (left) and planet collision </a:t>
            </a:r>
            <a:r>
              <a:rPr lang="en-US" altLang="ja-JP" sz="1200" dirty="0"/>
              <a:t>simulations with </a:t>
            </a:r>
            <a:r>
              <a:rPr lang="en-US" altLang="ja-JP" sz="1200" dirty="0" smtClean="0"/>
              <a:t>smoothed-particle hydrodynamics code (right), </a:t>
            </a:r>
            <a:r>
              <a:rPr lang="en-US" altLang="ja-JP" sz="1200" dirty="0"/>
              <a:t>b</a:t>
            </a:r>
            <a:r>
              <a:rPr lang="en-US" altLang="ja-JP" sz="1200" dirty="0" smtClean="0"/>
              <a:t>oth implemented using FDPS:</a:t>
            </a:r>
            <a:endParaRPr lang="en-US" altLang="ja-JP" sz="1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457204" y="8648031"/>
            <a:ext cx="2943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With FDPS, our dream of letting one-core programmers to utilize large-scale supercomputers had come true, </a:t>
            </a:r>
            <a:r>
              <a:rPr lang="en-US" altLang="ja-JP" sz="1200" dirty="0" smtClean="0"/>
              <a:t>for </a:t>
            </a:r>
            <a:r>
              <a:rPr lang="en-US" altLang="ja-JP" sz="1200" dirty="0" smtClean="0"/>
              <a:t>particle simulation </a:t>
            </a:r>
            <a:r>
              <a:rPr lang="en-US" altLang="ja-JP" sz="1200" dirty="0" smtClean="0"/>
              <a:t>applications.</a:t>
            </a:r>
            <a:endParaRPr lang="en-US" altLang="ja-JP" sz="1200" dirty="0"/>
          </a:p>
        </p:txBody>
      </p:sp>
      <p:sp>
        <p:nvSpPr>
          <p:cNvPr id="29" name="正方形/長方形 28"/>
          <p:cNvSpPr/>
          <p:nvPr/>
        </p:nvSpPr>
        <p:spPr>
          <a:xfrm>
            <a:off x="2592199" y="1784648"/>
            <a:ext cx="4221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https://github.com/FDPS/FDPS</a:t>
            </a:r>
            <a:r>
              <a:rPr lang="en-US" altLang="ja-JP" sz="2000" b="1" dirty="0"/>
              <a:t> </a:t>
            </a:r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52" y="3444331"/>
            <a:ext cx="1536432" cy="1542665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176216" y="3008784"/>
            <a:ext cx="31714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Define the data structure for the single particle, as a class in C++ language.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Define the interaction function </a:t>
            </a:r>
            <a:r>
              <a:rPr lang="en-US" altLang="ja-JP" sz="1200" i="1" dirty="0"/>
              <a:t>f</a:t>
            </a:r>
            <a:r>
              <a:rPr lang="en-US" altLang="ja-JP" sz="1200" dirty="0"/>
              <a:t>, that receives arrays of interacting particles, and calculates and accumulates the force on the particles.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sz="1200" dirty="0"/>
              <a:t>Write the main program using the data class and functions provided by FDPS. </a:t>
            </a:r>
          </a:p>
        </p:txBody>
      </p:sp>
    </p:spTree>
    <p:extLst>
      <p:ext uri="{BB962C8B-B14F-4D97-AF65-F5344CB8AC3E}">
        <p14:creationId xmlns:p14="http://schemas.microsoft.com/office/powerpoint/2010/main" val="21903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096" y="5529064"/>
            <a:ext cx="200883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64" y="3163756"/>
            <a:ext cx="1928364" cy="186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16632" y="128464"/>
            <a:ext cx="4500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Getting Started with FDPS</a:t>
            </a:r>
            <a:endParaRPr kumimoji="1"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197480" y="1280592"/>
            <a:ext cx="62646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Download FDPS via </a:t>
            </a:r>
            <a:r>
              <a:rPr lang="en-US" altLang="ja-JP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ja-JP" alt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 clone git://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github.com/FDPS/FDPS.git</a:t>
            </a:r>
          </a:p>
          <a:p>
            <a:r>
              <a:rPr lang="en-US" altLang="ja-JP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-- or -- </a:t>
            </a:r>
            <a:endParaRPr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b="1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Download FDPS via SVN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 --depth empty https://github.com/FDPS/FDPS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cd FDPS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up trunk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60648" y="748760"/>
            <a:ext cx="62646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/>
              <a:t>c.f. The FDPS tutorial available from </a:t>
            </a:r>
            <a:r>
              <a:rPr lang="en-US" altLang="ja-JP" sz="1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altLang="ja-JP" sz="1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github.com/FDPS/FDPS</a:t>
            </a:r>
            <a:r>
              <a:rPr lang="en-US" altLang="ja-JP" sz="1400" dirty="0" smtClean="0"/>
              <a:t>: </a:t>
            </a:r>
            <a:r>
              <a:rPr lang="en-US" altLang="ja-JP" sz="1200" u="sng" dirty="0" smtClean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r>
              <a:rPr lang="en-US" altLang="ja-JP" sz="1200" u="sng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altLang="ja-JP" sz="1200" u="sng" dirty="0" smtClean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github.com/FDPS/FDPS/blob/master/doc/doc_tutorial_e.pdf</a:t>
            </a:r>
            <a:endParaRPr lang="ja-JP" altLang="en-US" sz="1200" u="sng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97480" y="5241032"/>
            <a:ext cx="6408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ja-JP" sz="1600" b="1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 and Run the Smoothed Particle Hydro example</a:t>
            </a:r>
            <a:endParaRPr lang="ja-JP" altLang="en-US" sz="16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cd $(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FDPS)/sample/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sph</a:t>
            </a:r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sph.out</a:t>
            </a:r>
            <a:endParaRPr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ja-JP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gnuplot</a:t>
            </a:r>
            <a:endParaRPr lang="en-US" altLang="ja-JP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plot “result/0040.dat” using 3:9</a:t>
            </a:r>
            <a:endParaRPr lang="ja-JP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97479" y="7041232"/>
            <a:ext cx="6408713" cy="2160240"/>
            <a:chOff x="197479" y="6702678"/>
            <a:chExt cx="6408713" cy="2160240"/>
          </a:xfrm>
        </p:grpSpPr>
        <p:sp>
          <p:nvSpPr>
            <p:cNvPr id="7" name="正方形/長方形 6"/>
            <p:cNvSpPr/>
            <p:nvPr/>
          </p:nvSpPr>
          <p:spPr>
            <a:xfrm>
              <a:off x="197480" y="6975323"/>
              <a:ext cx="5890670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100" dirty="0" smtClean="0"/>
                <a:t>Edit</a:t>
              </a:r>
              <a:r>
                <a:rPr lang="ja-JP" altLang="en-US" sz="1100" dirty="0"/>
                <a:t> </a:t>
              </a:r>
              <a:r>
                <a:rPr lang="en-US" altLang="ja-JP" sz="1100" dirty="0" smtClean="0"/>
                <a:t>the </a:t>
              </a:r>
              <a:r>
                <a:rPr lang="en-US" altLang="ja-JP" sz="1100" dirty="0" err="1" smtClean="0"/>
                <a:t>Makefile</a:t>
              </a:r>
              <a:r>
                <a:rPr lang="en-US" altLang="ja-JP" sz="1100" dirty="0" smtClean="0"/>
                <a:t> :</a:t>
              </a:r>
              <a:endParaRPr lang="en-US" altLang="ja-JP" sz="11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100" dirty="0" smtClean="0"/>
                <a:t>Set </a:t>
              </a:r>
              <a:r>
                <a:rPr lang="en-US" altLang="ja-JP" sz="1100" dirty="0"/>
                <a:t>the variable </a:t>
              </a:r>
              <a:r>
                <a:rPr lang="en-US" altLang="ja-JP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CC</a:t>
              </a:r>
              <a:r>
                <a:rPr lang="en-US" altLang="ja-JP" sz="1100" dirty="0"/>
                <a:t> to your MPI C++ compiler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100" dirty="0"/>
                <a:t>U</a:t>
              </a:r>
              <a:r>
                <a:rPr lang="en-US" altLang="ja-JP" sz="1100" dirty="0" smtClean="0"/>
                <a:t>ncomment </a:t>
              </a:r>
              <a:r>
                <a:rPr lang="en-US" altLang="ja-JP" sz="1100" dirty="0"/>
                <a:t>the line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CFLAGS </a:t>
              </a:r>
              <a:r>
                <a:rPr lang="en-US" altLang="ja-JP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+= -DPARTICLE_SIMULATOR_THREAD_PARALLEL -</a:t>
              </a:r>
              <a:r>
                <a:rPr lang="en-US" altLang="ja-JP" sz="11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fopenmp</a:t>
              </a:r>
              <a:endParaRPr lang="en-US" altLang="ja-JP" sz="11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sz="1100" dirty="0" smtClean="0"/>
                <a:t>Uncomment </a:t>
              </a:r>
              <a:r>
                <a:rPr lang="en-US" altLang="ja-JP" sz="1100" dirty="0"/>
                <a:t>the line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CFLAGS </a:t>
              </a:r>
              <a:r>
                <a:rPr lang="en-US" altLang="ja-JP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+= -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DPARTICLE_SIMULATOR_MPI_PARALLEL</a:t>
              </a:r>
              <a:endParaRPr lang="en-US" altLang="ja-JP" sz="1100" dirty="0" smtClean="0"/>
            </a:p>
            <a:p>
              <a:r>
                <a:rPr lang="en-US" altLang="ja-JP" sz="1100" dirty="0" smtClean="0"/>
                <a:t>Then</a:t>
              </a:r>
              <a:endParaRPr lang="ja-JP" altLang="en-US" sz="11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97480" y="7854806"/>
              <a:ext cx="640871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$ make</a:t>
              </a:r>
            </a:p>
            <a:p>
              <a:r>
                <a:rPr lang="en-US" altLang="ja-JP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$ 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MPIRUN) 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–np 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$(NPROC) 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./</a:t>
              </a:r>
              <a:r>
                <a:rPr lang="en-US" altLang="ja-JP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nbody.out</a:t>
              </a:r>
              <a:endParaRPr lang="en-US" altLang="ja-JP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97480" y="6702678"/>
              <a:ext cx="53285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b="1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</a:t>
              </a:r>
              <a:r>
                <a:rPr lang="en-US" altLang="ja-JP" sz="1600" b="1" dirty="0" smtClean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N-body example with </a:t>
              </a:r>
              <a:r>
                <a:rPr lang="en-US" altLang="ja-JP" sz="1600" b="1" dirty="0" err="1" smtClean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OpenMP</a:t>
              </a:r>
              <a:r>
                <a:rPr lang="en-US" altLang="ja-JP" sz="1600" b="1" dirty="0" smtClean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&amp; MPI</a:t>
              </a:r>
              <a:endParaRPr lang="ja-JP" altLang="en-US" sz="16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97479" y="8432031"/>
              <a:ext cx="59678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100" dirty="0"/>
                <a:t>Here,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$(MPIRUN)</a:t>
              </a:r>
              <a:r>
                <a:rPr lang="en-US" altLang="ja-JP" sz="1100" dirty="0" smtClean="0"/>
                <a:t> is the name of your MPI job launcher (</a:t>
              </a:r>
              <a:r>
                <a:rPr lang="en-US" altLang="ja-JP" sz="11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mpirun</a:t>
              </a:r>
              <a:r>
                <a:rPr lang="en-US" altLang="ja-JP" sz="1100" dirty="0" smtClean="0"/>
                <a:t> or </a:t>
              </a:r>
              <a:r>
                <a:rPr lang="en-US" altLang="ja-JP" sz="11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mpiexec</a:t>
              </a:r>
              <a:r>
                <a:rPr lang="en-US" altLang="ja-JP" sz="1100" dirty="0"/>
                <a:t> </a:t>
              </a:r>
              <a:r>
                <a:rPr lang="en-US" altLang="ja-JP" sz="1100" dirty="0" smtClean="0"/>
                <a:t>depending </a:t>
              </a:r>
              <a:r>
                <a:rPr lang="en-US" altLang="ja-JP" sz="1100" dirty="0"/>
                <a:t>on your </a:t>
              </a:r>
              <a:r>
                <a:rPr lang="en-US" altLang="ja-JP" sz="1100" dirty="0" smtClean="0"/>
                <a:t>MPI configuration), </a:t>
              </a:r>
              <a:r>
                <a:rPr lang="en-US" altLang="ja-JP" sz="1100" dirty="0" smtClean="0"/>
                <a:t>and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$(NPROC)</a:t>
              </a:r>
              <a:r>
                <a:rPr lang="en-US" altLang="ja-JP" sz="1100" dirty="0" smtClean="0"/>
                <a:t> </a:t>
              </a:r>
              <a:r>
                <a:rPr lang="en-US" altLang="ja-JP" sz="1100" dirty="0"/>
                <a:t>is the number of processes you </a:t>
              </a:r>
              <a:r>
                <a:rPr lang="en-US" altLang="ja-JP" sz="1100" dirty="0" smtClean="0"/>
                <a:t>want to use</a:t>
              </a:r>
              <a:r>
                <a:rPr lang="en-US" altLang="ja-JP" sz="1100" dirty="0"/>
                <a:t>.</a:t>
              </a:r>
              <a:endParaRPr lang="ja-JP" altLang="en-US" sz="1100" dirty="0"/>
            </a:p>
          </p:txBody>
        </p:sp>
      </p:grpSp>
      <p:grpSp>
        <p:nvGrpSpPr>
          <p:cNvPr id="12" name="グループ化 11"/>
          <p:cNvGrpSpPr/>
          <p:nvPr/>
        </p:nvGrpSpPr>
        <p:grpSpPr>
          <a:xfrm>
            <a:off x="188640" y="3268363"/>
            <a:ext cx="6417552" cy="1756645"/>
            <a:chOff x="188640" y="3124347"/>
            <a:chExt cx="6417552" cy="1756645"/>
          </a:xfrm>
        </p:grpSpPr>
        <p:sp>
          <p:nvSpPr>
            <p:cNvPr id="4" name="正方形/長方形 3"/>
            <p:cNvSpPr/>
            <p:nvPr/>
          </p:nvSpPr>
          <p:spPr>
            <a:xfrm>
              <a:off x="197480" y="3124347"/>
              <a:ext cx="6408712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600" b="1" dirty="0" smtClean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Build and Run the N-body example</a:t>
              </a:r>
              <a:endParaRPr lang="ja-JP" altLang="en-US" sz="1600" b="1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cd $(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FDPS)/sample/</a:t>
              </a:r>
              <a:r>
                <a:rPr lang="en-US" altLang="ja-JP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nbody</a:t>
              </a:r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make</a:t>
              </a: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./</a:t>
              </a:r>
              <a:r>
                <a:rPr lang="en-US" altLang="ja-JP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nbody.out</a:t>
              </a:r>
              <a:endPara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 </a:t>
              </a:r>
              <a:r>
                <a:rPr lang="en-US" altLang="ja-JP" sz="16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gnuplot</a:t>
              </a:r>
              <a:endParaRPr lang="en-US" altLang="ja-JP" sz="16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ja-JP" sz="16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&gt; plot “result/0009.dat” using 3:4</a:t>
              </a:r>
              <a:endParaRPr lang="ja-JP" alt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88640" y="4619382"/>
              <a:ext cx="5967825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ja-JP" sz="1100" dirty="0"/>
                <a:t>Here, </a:t>
              </a:r>
              <a:r>
                <a:rPr lang="en-US" altLang="ja-JP" sz="11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$(FDPS)</a:t>
              </a:r>
              <a:r>
                <a:rPr lang="en-US" altLang="ja-JP" sz="1100" dirty="0" smtClean="0"/>
                <a:t> is the directory where you have downloaded FDPS.</a:t>
              </a:r>
              <a:endParaRPr lang="ja-JP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2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567</Words>
  <Application>Microsoft Office PowerPoint</Application>
  <PresentationFormat>A4 210 x 297 mm</PresentationFormat>
  <Paragraphs>57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hoshiba</dc:creator>
  <cp:lastModifiedBy>nushio</cp:lastModifiedBy>
  <cp:revision>25</cp:revision>
  <cp:lastPrinted>2015-10-15T06:28:57Z</cp:lastPrinted>
  <dcterms:created xsi:type="dcterms:W3CDTF">2015-09-11T05:48:56Z</dcterms:created>
  <dcterms:modified xsi:type="dcterms:W3CDTF">2015-10-15T06:42:23Z</dcterms:modified>
</cp:coreProperties>
</file>