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302" r:id="rId3"/>
    <p:sldId id="277" r:id="rId4"/>
    <p:sldId id="276" r:id="rId5"/>
    <p:sldId id="303" r:id="rId6"/>
    <p:sldId id="298" r:id="rId7"/>
    <p:sldId id="299" r:id="rId8"/>
    <p:sldId id="297" r:id="rId9"/>
    <p:sldId id="257" r:id="rId10"/>
    <p:sldId id="301" r:id="rId11"/>
    <p:sldId id="258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FF6600"/>
    <a:srgbClr val="D5281B"/>
    <a:srgbClr val="FF66CC"/>
    <a:srgbClr val="FF99FF"/>
    <a:srgbClr val="FFFFFF"/>
    <a:srgbClr val="FF9933"/>
    <a:srgbClr val="6666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06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C12D-9AE4-4CEE-BF28-F06B3686E961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BF5EC-1951-47A8-8A9A-8227A1987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3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BF5EC-1951-47A8-8A9A-8227A19870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19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Sprint1</a:t>
            </a:r>
            <a:r>
              <a:rPr lang="zh-CN" altLang="en-US" dirty="0"/>
              <a:t>分工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BF5EC-1951-47A8-8A9A-8227A19870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9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团队阵容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BF5EC-1951-47A8-8A9A-8227A19870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4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第一周任务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BF5EC-1951-47A8-8A9A-8227A19870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1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饼要往大了画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BF5EC-1951-47A8-8A9A-8227A19870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8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疫情数据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BF5EC-1951-47A8-8A9A-8227A19870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9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BF5EC-1951-47A8-8A9A-8227A19870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疫情报道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BF5EC-1951-47A8-8A9A-8227A19870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3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便民功能</a:t>
            </a:r>
            <a:r>
              <a:rPr lang="en-US" altLang="zh-CN" dirty="0"/>
              <a:t>——</a:t>
            </a:r>
            <a:r>
              <a:rPr lang="zh-CN" altLang="en-US" dirty="0"/>
              <a:t>疫情论坛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BF5EC-1951-47A8-8A9A-8227A19870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5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便民功能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BF5EC-1951-47A8-8A9A-8227A19870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5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0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8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6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9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2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3A21-FE33-4B6D-9116-E298E2264CBF}" type="datetimeFigureOut">
              <a:rPr lang="zh-CN" altLang="en-US" smtClean="0"/>
              <a:t>2020/3/16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6CB3-0867-46AD-8145-E8B19B98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13" Type="http://schemas.openxmlformats.org/officeDocument/2006/relationships/image" Target="../media/image45.jpeg"/><Relationship Id="rId3" Type="http://schemas.openxmlformats.org/officeDocument/2006/relationships/image" Target="../media/image35.jpg"/><Relationship Id="rId7" Type="http://schemas.openxmlformats.org/officeDocument/2006/relationships/image" Target="../media/image39.jpeg"/><Relationship Id="rId12" Type="http://schemas.openxmlformats.org/officeDocument/2006/relationships/image" Target="../media/image44.jpe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eg"/><Relationship Id="rId11" Type="http://schemas.openxmlformats.org/officeDocument/2006/relationships/image" Target="../media/image43.jpg"/><Relationship Id="rId5" Type="http://schemas.openxmlformats.org/officeDocument/2006/relationships/image" Target="../media/image37.jpeg"/><Relationship Id="rId15" Type="http://schemas.openxmlformats.org/officeDocument/2006/relationships/image" Target="../media/image47.jpg"/><Relationship Id="rId10" Type="http://schemas.openxmlformats.org/officeDocument/2006/relationships/image" Target="../media/image42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Relationship Id="rId14" Type="http://schemas.openxmlformats.org/officeDocument/2006/relationships/image" Target="../media/image4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6241" y="1805554"/>
            <a:ext cx="69557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疫情信息平台项目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6F3448-D028-436A-A0B3-182B8C32903C}"/>
              </a:ext>
            </a:extLst>
          </p:cNvPr>
          <p:cNvSpPr txBox="1"/>
          <p:nvPr/>
        </p:nvSpPr>
        <p:spPr>
          <a:xfrm>
            <a:off x="4202934" y="4674354"/>
            <a:ext cx="3098199" cy="584775"/>
          </a:xfrm>
          <a:prstGeom prst="rect">
            <a:avLst/>
          </a:prstGeom>
          <a:pattFill prst="pct1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pattFill prst="pct90">
                  <a:fgClr>
                    <a:srgbClr val="D5281B"/>
                  </a:fgClr>
                  <a:bgClr>
                    <a:schemeClr val="bg1"/>
                  </a:bgClr>
                </a:pattFill>
                <a:latin typeface="Arial Black" panose="020B0A04020102020204" pitchFamily="34" charset="0"/>
              </a:rPr>
              <a:t>2020.03.16</a:t>
            </a:r>
            <a:endParaRPr lang="zh-CN" altLang="en-US" sz="3200" dirty="0">
              <a:pattFill prst="pct90">
                <a:fgClr>
                  <a:srgbClr val="D5281B"/>
                </a:fgClr>
                <a:bgClr>
                  <a:schemeClr val="bg1"/>
                </a:bgClr>
              </a:pattFill>
              <a:latin typeface="Arial Black" panose="020B0A040201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18B4B1-2616-4019-9E12-B37D044796C7}"/>
              </a:ext>
            </a:extLst>
          </p:cNvPr>
          <p:cNvSpPr/>
          <p:nvPr/>
        </p:nvSpPr>
        <p:spPr>
          <a:xfrm>
            <a:off x="6461769" y="3105834"/>
            <a:ext cx="341632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6600">
                  <a:solidFill>
                    <a:srgbClr val="CC0000">
                      <a:alpha val="20000"/>
                    </a:srgbClr>
                  </a:solidFill>
                  <a:prstDash val="solid"/>
                </a:ln>
                <a:solidFill>
                  <a:srgbClr val="CC0000">
                    <a:alpha val="77000"/>
                  </a:srgbClr>
                </a:solidFill>
                <a:effectLst>
                  <a:outerShdw dist="38100" dir="2700000" algn="tl" rotWithShape="0">
                    <a:srgbClr val="CC0000">
                      <a:alpha val="45000"/>
                    </a:srgbClr>
                  </a:outerShdw>
                </a:effectLst>
              </a:rPr>
              <a:t>——</a:t>
            </a:r>
            <a:r>
              <a:rPr lang="zh-CN" altLang="en-US" sz="3600" b="1" cap="none" spc="0" dirty="0">
                <a:ln w="6600">
                  <a:solidFill>
                    <a:srgbClr val="CC0000">
                      <a:alpha val="20000"/>
                    </a:srgbClr>
                  </a:solidFill>
                  <a:prstDash val="solid"/>
                </a:ln>
                <a:solidFill>
                  <a:srgbClr val="CC0000">
                    <a:alpha val="77000"/>
                  </a:srgbClr>
                </a:solidFill>
                <a:effectLst>
                  <a:outerShdw dist="38100" dir="2700000" algn="tl" rotWithShape="0">
                    <a:srgbClr val="CC0000">
                      <a:alpha val="45000"/>
                    </a:srgbClr>
                  </a:outerShdw>
                </a:effectLst>
              </a:rPr>
              <a:t>需求与分工</a:t>
            </a:r>
          </a:p>
        </p:txBody>
      </p:sp>
    </p:spTree>
    <p:extLst>
      <p:ext uri="{BB962C8B-B14F-4D97-AF65-F5344CB8AC3E}">
        <p14:creationId xmlns:p14="http://schemas.microsoft.com/office/powerpoint/2010/main" val="227017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26AF21E-607A-4A4E-9F27-57A95DCF1DB5}"/>
              </a:ext>
            </a:extLst>
          </p:cNvPr>
          <p:cNvSpPr/>
          <p:nvPr/>
        </p:nvSpPr>
        <p:spPr>
          <a:xfrm>
            <a:off x="618975" y="425638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FF0000">
                      <a:alpha val="13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86000"/>
                    </a:prstClr>
                  </a:outerShdw>
                </a:effectLst>
              </a:rPr>
              <a:t>募捐信息</a:t>
            </a:r>
            <a:endParaRPr lang="zh-CN" altLang="en-US" sz="3600" b="1" cap="none" spc="0" dirty="0">
              <a:ln w="22225">
                <a:solidFill>
                  <a:srgbClr val="FF0000">
                    <a:alpha val="13000"/>
                  </a:srgbClr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86000"/>
                  </a:prst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664D72-64B3-4DA1-AD35-74279D4A995D}"/>
              </a:ext>
            </a:extLst>
          </p:cNvPr>
          <p:cNvSpPr/>
          <p:nvPr/>
        </p:nvSpPr>
        <p:spPr>
          <a:xfrm>
            <a:off x="5458389" y="548749"/>
            <a:ext cx="34163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有内鬼，终止交易！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0E9F0B-8003-4408-80AE-51C670442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50" y="3873528"/>
            <a:ext cx="4563124" cy="1223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87197B-112E-45EB-86ED-44AE83F44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5" y="2135980"/>
            <a:ext cx="5112595" cy="12239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C196B5-7488-4564-9042-05F0D2EF5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585" y="2135980"/>
            <a:ext cx="4572000" cy="30449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1E4152-5CC4-475C-8FCE-66228E0C069D}"/>
              </a:ext>
            </a:extLst>
          </p:cNvPr>
          <p:cNvSpPr txBox="1"/>
          <p:nvPr/>
        </p:nvSpPr>
        <p:spPr>
          <a:xfrm>
            <a:off x="8551778" y="5291154"/>
            <a:ext cx="146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民间组织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5B0FBB-FC19-49D8-A9CD-77CB008143B9}"/>
              </a:ext>
            </a:extLst>
          </p:cNvPr>
          <p:cNvSpPr txBox="1"/>
          <p:nvPr/>
        </p:nvSpPr>
        <p:spPr>
          <a:xfrm>
            <a:off x="2789153" y="3416680"/>
            <a:ext cx="146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官方组织</a:t>
            </a:r>
          </a:p>
        </p:txBody>
      </p:sp>
    </p:spTree>
    <p:extLst>
      <p:ext uri="{BB962C8B-B14F-4D97-AF65-F5344CB8AC3E}">
        <p14:creationId xmlns:p14="http://schemas.microsoft.com/office/powerpoint/2010/main" val="334291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336826" y="512331"/>
            <a:ext cx="34163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搞笑，我们是认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针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312103B-3A15-425C-B5A0-DFA5065A79AB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6336826" y="773941"/>
            <a:ext cx="897544" cy="0"/>
          </a:xfrm>
          <a:prstGeom prst="line">
            <a:avLst/>
          </a:prstGeom>
          <a:ln w="88900" cap="rnd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85B5687-FE85-41EB-9452-FC7BCEB892CF}"/>
              </a:ext>
            </a:extLst>
          </p:cNvPr>
          <p:cNvSpPr/>
          <p:nvPr/>
        </p:nvSpPr>
        <p:spPr>
          <a:xfrm>
            <a:off x="6077712" y="898529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拯救世界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01B44E-014D-427B-937D-0796FFA20F53}"/>
              </a:ext>
            </a:extLst>
          </p:cNvPr>
          <p:cNvSpPr/>
          <p:nvPr/>
        </p:nvSpPr>
        <p:spPr>
          <a:xfrm>
            <a:off x="618976" y="425638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FF0000">
                      <a:alpha val="13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86000"/>
                    </a:prstClr>
                  </a:outerShdw>
                </a:effectLst>
              </a:rPr>
              <a:t>团队分工</a:t>
            </a:r>
            <a:endParaRPr lang="zh-CN" altLang="en-US" sz="3600" b="1" cap="none" spc="0" dirty="0">
              <a:ln w="22225">
                <a:solidFill>
                  <a:srgbClr val="FF0000">
                    <a:alpha val="13000"/>
                  </a:srgbClr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86000"/>
                  </a:prst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78F173-C26F-4654-978D-63B71F505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53" y="1672760"/>
            <a:ext cx="1921857" cy="11146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D9F754-5925-4C75-A18B-E77439CA34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91" y="3109070"/>
            <a:ext cx="2290939" cy="1432735"/>
          </a:xfrm>
          <a:prstGeom prst="rect">
            <a:avLst/>
          </a:prstGeom>
        </p:spPr>
      </p:pic>
      <p:pic>
        <p:nvPicPr>
          <p:cNvPr id="13" name="内容占位符 4">
            <a:extLst>
              <a:ext uri="{FF2B5EF4-FFF2-40B4-BE49-F238E27FC236}">
                <a16:creationId xmlns:a16="http://schemas.microsoft.com/office/drawing/2014/main" id="{F54B9B66-2EDB-4206-9601-E5AAF03053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82" y="3168623"/>
            <a:ext cx="504000" cy="504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21F0203-C757-43E0-98D6-9F9B209375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82" y="3901307"/>
            <a:ext cx="504000" cy="504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F96941-2D7D-46CB-B7C4-E827CC54F1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62" y="1618586"/>
            <a:ext cx="504000" cy="504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D0728C-D965-487D-91EB-0BA2E17770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82" y="5024416"/>
            <a:ext cx="504000" cy="504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2E3FAD7-700B-4CF8-ACCF-54A79ADD74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83" y="5771443"/>
            <a:ext cx="505137" cy="504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F6185B6-C3F8-4544-910B-23D0B420A2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62" y="2307538"/>
            <a:ext cx="504000" cy="504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5D8B7B7-FAF6-4BCC-8148-EAFBEE989D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90" y="4879686"/>
            <a:ext cx="2290939" cy="171578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B455AE8-F961-46AC-91A0-F5478C7A63B9}"/>
              </a:ext>
            </a:extLst>
          </p:cNvPr>
          <p:cNvSpPr txBox="1"/>
          <p:nvPr/>
        </p:nvSpPr>
        <p:spPr>
          <a:xfrm>
            <a:off x="559424" y="1705263"/>
            <a:ext cx="461665" cy="1098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问卷调查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6F2B84-1CBA-4415-8755-DBEA9F7B8A16}"/>
              </a:ext>
            </a:extLst>
          </p:cNvPr>
          <p:cNvSpPr txBox="1"/>
          <p:nvPr/>
        </p:nvSpPr>
        <p:spPr>
          <a:xfrm>
            <a:off x="559425" y="2975668"/>
            <a:ext cx="461665" cy="1715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背景、竞品分析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706F53-9147-4100-8595-0447A94137FE}"/>
              </a:ext>
            </a:extLst>
          </p:cNvPr>
          <p:cNvSpPr txBox="1"/>
          <p:nvPr/>
        </p:nvSpPr>
        <p:spPr>
          <a:xfrm>
            <a:off x="559423" y="5134511"/>
            <a:ext cx="461665" cy="1098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框架选择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9FF50F-61E9-43E7-9851-45A104D405F3}"/>
              </a:ext>
            </a:extLst>
          </p:cNvPr>
          <p:cNvSpPr txBox="1"/>
          <p:nvPr/>
        </p:nvSpPr>
        <p:spPr>
          <a:xfrm>
            <a:off x="1931844" y="1179789"/>
            <a:ext cx="2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前期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45E1B61-E0D6-4554-AFF3-BD6EDB4F5E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15" y="4112045"/>
            <a:ext cx="4245494" cy="212089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3BBC1FE-64C2-4F22-8EB1-C56CA2FB60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556" y="3522715"/>
            <a:ext cx="504440" cy="504000"/>
          </a:xfrm>
          <a:prstGeom prst="rect">
            <a:avLst/>
          </a:prstGeom>
        </p:spPr>
      </p:pic>
      <p:pic>
        <p:nvPicPr>
          <p:cNvPr id="33" name="内容占位符 4">
            <a:extLst>
              <a:ext uri="{FF2B5EF4-FFF2-40B4-BE49-F238E27FC236}">
                <a16:creationId xmlns:a16="http://schemas.microsoft.com/office/drawing/2014/main" id="{4B05FF1D-0439-4F34-9BD5-D32EB7664B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16" y="3522715"/>
            <a:ext cx="504440" cy="5040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EB78A5A-E7A4-4C12-9373-D0DD6B42A7D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68" y="6294521"/>
            <a:ext cx="505579" cy="50400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51635615-4B3E-4AEA-92A2-6A2A9943AA49}"/>
              </a:ext>
            </a:extLst>
          </p:cNvPr>
          <p:cNvGrpSpPr>
            <a:grpSpLocks noChangeAspect="1"/>
          </p:cNvGrpSpPr>
          <p:nvPr/>
        </p:nvGrpSpPr>
        <p:grpSpPr>
          <a:xfrm>
            <a:off x="9948376" y="3522277"/>
            <a:ext cx="504440" cy="504000"/>
            <a:chOff x="10131365" y="1546027"/>
            <a:chExt cx="612000" cy="612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711A8F7-F117-4B25-8782-2E4E4E5F4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960"/>
            <a:stretch/>
          </p:blipFill>
          <p:spPr>
            <a:xfrm>
              <a:off x="10131365" y="1546515"/>
              <a:ext cx="306000" cy="611512"/>
            </a:xfrm>
            <a:prstGeom prst="rect">
              <a:avLst/>
            </a:prstGeom>
          </p:spPr>
        </p:pic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BE6001D-A59C-4ACE-811D-6FC6AF428F1A}"/>
                </a:ext>
              </a:extLst>
            </p:cNvPr>
            <p:cNvSpPr/>
            <p:nvPr/>
          </p:nvSpPr>
          <p:spPr>
            <a:xfrm>
              <a:off x="10437365" y="1546027"/>
              <a:ext cx="30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380CD097-BA05-4352-B901-43A1138C44C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69" y="1600257"/>
            <a:ext cx="1667814" cy="166781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556148D-32C7-4226-BB14-454B8497D3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05" y="1741044"/>
            <a:ext cx="504000" cy="504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15A8EAD-828C-456E-AAEE-E86460E3C5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05" y="2545304"/>
            <a:ext cx="504000" cy="504000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5582F48B-6AA4-4FB0-9922-C59ADD6C4E97}"/>
              </a:ext>
            </a:extLst>
          </p:cNvPr>
          <p:cNvGrpSpPr>
            <a:grpSpLocks/>
          </p:cNvGrpSpPr>
          <p:nvPr/>
        </p:nvGrpSpPr>
        <p:grpSpPr>
          <a:xfrm>
            <a:off x="7540986" y="2122770"/>
            <a:ext cx="504000" cy="504000"/>
            <a:chOff x="5598178" y="2017384"/>
            <a:chExt cx="602393" cy="614608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78BA78CD-C08B-4235-BBE6-B948B22BE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40" r="-40"/>
            <a:stretch/>
          </p:blipFill>
          <p:spPr>
            <a:xfrm>
              <a:off x="5894571" y="2017384"/>
              <a:ext cx="306000" cy="611512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A6E762-8D2D-45CF-92CD-2A1D4418FDF1}"/>
                </a:ext>
              </a:extLst>
            </p:cNvPr>
            <p:cNvSpPr/>
            <p:nvPr/>
          </p:nvSpPr>
          <p:spPr>
            <a:xfrm>
              <a:off x="5598178" y="2019992"/>
              <a:ext cx="30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A9A09BC4-0EA9-42DA-B3D1-F054632C2AEB}"/>
              </a:ext>
            </a:extLst>
          </p:cNvPr>
          <p:cNvSpPr txBox="1"/>
          <p:nvPr/>
        </p:nvSpPr>
        <p:spPr>
          <a:xfrm>
            <a:off x="8307721" y="1088225"/>
            <a:ext cx="2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后期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29FDF1-921A-4054-BCE1-8DD6FD6A8F9D}"/>
              </a:ext>
            </a:extLst>
          </p:cNvPr>
          <p:cNvSpPr txBox="1"/>
          <p:nvPr/>
        </p:nvSpPr>
        <p:spPr>
          <a:xfrm>
            <a:off x="11291708" y="1910339"/>
            <a:ext cx="461665" cy="1098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文档管理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A79B866-135C-4450-93FF-F9F332FC936C}"/>
              </a:ext>
            </a:extLst>
          </p:cNvPr>
          <p:cNvSpPr txBox="1"/>
          <p:nvPr/>
        </p:nvSpPr>
        <p:spPr>
          <a:xfrm>
            <a:off x="11308842" y="4359381"/>
            <a:ext cx="461665" cy="1715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前、后端开发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1121ED6-14C0-4B41-B205-35A29C786525}"/>
              </a:ext>
            </a:extLst>
          </p:cNvPr>
          <p:cNvCxnSpPr>
            <a:cxnSpLocks/>
          </p:cNvCxnSpPr>
          <p:nvPr/>
        </p:nvCxnSpPr>
        <p:spPr>
          <a:xfrm>
            <a:off x="5895304" y="3429000"/>
            <a:ext cx="5674507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1F856CC-AD32-4BB6-8920-3EDC30CF2969}"/>
              </a:ext>
            </a:extLst>
          </p:cNvPr>
          <p:cNvCxnSpPr/>
          <p:nvPr/>
        </p:nvCxnSpPr>
        <p:spPr>
          <a:xfrm>
            <a:off x="5743575" y="1088225"/>
            <a:ext cx="0" cy="5507248"/>
          </a:xfrm>
          <a:prstGeom prst="line">
            <a:avLst/>
          </a:prstGeom>
          <a:ln w="635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7" grpId="0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105435">
            <a:off x="2040656" y="2123198"/>
            <a:ext cx="8392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13462">
                  <a:noFill/>
                  <a:prstDash val="solid"/>
                </a:ln>
                <a:solidFill>
                  <a:srgbClr val="FF66CC"/>
                </a:solidFill>
                <a:effectLst>
                  <a:outerShdw dist="38100" dir="2700000" algn="bl" rotWithShape="0">
                    <a:schemeClr val="accent5">
                      <a:lumMod val="60000"/>
                      <a:lumOff val="40000"/>
                      <a:alpha val="66000"/>
                    </a:schemeClr>
                  </a:outerShdw>
                </a:effectLst>
              </a:rPr>
              <a:t>喜欢主播的小伙伴记得</a:t>
            </a:r>
            <a:r>
              <a:rPr lang="zh-CN" altLang="en-US" sz="4000" b="1" dirty="0">
                <a:ln w="13462">
                  <a:noFill/>
                  <a:prstDash val="solid"/>
                </a:ln>
                <a:solidFill>
                  <a:srgbClr val="FF66CC"/>
                </a:solidFill>
                <a:effectLst>
                  <a:outerShdw dist="38100" dir="2700000" algn="bl" rotWithShape="0">
                    <a:schemeClr val="accent5">
                      <a:lumMod val="60000"/>
                      <a:lumOff val="40000"/>
                      <a:alpha val="66000"/>
                    </a:schemeClr>
                  </a:outerShdw>
                </a:effectLst>
              </a:rPr>
              <a:t>一键三连</a:t>
            </a:r>
            <a:r>
              <a:rPr lang="zh-CN" altLang="en-US" sz="4000" b="1" cap="none" spc="0" dirty="0">
                <a:ln w="13462">
                  <a:noFill/>
                  <a:prstDash val="solid"/>
                </a:ln>
                <a:solidFill>
                  <a:srgbClr val="FF66CC"/>
                </a:solidFill>
                <a:effectLst>
                  <a:outerShdw dist="38100" dir="2700000" algn="bl" rotWithShape="0">
                    <a:schemeClr val="accent5">
                      <a:lumMod val="60000"/>
                      <a:lumOff val="40000"/>
                      <a:alpha val="66000"/>
                    </a:schemeClr>
                  </a:outerShdw>
                </a:effectLst>
              </a:rPr>
              <a:t>哦！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946CD1-BDE7-4754-997C-ABE29FAB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9446">
            <a:off x="3733800" y="3226905"/>
            <a:ext cx="4724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395020" y="475899"/>
            <a:ext cx="58755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一场席卷全球的瘟疫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C81629-8339-4EFE-8176-F0B8BEE32EC5}"/>
              </a:ext>
            </a:extLst>
          </p:cNvPr>
          <p:cNvSpPr txBox="1"/>
          <p:nvPr/>
        </p:nvSpPr>
        <p:spPr>
          <a:xfrm>
            <a:off x="1747785" y="4777859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大灾变</a:t>
            </a:r>
            <a:r>
              <a:rPr lang="en-US" altLang="zh-CN" dirty="0"/>
              <a:t>!!!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B675E11-92E5-48FF-A2C0-95C132F99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26798"/>
            <a:ext cx="2669602" cy="200220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0B32265-3247-4CDF-B130-F8513126A063}"/>
              </a:ext>
            </a:extLst>
          </p:cNvPr>
          <p:cNvSpPr txBox="1"/>
          <p:nvPr/>
        </p:nvSpPr>
        <p:spPr>
          <a:xfrm>
            <a:off x="9254279" y="3458174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美股巨震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722F0E2-166B-448A-9302-2427F775BE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4077475"/>
            <a:ext cx="2669602" cy="213943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27631F-537B-41A6-9C9C-884D74B6B8A0}"/>
              </a:ext>
            </a:extLst>
          </p:cNvPr>
          <p:cNvSpPr txBox="1"/>
          <p:nvPr/>
        </p:nvSpPr>
        <p:spPr>
          <a:xfrm>
            <a:off x="5645529" y="6287423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平安复旦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998357-9F63-4C44-8695-ECFA2D848E2E}"/>
              </a:ext>
            </a:extLst>
          </p:cNvPr>
          <p:cNvSpPr/>
          <p:nvPr/>
        </p:nvSpPr>
        <p:spPr>
          <a:xfrm>
            <a:off x="732122" y="412368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rgbClr val="FF0000">
                      <a:alpha val="13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86000"/>
                    </a:prstClr>
                  </a:outerShdw>
                </a:effectLst>
              </a:rPr>
              <a:t>项目背景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019B06-5EE1-49D1-B612-C2B8F2B63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558" y="4548808"/>
            <a:ext cx="3815003" cy="11276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F3560F-0273-488E-9C2E-6621A24FF18A}"/>
              </a:ext>
            </a:extLst>
          </p:cNvPr>
          <p:cNvSpPr txBox="1"/>
          <p:nvPr/>
        </p:nvSpPr>
        <p:spPr>
          <a:xfrm>
            <a:off x="9315833" y="5747884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课程项目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B5FD1D-0CD6-436D-A590-C94219515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8" y="2564533"/>
            <a:ext cx="4082230" cy="209826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1BCF7BA-3CD6-495F-B02F-A52A0CE44EA4}"/>
              </a:ext>
            </a:extLst>
          </p:cNvPr>
          <p:cNvSpPr txBox="1"/>
          <p:nvPr/>
        </p:nvSpPr>
        <p:spPr>
          <a:xfrm>
            <a:off x="5719332" y="3341378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湖北封城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B6D9D0D-DAC2-41E6-BE32-5B78BC256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76" y="1670661"/>
            <a:ext cx="2171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22" grpId="0"/>
      <p:bldP spid="1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A4374E8-76D7-4641-857D-0B3263D73A3F}"/>
              </a:ext>
            </a:extLst>
          </p:cNvPr>
          <p:cNvSpPr/>
          <p:nvPr/>
        </p:nvSpPr>
        <p:spPr>
          <a:xfrm>
            <a:off x="4995874" y="473572"/>
            <a:ext cx="5570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史上最豪华偶像团体，即将出道！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AC1551-5DD7-42B7-AD8D-372401087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09" y="1569000"/>
            <a:ext cx="1800000" cy="180000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0EA738-5693-46D2-96A2-ECCCA72592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39" y="1569000"/>
            <a:ext cx="1800000" cy="18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8168FE-4466-464A-9081-E44D11F273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74" y="1569000"/>
            <a:ext cx="1800000" cy="18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87E15F-97BB-44E8-AB66-AD93330D73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74" y="4245573"/>
            <a:ext cx="1800000" cy="18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846AF8-2930-4A8B-9CF8-B2241DEBD0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09" y="4245573"/>
            <a:ext cx="1804063" cy="180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15FF17A-4357-4D45-AE0E-E342DB6010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976" y="4245573"/>
            <a:ext cx="1800000" cy="1800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466640D-32EE-4203-9AB1-85E058880222}"/>
              </a:ext>
            </a:extLst>
          </p:cNvPr>
          <p:cNvSpPr txBox="1"/>
          <p:nvPr/>
        </p:nvSpPr>
        <p:spPr>
          <a:xfrm>
            <a:off x="1774075" y="3479146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陈疏桐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C25A6D-59C5-45D1-9BBB-74ECF06086FD}"/>
              </a:ext>
            </a:extLst>
          </p:cNvPr>
          <p:cNvSpPr txBox="1"/>
          <p:nvPr/>
        </p:nvSpPr>
        <p:spPr>
          <a:xfrm>
            <a:off x="5406683" y="3476961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何晓昕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CA5B63E-8433-418A-AA59-20A601D9F697}"/>
              </a:ext>
            </a:extLst>
          </p:cNvPr>
          <p:cNvSpPr txBox="1"/>
          <p:nvPr/>
        </p:nvSpPr>
        <p:spPr>
          <a:xfrm>
            <a:off x="9039291" y="3476961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王辰浩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C7A1C2-A412-4C7C-8AC5-A2D77E17B779}"/>
              </a:ext>
            </a:extLst>
          </p:cNvPr>
          <p:cNvSpPr txBox="1"/>
          <p:nvPr/>
        </p:nvSpPr>
        <p:spPr>
          <a:xfrm>
            <a:off x="1774075" y="6142457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夏海淞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45129A-5673-4085-9BE1-DF23AAF32A47}"/>
              </a:ext>
            </a:extLst>
          </p:cNvPr>
          <p:cNvSpPr txBox="1"/>
          <p:nvPr/>
        </p:nvSpPr>
        <p:spPr>
          <a:xfrm>
            <a:off x="5406683" y="6142457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杨巧文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083FE6-4CB8-4385-B3EB-0AE0E9D168A6}"/>
              </a:ext>
            </a:extLst>
          </p:cNvPr>
          <p:cNvSpPr txBox="1"/>
          <p:nvPr/>
        </p:nvSpPr>
        <p:spPr>
          <a:xfrm>
            <a:off x="9039291" y="6142457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张作柏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D74562-65FB-4B80-BAD9-215BEA1DFF64}"/>
              </a:ext>
            </a:extLst>
          </p:cNvPr>
          <p:cNvSpPr txBox="1"/>
          <p:nvPr/>
        </p:nvSpPr>
        <p:spPr>
          <a:xfrm>
            <a:off x="11120400" y="2249437"/>
            <a:ext cx="738664" cy="3476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dirty="0">
                <a:ln w="12700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rgbClr val="D5281B"/>
                </a:solidFill>
              </a:rPr>
              <a:t>美 女 与 野 兽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903757E-5BA0-4867-8842-804FDC83D8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3" y="5107574"/>
            <a:ext cx="349286" cy="36285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33CA4E4-2E9B-4F81-B21B-1641E3500345}"/>
              </a:ext>
            </a:extLst>
          </p:cNvPr>
          <p:cNvSpPr/>
          <p:nvPr/>
        </p:nvSpPr>
        <p:spPr>
          <a:xfrm>
            <a:off x="758412" y="412017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FF0000">
                      <a:alpha val="13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86000"/>
                    </a:prstClr>
                  </a:outerShdw>
                </a:effectLst>
              </a:rPr>
              <a:t>团队成员</a:t>
            </a:r>
            <a:endParaRPr lang="zh-CN" altLang="en-US" sz="3600" b="1" cap="none" spc="0" dirty="0">
              <a:ln w="22225">
                <a:solidFill>
                  <a:srgbClr val="FF0000">
                    <a:alpha val="13000"/>
                  </a:srgbClr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86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718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89ACBA-F8E8-440C-B537-F633C60BCB0C}"/>
              </a:ext>
            </a:extLst>
          </p:cNvPr>
          <p:cNvSpPr/>
          <p:nvPr/>
        </p:nvSpPr>
        <p:spPr>
          <a:xfrm>
            <a:off x="4721052" y="439785"/>
            <a:ext cx="65133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震惊！三男三女深夜密会的原因竟是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8F9EE6-5C24-4F6F-BB80-8F6AE739C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492">
            <a:off x="726027" y="1971951"/>
            <a:ext cx="2446617" cy="40827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07FFE3-A3CC-4615-AFAC-C39FB1FDAB2F}"/>
              </a:ext>
            </a:extLst>
          </p:cNvPr>
          <p:cNvSpPr txBox="1"/>
          <p:nvPr/>
        </p:nvSpPr>
        <p:spPr>
          <a:xfrm rot="20964539">
            <a:off x="1767429" y="6144248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问卷调查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904618C-F597-43A0-A442-D184CE330A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7802">
            <a:off x="9079439" y="1555570"/>
            <a:ext cx="2149816" cy="465793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66E9EDC-DAFA-4857-B822-18AA7578233E}"/>
              </a:ext>
            </a:extLst>
          </p:cNvPr>
          <p:cNvSpPr txBox="1"/>
          <p:nvPr/>
        </p:nvSpPr>
        <p:spPr>
          <a:xfrm rot="409978">
            <a:off x="9214616" y="6252755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前端框架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38624FB-5BE2-498F-B417-21F1B0CF1A3D}"/>
              </a:ext>
            </a:extLst>
          </p:cNvPr>
          <p:cNvGrpSpPr/>
          <p:nvPr/>
        </p:nvGrpSpPr>
        <p:grpSpPr>
          <a:xfrm>
            <a:off x="4066155" y="1336878"/>
            <a:ext cx="4059689" cy="4835176"/>
            <a:chOff x="3839294" y="1336878"/>
            <a:chExt cx="4415328" cy="5029750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9F5D4E6-B8DC-4D91-9FD3-5CFF86AB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392" y="3429000"/>
              <a:ext cx="2238193" cy="2937628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914796A-C168-4E50-AC79-EE5175C0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416" y="3712107"/>
              <a:ext cx="2102127" cy="2616807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AC049B5B-A0BD-4CBB-AE58-6AC20A959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294" y="1336878"/>
              <a:ext cx="2189280" cy="209212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C3EA0805-9970-4A8B-991D-A8C7BF790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335" y="1336878"/>
              <a:ext cx="2182287" cy="2375981"/>
            </a:xfrm>
            <a:prstGeom prst="rect">
              <a:avLst/>
            </a:prstGeom>
          </p:spPr>
        </p:pic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035C09D9-07E1-44EF-BEA3-4CD87A293DF6}"/>
              </a:ext>
            </a:extLst>
          </p:cNvPr>
          <p:cNvSpPr txBox="1"/>
          <p:nvPr/>
        </p:nvSpPr>
        <p:spPr>
          <a:xfrm>
            <a:off x="5594579" y="6216951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竞品分析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0333DB-0625-4E21-872F-1DF96F0572E1}"/>
              </a:ext>
            </a:extLst>
          </p:cNvPr>
          <p:cNvSpPr/>
          <p:nvPr/>
        </p:nvSpPr>
        <p:spPr>
          <a:xfrm>
            <a:off x="429982" y="378229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FF0000">
                      <a:alpha val="13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86000"/>
                    </a:prstClr>
                  </a:outerShdw>
                </a:effectLst>
              </a:rPr>
              <a:t>第一次代表大会</a:t>
            </a:r>
            <a:endParaRPr lang="zh-CN" altLang="en-US" sz="3600" b="1" cap="none" spc="0" dirty="0">
              <a:ln w="22225">
                <a:solidFill>
                  <a:srgbClr val="FF0000">
                    <a:alpha val="13000"/>
                  </a:srgbClr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86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1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166669" y="416370"/>
            <a:ext cx="41344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你看这饼啊，它又大又圆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CA892E-D1E2-41C6-BBCB-E54CD4469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" y="1341923"/>
            <a:ext cx="11691937" cy="52003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7A9B7EA-2229-4544-B499-910E689A1BF9}"/>
              </a:ext>
            </a:extLst>
          </p:cNvPr>
          <p:cNvSpPr/>
          <p:nvPr/>
        </p:nvSpPr>
        <p:spPr>
          <a:xfrm>
            <a:off x="547292" y="354815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FF0000">
                      <a:alpha val="13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86000"/>
                    </a:prstClr>
                  </a:outerShdw>
                </a:effectLst>
              </a:rPr>
              <a:t>需求分析</a:t>
            </a:r>
            <a:endParaRPr lang="zh-CN" altLang="en-US" sz="3600" b="1" cap="none" spc="0" dirty="0">
              <a:ln w="22225">
                <a:solidFill>
                  <a:srgbClr val="FF0000">
                    <a:alpha val="13000"/>
                  </a:srgbClr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86000"/>
                  </a:prst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F3A007-C632-4100-8B1A-F2A35873BCCE}"/>
              </a:ext>
            </a:extLst>
          </p:cNvPr>
          <p:cNvSpPr txBox="1"/>
          <p:nvPr/>
        </p:nvSpPr>
        <p:spPr>
          <a:xfrm>
            <a:off x="6095999" y="2085975"/>
            <a:ext cx="104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</a:rPr>
              <a:t>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581F90-16B7-44BD-82D7-EF530B77BEA1}"/>
              </a:ext>
            </a:extLst>
          </p:cNvPr>
          <p:cNvSpPr txBox="1"/>
          <p:nvPr/>
        </p:nvSpPr>
        <p:spPr>
          <a:xfrm>
            <a:off x="6095999" y="4864269"/>
            <a:ext cx="104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77105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2CD44AE-26C1-49D8-A42B-9D0FB7FCF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52" y="1666629"/>
            <a:ext cx="4153480" cy="35247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A8607C-99E6-400F-82E7-92F74F8C7E54}"/>
              </a:ext>
            </a:extLst>
          </p:cNvPr>
          <p:cNvSpPr txBox="1"/>
          <p:nvPr/>
        </p:nvSpPr>
        <p:spPr>
          <a:xfrm>
            <a:off x="9678234" y="2395291"/>
            <a:ext cx="86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患者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93469E-B3ED-4C42-8E7B-F7255D7FFFF4}"/>
              </a:ext>
            </a:extLst>
          </p:cNvPr>
          <p:cNvSpPr/>
          <p:nvPr/>
        </p:nvSpPr>
        <p:spPr>
          <a:xfrm>
            <a:off x="618977" y="425638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FF0000">
                      <a:alpha val="13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86000"/>
                    </a:prstClr>
                  </a:outerShdw>
                </a:effectLst>
              </a:rPr>
              <a:t>疫情数据</a:t>
            </a:r>
            <a:endParaRPr lang="zh-CN" altLang="en-US" sz="3600" b="1" cap="none" spc="0" dirty="0">
              <a:ln w="22225">
                <a:solidFill>
                  <a:srgbClr val="FF0000">
                    <a:alpha val="13000"/>
                  </a:srgbClr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86000"/>
                  </a:prst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3C0668-3466-40B4-A848-03DEE542A690}"/>
              </a:ext>
            </a:extLst>
          </p:cNvPr>
          <p:cNvSpPr txBox="1"/>
          <p:nvPr/>
        </p:nvSpPr>
        <p:spPr>
          <a:xfrm>
            <a:off x="8545048" y="5222148"/>
            <a:ext cx="129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附近疫情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16AE2A-B91B-47B0-8D25-C9F1DBE7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666629"/>
            <a:ext cx="6419850" cy="14573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88EBF3-EE91-4150-80F7-171BD8E37EE5}"/>
              </a:ext>
            </a:extLst>
          </p:cNvPr>
          <p:cNvSpPr txBox="1"/>
          <p:nvPr/>
        </p:nvSpPr>
        <p:spPr>
          <a:xfrm>
            <a:off x="2921268" y="3123954"/>
            <a:ext cx="129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基本数据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414BAA-6B26-425C-BDF6-3F3CA1C2E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7" y="4043362"/>
            <a:ext cx="6448425" cy="6572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097063C-DE4A-48A1-A0AF-A6D85C7EB0A3}"/>
              </a:ext>
            </a:extLst>
          </p:cNvPr>
          <p:cNvSpPr txBox="1"/>
          <p:nvPr/>
        </p:nvSpPr>
        <p:spPr>
          <a:xfrm>
            <a:off x="2935555" y="4704451"/>
            <a:ext cx="129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数据预测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061A18-A2C9-4CD1-A1A4-21026E69CBA7}"/>
              </a:ext>
            </a:extLst>
          </p:cNvPr>
          <p:cNvCxnSpPr/>
          <p:nvPr/>
        </p:nvCxnSpPr>
        <p:spPr>
          <a:xfrm>
            <a:off x="9757484" y="2395291"/>
            <a:ext cx="706318" cy="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FDE3DED-E14F-4007-84AF-0A059BDD1851}"/>
              </a:ext>
            </a:extLst>
          </p:cNvPr>
          <p:cNvSpPr/>
          <p:nvPr/>
        </p:nvSpPr>
        <p:spPr>
          <a:xfrm>
            <a:off x="4505679" y="622150"/>
            <a:ext cx="5570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给我一只蝙蝠，我能感染整个地球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4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DAD73-5279-459C-95A3-8F9C79D509F0}"/>
              </a:ext>
            </a:extLst>
          </p:cNvPr>
          <p:cNvSpPr/>
          <p:nvPr/>
        </p:nvSpPr>
        <p:spPr>
          <a:xfrm>
            <a:off x="550376" y="366644"/>
            <a:ext cx="24929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FF0000">
                      <a:alpha val="13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86000"/>
                    </a:prstClr>
                  </a:outerShdw>
                </a:effectLst>
              </a:rPr>
              <a:t>数据可视化</a:t>
            </a:r>
            <a:endParaRPr lang="zh-CN" altLang="en-US" sz="3600" b="1" cap="none" spc="0" dirty="0">
              <a:ln w="22225">
                <a:solidFill>
                  <a:srgbClr val="FF0000">
                    <a:alpha val="13000"/>
                  </a:srgbClr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86000"/>
                  </a:prst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0C5159-91FD-40CE-ABF9-338016BC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4" y="1909762"/>
            <a:ext cx="4691064" cy="37925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7BBA688-1DD2-4075-ABFB-1BBC3A86D3EA}"/>
              </a:ext>
            </a:extLst>
          </p:cNvPr>
          <p:cNvSpPr txBox="1"/>
          <p:nvPr/>
        </p:nvSpPr>
        <p:spPr>
          <a:xfrm>
            <a:off x="2117850" y="5748473"/>
            <a:ext cx="121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疫情地图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2E9172-D0AE-40A6-9F35-706A5286DB37}"/>
              </a:ext>
            </a:extLst>
          </p:cNvPr>
          <p:cNvSpPr/>
          <p:nvPr/>
        </p:nvSpPr>
        <p:spPr>
          <a:xfrm>
            <a:off x="3814763" y="940312"/>
            <a:ext cx="55194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同学，来本“十一五”规划教材吗？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29096B-584A-4E46-9F64-8381832FF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429240"/>
            <a:ext cx="1167469" cy="11674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7BA925-3BFC-49FB-9CF4-DD970B6C31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98" y="203282"/>
            <a:ext cx="1173352" cy="14740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B1D2B1-FC62-4A79-A1E6-A5DE0E6A2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250" y="2200562"/>
            <a:ext cx="5932614" cy="34192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29FBE60-8E34-40C8-B644-A806C6801B9A}"/>
              </a:ext>
            </a:extLst>
          </p:cNvPr>
          <p:cNvSpPr txBox="1"/>
          <p:nvPr/>
        </p:nvSpPr>
        <p:spPr>
          <a:xfrm>
            <a:off x="8257445" y="5742917"/>
            <a:ext cx="121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5149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C219F8-B489-4379-A4BB-78B6ADF15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40" y="2314139"/>
            <a:ext cx="3443544" cy="298440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DC4275-EB2A-4118-8675-04A05D190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6" y="2759220"/>
            <a:ext cx="4095685" cy="25393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9AEBF3A-613F-4834-9F46-BB3106E9D7C0}"/>
              </a:ext>
            </a:extLst>
          </p:cNvPr>
          <p:cNvSpPr/>
          <p:nvPr/>
        </p:nvSpPr>
        <p:spPr>
          <a:xfrm>
            <a:off x="5814684" y="3567216"/>
            <a:ext cx="1005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  <a:endParaRPr lang="zh-CN" altLang="en-US" sz="54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1D6D06-7C2B-41B0-8949-DCC86E898134}"/>
              </a:ext>
            </a:extLst>
          </p:cNvPr>
          <p:cNvSpPr txBox="1"/>
          <p:nvPr/>
        </p:nvSpPr>
        <p:spPr>
          <a:xfrm>
            <a:off x="2603625" y="5433048"/>
            <a:ext cx="1111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假新闻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583E8E-CF48-4717-BA35-9C3F08C2489C}"/>
              </a:ext>
            </a:extLst>
          </p:cNvPr>
          <p:cNvSpPr txBox="1"/>
          <p:nvPr/>
        </p:nvSpPr>
        <p:spPr>
          <a:xfrm>
            <a:off x="8734626" y="5433048"/>
            <a:ext cx="1111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真新闻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32BD4D-5BCC-47F1-BBE1-542620C4D761}"/>
              </a:ext>
            </a:extLst>
          </p:cNvPr>
          <p:cNvSpPr/>
          <p:nvPr/>
        </p:nvSpPr>
        <p:spPr>
          <a:xfrm>
            <a:off x="618977" y="425638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FF0000">
                      <a:alpha val="13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86000"/>
                    </a:prstClr>
                  </a:outerShdw>
                </a:effectLst>
              </a:rPr>
              <a:t>疫情报道</a:t>
            </a:r>
            <a:endParaRPr lang="zh-CN" altLang="en-US" sz="3600" b="1" cap="none" spc="0" dirty="0">
              <a:ln w="22225">
                <a:solidFill>
                  <a:srgbClr val="FF0000">
                    <a:alpha val="13000"/>
                  </a:srgbClr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86000"/>
                  </a:prst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65A5FD-8AAA-4903-92DC-3E20F4F6E5A5}"/>
              </a:ext>
            </a:extLst>
          </p:cNvPr>
          <p:cNvSpPr/>
          <p:nvPr/>
        </p:nvSpPr>
        <p:spPr>
          <a:xfrm>
            <a:off x="4195485" y="940312"/>
            <a:ext cx="47580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赶快承认，你只是得了流感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611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52207" y="487193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旁友，哨子要伐？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922AA2-A8EB-477B-9C8D-624E30983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23" y="1495376"/>
            <a:ext cx="3175000" cy="317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638D48-187A-4242-A482-78E84BDE0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7" y="1664706"/>
            <a:ext cx="2897221" cy="38614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534DF3-4A49-4119-AA73-F72E6F8AA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86" y="1535443"/>
            <a:ext cx="2710945" cy="40664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1805AA-7E0C-43CF-B267-1BE4E0067AA8}"/>
              </a:ext>
            </a:extLst>
          </p:cNvPr>
          <p:cNvSpPr txBox="1"/>
          <p:nvPr/>
        </p:nvSpPr>
        <p:spPr>
          <a:xfrm>
            <a:off x="1565813" y="5601860"/>
            <a:ext cx="1111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吹哨人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98C43B-26C5-4378-9CF1-970B30EC7BF2}"/>
              </a:ext>
            </a:extLst>
          </p:cNvPr>
          <p:cNvSpPr txBox="1"/>
          <p:nvPr/>
        </p:nvSpPr>
        <p:spPr>
          <a:xfrm>
            <a:off x="5094203" y="5748354"/>
            <a:ext cx="146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发哨子的人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74DBED-1041-426C-8660-075B46BBD5B8}"/>
              </a:ext>
            </a:extLst>
          </p:cNvPr>
          <p:cNvSpPr txBox="1"/>
          <p:nvPr/>
        </p:nvSpPr>
        <p:spPr>
          <a:xfrm>
            <a:off x="9183758" y="4840328"/>
            <a:ext cx="1832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批发哨子的人</a:t>
            </a: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0A98F893-AC00-4B3D-AA8A-DCB55C155183}"/>
              </a:ext>
            </a:extLst>
          </p:cNvPr>
          <p:cNvSpPr/>
          <p:nvPr/>
        </p:nvSpPr>
        <p:spPr>
          <a:xfrm>
            <a:off x="8129588" y="1314450"/>
            <a:ext cx="3657600" cy="3175000"/>
          </a:xfrm>
          <a:prstGeom prst="mathMultiply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D8BC87-C006-439F-9264-9F6CE1C97336}"/>
              </a:ext>
            </a:extLst>
          </p:cNvPr>
          <p:cNvSpPr/>
          <p:nvPr/>
        </p:nvSpPr>
        <p:spPr>
          <a:xfrm>
            <a:off x="618977" y="425638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FF0000">
                      <a:alpha val="13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86000"/>
                    </a:prstClr>
                  </a:outerShdw>
                </a:effectLst>
              </a:rPr>
              <a:t>疫情论坛</a:t>
            </a:r>
            <a:endParaRPr lang="zh-CN" altLang="en-US" sz="3600" b="1" cap="none" spc="0" dirty="0">
              <a:ln w="22225">
                <a:solidFill>
                  <a:srgbClr val="FF0000">
                    <a:alpha val="13000"/>
                  </a:srgbClr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86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0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</TotalTime>
  <Words>253</Words>
  <Application>Microsoft Office PowerPoint</Application>
  <PresentationFormat>宽屏</PresentationFormat>
  <Paragraphs>83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Rendering on a Power Budget</dc:title>
  <dc:creator>AutoBVT</dc:creator>
  <cp:lastModifiedBy>AutoBVT</cp:lastModifiedBy>
  <cp:revision>169</cp:revision>
  <dcterms:created xsi:type="dcterms:W3CDTF">2019-11-15T14:15:09Z</dcterms:created>
  <dcterms:modified xsi:type="dcterms:W3CDTF">2020-03-16T00:27:25Z</dcterms:modified>
</cp:coreProperties>
</file>