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61" r:id="rId6"/>
    <p:sldId id="259" r:id="rId7"/>
    <p:sldId id="267" r:id="rId8"/>
    <p:sldId id="260" r:id="rId9"/>
    <p:sldId id="262" r:id="rId10"/>
    <p:sldId id="263" r:id="rId11"/>
    <p:sldId id="275" r:id="rId12"/>
    <p:sldId id="265" r:id="rId13"/>
    <p:sldId id="264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6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1802" y="116632"/>
            <a:ext cx="8640960" cy="2232248"/>
          </a:xfrm>
        </p:spPr>
        <p:txBody>
          <a:bodyPr>
            <a:normAutofit fontScale="90000"/>
          </a:bodyPr>
          <a:lstStyle/>
          <a:p>
            <a:r>
              <a:rPr lang="en-US" altLang="zh-CN" sz="4900" b="1" dirty="0" err="1" smtClean="0">
                <a:solidFill>
                  <a:srgbClr val="00B0F0"/>
                </a:solidFill>
              </a:rPr>
              <a:t>ImageNet</a:t>
            </a:r>
            <a:r>
              <a:rPr lang="en-US" altLang="zh-CN" sz="4900" b="1" dirty="0" smtClean="0">
                <a:solidFill>
                  <a:srgbClr val="00B0F0"/>
                </a:solidFill>
              </a:rPr>
              <a:t> </a:t>
            </a:r>
            <a:r>
              <a:rPr lang="en-US" altLang="zh-CN" sz="4900" b="1" dirty="0">
                <a:solidFill>
                  <a:srgbClr val="00B0F0"/>
                </a:solidFill>
              </a:rPr>
              <a:t>Classification with </a:t>
            </a:r>
            <a:r>
              <a:rPr lang="en-US" altLang="zh-CN" sz="4900" b="1" dirty="0" smtClean="0">
                <a:solidFill>
                  <a:srgbClr val="00B0F0"/>
                </a:solidFill>
              </a:rPr>
              <a:t>Deep Convolutional</a:t>
            </a:r>
            <a:r>
              <a:rPr lang="en-US" altLang="zh-CN" sz="4900" b="1" dirty="0">
                <a:solidFill>
                  <a:srgbClr val="00B0F0"/>
                </a:solidFill>
              </a:rPr>
              <a:t> </a:t>
            </a:r>
            <a:r>
              <a:rPr lang="en-US" altLang="zh-CN" sz="4900" b="1" dirty="0" smtClean="0">
                <a:solidFill>
                  <a:srgbClr val="00B0F0"/>
                </a:solidFill>
              </a:rPr>
              <a:t>Neural </a:t>
            </a:r>
            <a:r>
              <a:rPr lang="en-US" altLang="zh-CN" sz="4900" b="1" dirty="0">
                <a:solidFill>
                  <a:srgbClr val="00B0F0"/>
                </a:solidFill>
              </a:rPr>
              <a:t>Networks</a:t>
            </a:r>
            <a:r>
              <a:rPr lang="en-US" altLang="zh-CN" sz="4900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2132856"/>
            <a:ext cx="8496944" cy="4464496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Alex </a:t>
            </a:r>
            <a:r>
              <a:rPr lang="en-US" altLang="zh-CN" sz="2000" b="1" dirty="0" err="1">
                <a:solidFill>
                  <a:schemeClr val="tx1"/>
                </a:solidFill>
              </a:rPr>
              <a:t>Krizhevsky</a:t>
            </a:r>
            <a:r>
              <a:rPr lang="en-US" altLang="zh-CN" sz="2000" b="1" dirty="0">
                <a:solidFill>
                  <a:schemeClr val="tx1"/>
                </a:solidFill>
              </a:rPr>
              <a:t/>
            </a:r>
            <a:br>
              <a:rPr lang="en-US" altLang="zh-CN" sz="2000" b="1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University of Toronto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kriz@cs.utoronto.ca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b="1" dirty="0" err="1">
                <a:solidFill>
                  <a:schemeClr val="tx1"/>
                </a:solidFill>
              </a:rPr>
              <a:t>Ilya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Sutskever</a:t>
            </a:r>
            <a:r>
              <a:rPr lang="en-US" altLang="zh-CN" sz="2000" b="1" dirty="0">
                <a:solidFill>
                  <a:schemeClr val="tx1"/>
                </a:solidFill>
              </a:rPr>
              <a:t/>
            </a:r>
            <a:br>
              <a:rPr lang="en-US" altLang="zh-CN" sz="2000" b="1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University of Toronto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ilya@cs.utoronto.ca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b="1" dirty="0">
                <a:solidFill>
                  <a:schemeClr val="tx1"/>
                </a:solidFill>
              </a:rPr>
              <a:t>Geoffrey E. Hinton</a:t>
            </a:r>
            <a:br>
              <a:rPr lang="en-US" altLang="zh-CN" sz="2000" b="1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University of Toronto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hinton@cs.utoronto.ca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NIPS 2012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</a:rPr>
              <a:t>报告人：杨继川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学</a:t>
            </a:r>
            <a:r>
              <a:rPr lang="zh-CN" altLang="en-US" sz="2000" dirty="0" smtClean="0">
                <a:solidFill>
                  <a:schemeClr val="tx1"/>
                </a:solidFill>
              </a:rPr>
              <a:t>号：</a:t>
            </a:r>
            <a:r>
              <a:rPr lang="en-US" altLang="zh-CN" sz="2000" dirty="0" smtClean="0">
                <a:solidFill>
                  <a:schemeClr val="tx1"/>
                </a:solidFill>
              </a:rPr>
              <a:t>18210240236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5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5.</a:t>
            </a:r>
            <a:r>
              <a:rPr lang="zh-CN" altLang="en-US" dirty="0">
                <a:solidFill>
                  <a:srgbClr val="00B0F0"/>
                </a:solidFill>
              </a:rPr>
              <a:t>池化层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zh-CN" altLang="en-US" dirty="0">
                <a:solidFill>
                  <a:srgbClr val="00B0F0"/>
                </a:solidFill>
              </a:rPr>
              <a:t>工作原理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池化</a:t>
            </a:r>
            <a:r>
              <a:rPr lang="zh-CN" altLang="zh-CN" sz="2000" b="1" dirty="0">
                <a:solidFill>
                  <a:schemeClr val="tx1"/>
                </a:solidFill>
              </a:rPr>
              <a:t>层也有一个过滤器，不过它的高度是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zh-CN" sz="2000" b="1" dirty="0">
                <a:solidFill>
                  <a:schemeClr val="tx1"/>
                </a:solidFill>
              </a:rPr>
              <a:t>，该过滤器要在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r>
              <a:rPr lang="zh-CN" altLang="zh-CN" sz="2000" b="1" dirty="0">
                <a:solidFill>
                  <a:schemeClr val="tx1"/>
                </a:solidFill>
              </a:rPr>
              <a:t>个维度上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移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zh-CN" sz="2000" b="1" dirty="0" smtClean="0">
                <a:solidFill>
                  <a:schemeClr val="tx1"/>
                </a:solidFill>
              </a:rPr>
              <a:t>动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；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  <a:r>
              <a:rPr lang="zh-CN" altLang="zh-CN" sz="2000" b="1" dirty="0">
                <a:solidFill>
                  <a:schemeClr val="tx1"/>
                </a:solidFill>
              </a:rPr>
              <a:t>一般有最大值池化层和平均值池化层；</a:t>
            </a: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  <a:r>
              <a:rPr lang="zh-CN" altLang="zh-CN" sz="2000" b="1" dirty="0">
                <a:solidFill>
                  <a:schemeClr val="tx1"/>
                </a:solidFill>
              </a:rPr>
              <a:t>池化层的目的是减小矩阵的长和宽，从而减少神经网络的参数个数。</a:t>
            </a: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   </a:t>
            </a:r>
            <a:r>
              <a:rPr lang="zh-CN" altLang="zh-CN" sz="2000" b="1" dirty="0">
                <a:solidFill>
                  <a:schemeClr val="tx1"/>
                </a:solidFill>
              </a:rPr>
              <a:t>池化层过滤器的尺寸也是人工指定的。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6.AlexNet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zh-CN" altLang="en-US" dirty="0">
                <a:solidFill>
                  <a:srgbClr val="00B0F0"/>
                </a:solidFill>
              </a:rPr>
              <a:t>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03448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</a:rPr>
              <a:t>梯度弥散问题：</a:t>
            </a:r>
            <a:r>
              <a:rPr lang="zh-CN" altLang="en-US" sz="2000" b="1" dirty="0">
                <a:solidFill>
                  <a:schemeClr val="tx1"/>
                </a:solidFill>
              </a:rPr>
              <a:t>当使用</a:t>
            </a:r>
            <a:r>
              <a:rPr lang="en-US" altLang="zh-CN" sz="2000" b="1" dirty="0">
                <a:solidFill>
                  <a:schemeClr val="tx1"/>
                </a:solidFill>
              </a:rPr>
              <a:t>sigmoid </a:t>
            </a:r>
            <a:r>
              <a:rPr lang="en-US" altLang="zh-CN" sz="2000" b="1" dirty="0" err="1">
                <a:solidFill>
                  <a:schemeClr val="tx1"/>
                </a:solidFill>
              </a:rPr>
              <a:t>funciton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作为激活函数时，随着神经网络</a:t>
            </a:r>
            <a:r>
              <a:rPr lang="en-US" altLang="zh-CN" sz="2000" b="1" dirty="0">
                <a:solidFill>
                  <a:schemeClr val="tx1"/>
                </a:solidFill>
              </a:rPr>
              <a:t>hidden layer</a:t>
            </a:r>
            <a:r>
              <a:rPr lang="zh-CN" altLang="en-US" sz="2000" b="1" dirty="0">
                <a:solidFill>
                  <a:schemeClr val="tx1"/>
                </a:solidFill>
              </a:rPr>
              <a:t>层数的增加，训练误差反而加大了，如上图所示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08720"/>
            <a:ext cx="4392488" cy="293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95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6.AlexNet</a:t>
            </a:r>
            <a:r>
              <a:rPr lang="zh-CN" altLang="en-US" dirty="0">
                <a:solidFill>
                  <a:srgbClr val="00B0F0"/>
                </a:solidFill>
              </a:rPr>
              <a:t>的创新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</a:rPr>
              <a:t>靠近</a:t>
            </a:r>
            <a:r>
              <a:rPr lang="zh-CN" altLang="en-US" sz="2000" b="1" dirty="0">
                <a:solidFill>
                  <a:schemeClr val="tx1"/>
                </a:solidFill>
              </a:rPr>
              <a:t>输出层的</a:t>
            </a:r>
            <a:r>
              <a:rPr lang="en-US" altLang="zh-CN" sz="2000" b="1" dirty="0">
                <a:solidFill>
                  <a:schemeClr val="tx1"/>
                </a:solidFill>
              </a:rPr>
              <a:t>hidden layer </a:t>
            </a:r>
            <a:r>
              <a:rPr lang="zh-CN" altLang="en-US" sz="2000" b="1" dirty="0">
                <a:solidFill>
                  <a:schemeClr val="tx1"/>
                </a:solidFill>
              </a:rPr>
              <a:t>梯度大，参数更新快，所以很快就会收敛；</a:t>
            </a:r>
          </a:p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而靠近输入层的</a:t>
            </a:r>
            <a:r>
              <a:rPr lang="en-US" altLang="zh-CN" sz="2000" b="1" dirty="0">
                <a:solidFill>
                  <a:schemeClr val="tx1"/>
                </a:solidFill>
              </a:rPr>
              <a:t>hidden layer </a:t>
            </a:r>
            <a:r>
              <a:rPr lang="zh-CN" altLang="en-US" sz="2000" b="1" dirty="0">
                <a:solidFill>
                  <a:schemeClr val="tx1"/>
                </a:solidFill>
              </a:rPr>
              <a:t>梯度小，参数更新慢，几乎就和初始状态一样，随机分布。</a:t>
            </a: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</a:rPr>
              <a:t>这种现象就是梯度弥散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8720"/>
            <a:ext cx="4536504" cy="3302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9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6.AlexNet</a:t>
            </a:r>
            <a:r>
              <a:rPr lang="zh-CN" altLang="en-US" dirty="0">
                <a:solidFill>
                  <a:srgbClr val="00B0F0"/>
                </a:solidFill>
              </a:rPr>
              <a:t>的创新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成功</a:t>
            </a:r>
            <a:r>
              <a:rPr lang="zh-CN" altLang="en-US" sz="2000" b="1" dirty="0">
                <a:solidFill>
                  <a:schemeClr val="tx1"/>
                </a:solidFill>
              </a:rPr>
              <a:t>使用</a:t>
            </a:r>
            <a:r>
              <a:rPr lang="en-US" altLang="zh-CN" sz="2000" b="1" dirty="0" err="1">
                <a:solidFill>
                  <a:schemeClr val="tx1"/>
                </a:solidFill>
              </a:rPr>
              <a:t>ReLU</a:t>
            </a:r>
            <a:r>
              <a:rPr lang="zh-CN" altLang="en-US" sz="2000" b="1" dirty="0">
                <a:solidFill>
                  <a:schemeClr val="tx1"/>
                </a:solidFill>
              </a:rPr>
              <a:t>作为</a:t>
            </a:r>
            <a:r>
              <a:rPr lang="en-US" altLang="zh-CN" sz="2000" b="1" dirty="0">
                <a:solidFill>
                  <a:schemeClr val="tx1"/>
                </a:solidFill>
              </a:rPr>
              <a:t>CNN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激活函数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虽然</a:t>
            </a:r>
            <a:r>
              <a:rPr lang="en-US" altLang="zh-CN" sz="2000" b="1" dirty="0" err="1">
                <a:solidFill>
                  <a:schemeClr val="tx1"/>
                </a:solidFill>
              </a:rPr>
              <a:t>ReLU</a:t>
            </a:r>
            <a:r>
              <a:rPr lang="zh-CN" altLang="en-US" sz="2000" b="1" dirty="0">
                <a:solidFill>
                  <a:schemeClr val="tx1"/>
                </a:solidFill>
              </a:rPr>
              <a:t>激活函数在很久之前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就  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被</a:t>
            </a:r>
            <a:r>
              <a:rPr lang="zh-CN" altLang="en-US" sz="2000" b="1" dirty="0">
                <a:solidFill>
                  <a:schemeClr val="tx1"/>
                </a:solidFill>
              </a:rPr>
              <a:t>提出了，但是直到</a:t>
            </a:r>
            <a:r>
              <a:rPr lang="en-US" altLang="zh-CN" sz="2000" b="1" dirty="0" err="1">
                <a:solidFill>
                  <a:schemeClr val="tx1"/>
                </a:solidFill>
              </a:rPr>
              <a:t>AlexNet</a:t>
            </a:r>
            <a:r>
              <a:rPr lang="zh-CN" altLang="en-US" sz="2000" b="1" dirty="0">
                <a:solidFill>
                  <a:schemeClr val="tx1"/>
                </a:solidFill>
              </a:rPr>
              <a:t>的出现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才 将</a:t>
            </a:r>
            <a:r>
              <a:rPr lang="zh-CN" altLang="en-US" sz="2000" b="1" dirty="0">
                <a:solidFill>
                  <a:schemeClr val="tx1"/>
                </a:solidFill>
              </a:rPr>
              <a:t>其发扬光大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</a:rPr>
              <a:t>         验证</a:t>
            </a:r>
            <a:r>
              <a:rPr lang="zh-CN" altLang="en-US" sz="2000" b="1" dirty="0">
                <a:solidFill>
                  <a:schemeClr val="tx1"/>
                </a:solidFill>
              </a:rPr>
              <a:t>其效果在较深的网络超过了</a:t>
            </a:r>
            <a:r>
              <a:rPr lang="en-US" altLang="zh-CN" sz="2000" b="1" dirty="0">
                <a:solidFill>
                  <a:schemeClr val="tx1"/>
                </a:solidFill>
              </a:rPr>
              <a:t>Sigmoid</a:t>
            </a:r>
            <a:r>
              <a:rPr lang="zh-CN" altLang="en-US" sz="2000" b="1" dirty="0">
                <a:solidFill>
                  <a:schemeClr val="tx1"/>
                </a:solidFill>
              </a:rPr>
              <a:t>，成功解决了</a:t>
            </a:r>
            <a:r>
              <a:rPr lang="en-US" altLang="zh-CN" sz="2000" b="1" dirty="0">
                <a:solidFill>
                  <a:schemeClr val="tx1"/>
                </a:solidFill>
              </a:rPr>
              <a:t>Sigmoid</a:t>
            </a:r>
            <a:r>
              <a:rPr lang="zh-CN" altLang="en-US" sz="2000" b="1" dirty="0">
                <a:solidFill>
                  <a:schemeClr val="tx1"/>
                </a:solidFill>
              </a:rPr>
              <a:t>在网络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较    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深</a:t>
            </a:r>
            <a:r>
              <a:rPr lang="zh-CN" altLang="en-US" sz="2000" b="1" dirty="0">
                <a:solidFill>
                  <a:schemeClr val="tx1"/>
                </a:solidFill>
              </a:rPr>
              <a:t>时的梯度弥散问题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5"/>
            <a:ext cx="2304256" cy="228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24" y="3051893"/>
            <a:ext cx="1152128" cy="43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771047"/>
            <a:ext cx="2897769" cy="210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872779"/>
            <a:ext cx="16002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9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6.AlexNet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zh-CN" altLang="en-US" dirty="0">
                <a:solidFill>
                  <a:srgbClr val="00B0F0"/>
                </a:solidFill>
              </a:rPr>
              <a:t>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加快</a:t>
            </a:r>
            <a:r>
              <a:rPr lang="zh-CN" altLang="en-US" sz="2000" b="1" dirty="0">
                <a:solidFill>
                  <a:schemeClr val="tx1"/>
                </a:solidFill>
              </a:rPr>
              <a:t>了训练速度，因为训练网络使用了梯度下降法，非饱和非线性函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        </a:t>
            </a:r>
            <a:r>
              <a:rPr lang="zh-CN" altLang="en-US" sz="2000" b="1" dirty="0">
                <a:solidFill>
                  <a:schemeClr val="tx1"/>
                </a:solidFill>
              </a:rPr>
              <a:t>数训练速度快于饱和非线性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函数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上图显示带</a:t>
            </a:r>
            <a:r>
              <a:rPr lang="en-US" altLang="zh-CN" sz="2000" b="1" dirty="0" err="1">
                <a:solidFill>
                  <a:schemeClr val="tx1"/>
                </a:solidFill>
              </a:rPr>
              <a:t>ReLU</a:t>
            </a:r>
            <a:r>
              <a:rPr lang="zh-CN" altLang="en-US" sz="2000" b="1" dirty="0">
                <a:solidFill>
                  <a:schemeClr val="tx1"/>
                </a:solidFill>
              </a:rPr>
              <a:t>的四层卷积神经网络（实线）在</a:t>
            </a:r>
            <a:r>
              <a:rPr lang="en-US" altLang="zh-CN" sz="2000" b="1" dirty="0">
                <a:solidFill>
                  <a:schemeClr val="tx1"/>
                </a:solidFill>
              </a:rPr>
              <a:t>CIFAR-10</a:t>
            </a:r>
            <a:r>
              <a:rPr lang="zh-CN" altLang="en-US" sz="2000" b="1" dirty="0">
                <a:solidFill>
                  <a:schemeClr val="tx1"/>
                </a:solidFill>
              </a:rPr>
              <a:t>数据集上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达到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   25</a:t>
            </a:r>
            <a:r>
              <a:rPr lang="en-US" altLang="zh-CN" sz="2000" b="1" dirty="0">
                <a:solidFill>
                  <a:schemeClr val="tx1"/>
                </a:solidFill>
              </a:rPr>
              <a:t>%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训练误差率</a:t>
            </a:r>
            <a:r>
              <a:rPr lang="zh-CN" altLang="en-US" sz="2000" b="1" dirty="0">
                <a:solidFill>
                  <a:schemeClr val="tx1"/>
                </a:solidFill>
              </a:rPr>
              <a:t>要比带</a:t>
            </a:r>
            <a:r>
              <a:rPr lang="en-US" altLang="zh-CN" sz="2000" b="1" dirty="0" err="1">
                <a:solidFill>
                  <a:schemeClr val="tx1"/>
                </a:solidFill>
              </a:rPr>
              <a:t>tanh</a:t>
            </a:r>
            <a:r>
              <a:rPr lang="zh-CN" altLang="en-US" sz="2000" b="1" dirty="0">
                <a:solidFill>
                  <a:schemeClr val="tx1"/>
                </a:solidFill>
              </a:rPr>
              <a:t>神经元的同等网络（虚线）快六倍。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3384376" cy="264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53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6.AlexNet</a:t>
            </a:r>
            <a:r>
              <a:rPr lang="zh-CN" altLang="en-US" dirty="0">
                <a:solidFill>
                  <a:srgbClr val="00B0F0"/>
                </a:solidFill>
              </a:rPr>
              <a:t>的创新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en-US" altLang="zh-CN" sz="2000" b="1" dirty="0">
                <a:solidFill>
                  <a:schemeClr val="tx1"/>
                </a:solidFill>
              </a:rPr>
              <a:t>.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训练</a:t>
            </a:r>
            <a:r>
              <a:rPr lang="zh-CN" altLang="en-US" sz="2000" b="1" dirty="0">
                <a:solidFill>
                  <a:schemeClr val="tx1"/>
                </a:solidFill>
              </a:rPr>
              <a:t>时使用</a:t>
            </a:r>
            <a:r>
              <a:rPr lang="en-US" altLang="zh-CN" sz="2000" b="1" dirty="0">
                <a:solidFill>
                  <a:schemeClr val="tx1"/>
                </a:solidFill>
              </a:rPr>
              <a:t>Dropout</a:t>
            </a:r>
            <a:r>
              <a:rPr lang="zh-CN" altLang="en-US" sz="2000" b="1" dirty="0">
                <a:solidFill>
                  <a:schemeClr val="tx1"/>
                </a:solidFill>
              </a:rPr>
              <a:t>随机忽略一部分神经元，以避免模型过拟合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Dropout</a:t>
            </a:r>
            <a:r>
              <a:rPr lang="zh-CN" altLang="en-US" sz="2000" b="1" dirty="0">
                <a:solidFill>
                  <a:schemeClr val="tx1"/>
                </a:solidFill>
              </a:rPr>
              <a:t>虽有单独的论文论述，但是</a:t>
            </a:r>
            <a:r>
              <a:rPr lang="en-US" altLang="zh-CN" sz="2000" b="1" dirty="0" err="1">
                <a:solidFill>
                  <a:schemeClr val="tx1"/>
                </a:solidFill>
              </a:rPr>
              <a:t>AlexNet</a:t>
            </a:r>
            <a:r>
              <a:rPr lang="zh-CN" altLang="en-US" sz="2000" b="1" dirty="0">
                <a:solidFill>
                  <a:schemeClr val="tx1"/>
                </a:solidFill>
              </a:rPr>
              <a:t>将其实用化，通过实践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证实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了</a:t>
            </a:r>
            <a:r>
              <a:rPr lang="zh-CN" altLang="en-US" sz="2000" b="1" dirty="0">
                <a:solidFill>
                  <a:schemeClr val="tx1"/>
                </a:solidFill>
              </a:rPr>
              <a:t>它的效果。在</a:t>
            </a:r>
            <a:r>
              <a:rPr lang="en-US" altLang="zh-CN" sz="2000" b="1" dirty="0" err="1">
                <a:solidFill>
                  <a:schemeClr val="tx1"/>
                </a:solidFill>
              </a:rPr>
              <a:t>AlexNet</a:t>
            </a:r>
            <a:r>
              <a:rPr lang="zh-CN" altLang="en-US" sz="2000" b="1" dirty="0">
                <a:solidFill>
                  <a:schemeClr val="tx1"/>
                </a:solidFill>
              </a:rPr>
              <a:t>中主要是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最后两个</a:t>
            </a:r>
            <a:r>
              <a:rPr lang="zh-CN" altLang="en-US" sz="2000" b="1" dirty="0">
                <a:solidFill>
                  <a:schemeClr val="tx1"/>
                </a:solidFill>
              </a:rPr>
              <a:t>全连接层使用了</a:t>
            </a:r>
            <a:r>
              <a:rPr lang="en-US" altLang="zh-CN" sz="2000" b="1" dirty="0">
                <a:solidFill>
                  <a:schemeClr val="tx1"/>
                </a:solidFill>
              </a:rPr>
              <a:t>Dropout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    dropout</a:t>
            </a:r>
            <a:r>
              <a:rPr lang="zh-CN" altLang="en-US" sz="2000" b="1" dirty="0">
                <a:solidFill>
                  <a:schemeClr val="tx1"/>
                </a:solidFill>
              </a:rPr>
              <a:t>是指在深度学习网络的训练过程中，对于神经网络单元，按照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一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定</a:t>
            </a:r>
            <a:r>
              <a:rPr lang="zh-CN" altLang="en-US" sz="2000" b="1" dirty="0">
                <a:solidFill>
                  <a:schemeClr val="tx1"/>
                </a:solidFill>
              </a:rPr>
              <a:t>的概率将其暂时从网络中丢弃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</a:rPr>
              <a:t>池化层使用</a:t>
            </a:r>
            <a:r>
              <a:rPr lang="en-US" altLang="zh-CN" sz="2000" b="1" dirty="0">
                <a:solidFill>
                  <a:schemeClr val="tx1"/>
                </a:solidFill>
              </a:rPr>
              <a:t>Max pooling</a:t>
            </a:r>
            <a:r>
              <a:rPr lang="zh-CN" altLang="en-US" sz="2000" b="1" dirty="0">
                <a:solidFill>
                  <a:schemeClr val="tx1"/>
                </a:solidFill>
              </a:rPr>
              <a:t>，此前</a:t>
            </a:r>
            <a:r>
              <a:rPr lang="en-US" altLang="zh-CN" sz="2000" b="1" dirty="0">
                <a:solidFill>
                  <a:schemeClr val="tx1"/>
                </a:solidFill>
              </a:rPr>
              <a:t>CNN</a:t>
            </a:r>
            <a:r>
              <a:rPr lang="zh-CN" altLang="en-US" sz="2000" b="1" dirty="0">
                <a:solidFill>
                  <a:schemeClr val="tx1"/>
                </a:solidFill>
              </a:rPr>
              <a:t>普遍使用平均池化，最大池化避免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了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平均</a:t>
            </a:r>
            <a:r>
              <a:rPr lang="zh-CN" altLang="en-US" sz="2000" b="1" dirty="0">
                <a:solidFill>
                  <a:schemeClr val="tx1"/>
                </a:solidFill>
              </a:rPr>
              <a:t>池化的模糊化效果。且提出让步长小于池化核的尺寸，这样池化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层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</a:t>
            </a:r>
            <a:r>
              <a:rPr lang="zh-CN" altLang="en-US" sz="2000" b="1" dirty="0">
                <a:solidFill>
                  <a:schemeClr val="tx1"/>
                </a:solidFill>
              </a:rPr>
              <a:t>输出之间会有重叠和覆盖，提升了特征的丰富性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3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6.AlexNet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zh-CN" altLang="en-US" dirty="0">
                <a:solidFill>
                  <a:srgbClr val="00B0F0"/>
                </a:solidFill>
              </a:rPr>
              <a:t>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4</a:t>
            </a:r>
            <a:r>
              <a:rPr lang="en-US" altLang="zh-CN" sz="2000" b="1" dirty="0">
                <a:solidFill>
                  <a:schemeClr val="tx1"/>
                </a:solidFill>
              </a:rPr>
              <a:t>.</a:t>
            </a:r>
            <a:r>
              <a:rPr lang="zh-CN" altLang="en-US" sz="2000" b="1" dirty="0">
                <a:solidFill>
                  <a:schemeClr val="tx1"/>
                </a:solidFill>
              </a:rPr>
              <a:t>提出了</a:t>
            </a:r>
            <a:r>
              <a:rPr lang="en-US" altLang="zh-CN" sz="2000" b="1" dirty="0">
                <a:solidFill>
                  <a:schemeClr val="tx1"/>
                </a:solidFill>
              </a:rPr>
              <a:t>LRN</a:t>
            </a:r>
            <a:r>
              <a:rPr lang="zh-CN" altLang="en-US" sz="2000" b="1" dirty="0">
                <a:solidFill>
                  <a:schemeClr val="tx1"/>
                </a:solidFill>
              </a:rPr>
              <a:t>层（</a:t>
            </a:r>
            <a:r>
              <a:rPr lang="en-US" altLang="zh-CN" sz="2000" b="1" dirty="0">
                <a:solidFill>
                  <a:schemeClr val="tx1"/>
                </a:solidFill>
              </a:rPr>
              <a:t>Local Response Normalization</a:t>
            </a:r>
            <a:r>
              <a:rPr lang="zh-CN" altLang="en-US" sz="2000" b="1" dirty="0">
                <a:solidFill>
                  <a:schemeClr val="tx1"/>
                </a:solidFill>
              </a:rPr>
              <a:t>），对局部神经元的活动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创建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竞争</a:t>
            </a:r>
            <a:r>
              <a:rPr lang="zh-CN" altLang="en-US" sz="2000" b="1" dirty="0">
                <a:solidFill>
                  <a:schemeClr val="tx1"/>
                </a:solidFill>
              </a:rPr>
              <a:t>机制，使得其中响应比较大的值变的相对更大，并抑制其它反馈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较小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</a:t>
            </a:r>
            <a:r>
              <a:rPr lang="zh-CN" altLang="en-US" sz="2000" b="1" dirty="0">
                <a:solidFill>
                  <a:schemeClr val="tx1"/>
                </a:solidFill>
              </a:rPr>
              <a:t>神经元，增强了模型的泛化能力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响应</a:t>
            </a:r>
            <a:r>
              <a:rPr lang="zh-CN" altLang="en-US" sz="2000" b="1" dirty="0">
                <a:solidFill>
                  <a:schemeClr val="tx1"/>
                </a:solidFill>
              </a:rPr>
              <a:t>归一化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将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top-1</a:t>
            </a:r>
            <a:r>
              <a:rPr lang="zh-CN" altLang="en-US" sz="2000" b="1" dirty="0">
                <a:solidFill>
                  <a:schemeClr val="tx1"/>
                </a:solidFill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</a:rPr>
              <a:t>top-5</a:t>
            </a:r>
            <a:r>
              <a:rPr lang="zh-CN" altLang="en-US" sz="2000" b="1" dirty="0">
                <a:solidFill>
                  <a:schemeClr val="tx1"/>
                </a:solidFill>
              </a:rPr>
              <a:t>误差率分别减少了</a:t>
            </a:r>
            <a:r>
              <a:rPr lang="en-US" altLang="zh-CN" sz="2000" b="1" dirty="0">
                <a:solidFill>
                  <a:schemeClr val="tx1"/>
                </a:solidFill>
              </a:rPr>
              <a:t>1.4%</a:t>
            </a:r>
            <a:r>
              <a:rPr lang="zh-CN" altLang="en-US" sz="2000" b="1" dirty="0">
                <a:solidFill>
                  <a:schemeClr val="tx1"/>
                </a:solidFill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</a:rPr>
              <a:t>1.2%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39433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53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6.AlexNet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zh-CN" altLang="en-US" dirty="0">
                <a:solidFill>
                  <a:srgbClr val="00B0F0"/>
                </a:solidFill>
              </a:rPr>
              <a:t>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5.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使用</a:t>
            </a:r>
            <a:r>
              <a:rPr lang="en-US" altLang="zh-CN" sz="2000" b="1" dirty="0">
                <a:solidFill>
                  <a:schemeClr val="tx1"/>
                </a:solidFill>
              </a:rPr>
              <a:t>CUDA</a:t>
            </a:r>
            <a:r>
              <a:rPr lang="zh-CN" altLang="en-US" sz="2000" b="1" dirty="0">
                <a:solidFill>
                  <a:schemeClr val="tx1"/>
                </a:solidFill>
              </a:rPr>
              <a:t>加速深度卷积网络的训练，利用</a:t>
            </a:r>
            <a:r>
              <a:rPr lang="en-US" altLang="zh-CN" sz="2000" b="1" dirty="0">
                <a:solidFill>
                  <a:schemeClr val="tx1"/>
                </a:solidFill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</a:rPr>
              <a:t>强大的并行计算能力，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处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理</a:t>
            </a:r>
            <a:r>
              <a:rPr lang="zh-CN" altLang="en-US" sz="2000" b="1" dirty="0">
                <a:solidFill>
                  <a:schemeClr val="tx1"/>
                </a:solidFill>
              </a:rPr>
              <a:t>神经网络训练时大量的矩阵运算。</a:t>
            </a:r>
            <a:r>
              <a:rPr lang="en-US" altLang="zh-CN" sz="2000" b="1" dirty="0" err="1">
                <a:solidFill>
                  <a:schemeClr val="tx1"/>
                </a:solidFill>
              </a:rPr>
              <a:t>AlexNet</a:t>
            </a:r>
            <a:r>
              <a:rPr lang="zh-CN" altLang="en-US" sz="2000" b="1" dirty="0">
                <a:solidFill>
                  <a:schemeClr val="tx1"/>
                </a:solidFill>
              </a:rPr>
              <a:t>使用了两块</a:t>
            </a:r>
            <a:r>
              <a:rPr lang="en-US" altLang="zh-CN" sz="2000" b="1" dirty="0">
                <a:solidFill>
                  <a:schemeClr val="tx1"/>
                </a:solidFill>
              </a:rPr>
              <a:t>GTX 580 GPU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进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行</a:t>
            </a:r>
            <a:r>
              <a:rPr lang="zh-CN" altLang="en-US" sz="2000" b="1" dirty="0">
                <a:solidFill>
                  <a:schemeClr val="tx1"/>
                </a:solidFill>
              </a:rPr>
              <a:t>训练，单个</a:t>
            </a:r>
            <a:r>
              <a:rPr lang="en-US" altLang="zh-CN" sz="2000" b="1" dirty="0">
                <a:solidFill>
                  <a:schemeClr val="tx1"/>
                </a:solidFill>
              </a:rPr>
              <a:t>GTX 580</a:t>
            </a:r>
            <a:r>
              <a:rPr lang="zh-CN" altLang="en-US" sz="2000" b="1" dirty="0">
                <a:solidFill>
                  <a:schemeClr val="tx1"/>
                </a:solidFill>
              </a:rPr>
              <a:t>只有</a:t>
            </a:r>
            <a:r>
              <a:rPr lang="en-US" altLang="zh-CN" sz="2000" b="1" dirty="0">
                <a:solidFill>
                  <a:schemeClr val="tx1"/>
                </a:solidFill>
              </a:rPr>
              <a:t>3GB</a:t>
            </a:r>
            <a:r>
              <a:rPr lang="zh-CN" altLang="en-US" sz="2000" b="1" dirty="0">
                <a:solidFill>
                  <a:schemeClr val="tx1"/>
                </a:solidFill>
              </a:rPr>
              <a:t>显存，这限制了可训练的网络的最大规模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   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因此</a:t>
            </a:r>
            <a:r>
              <a:rPr lang="zh-CN" altLang="en-US" sz="2000" b="1" dirty="0">
                <a:solidFill>
                  <a:schemeClr val="tx1"/>
                </a:solidFill>
              </a:rPr>
              <a:t>作者将</a:t>
            </a:r>
            <a:r>
              <a:rPr lang="en-US" altLang="zh-CN" sz="2000" b="1" dirty="0" err="1">
                <a:solidFill>
                  <a:schemeClr val="tx1"/>
                </a:solidFill>
              </a:rPr>
              <a:t>AlexNet</a:t>
            </a:r>
            <a:r>
              <a:rPr lang="zh-CN" altLang="en-US" sz="2000" b="1" dirty="0">
                <a:solidFill>
                  <a:schemeClr val="tx1"/>
                </a:solidFill>
              </a:rPr>
              <a:t>分布在两个</a:t>
            </a:r>
            <a:r>
              <a:rPr lang="en-US" altLang="zh-CN" sz="2000" b="1" dirty="0">
                <a:solidFill>
                  <a:schemeClr val="tx1"/>
                </a:solidFill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</a:rPr>
              <a:t>上，在每个</a:t>
            </a:r>
            <a:r>
              <a:rPr lang="en-US" altLang="zh-CN" sz="2000" b="1" dirty="0">
                <a:solidFill>
                  <a:schemeClr val="tx1"/>
                </a:solidFill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</a:rPr>
              <a:t>的显存中储存一半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神经元</a:t>
            </a:r>
            <a:r>
              <a:rPr lang="zh-CN" altLang="en-US" sz="2000" b="1" dirty="0">
                <a:solidFill>
                  <a:schemeClr val="tx1"/>
                </a:solidFill>
              </a:rPr>
              <a:t>的参数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</a:rPr>
              <a:t>             因为</a:t>
            </a:r>
            <a:r>
              <a:rPr lang="en-US" altLang="zh-CN" sz="2000" b="1" dirty="0">
                <a:solidFill>
                  <a:schemeClr val="tx1"/>
                </a:solidFill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</a:rPr>
              <a:t>之间通信方便，可以互相访问显存，而不需要通过主机内存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 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所以</a:t>
            </a:r>
            <a:r>
              <a:rPr lang="zh-CN" altLang="en-US" sz="2000" b="1" dirty="0">
                <a:solidFill>
                  <a:schemeClr val="tx1"/>
                </a:solidFill>
              </a:rPr>
              <a:t>同时使用多块</a:t>
            </a:r>
            <a:r>
              <a:rPr lang="en-US" altLang="zh-CN" sz="2000" b="1" dirty="0">
                <a:solidFill>
                  <a:schemeClr val="tx1"/>
                </a:solidFill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</a:rPr>
              <a:t>也是非常高效的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 smtClean="0">
                <a:solidFill>
                  <a:schemeClr val="tx1"/>
                </a:solidFill>
              </a:rPr>
              <a:t>             同时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 err="1">
                <a:solidFill>
                  <a:schemeClr val="tx1"/>
                </a:solidFill>
              </a:rPr>
              <a:t>AlexNet</a:t>
            </a:r>
            <a:r>
              <a:rPr lang="zh-CN" altLang="en-US" sz="2000" b="1" dirty="0">
                <a:solidFill>
                  <a:schemeClr val="tx1"/>
                </a:solidFill>
              </a:rPr>
              <a:t>的设计让</a:t>
            </a:r>
            <a:r>
              <a:rPr lang="en-US" altLang="zh-CN" sz="2000" b="1" dirty="0">
                <a:solidFill>
                  <a:schemeClr val="tx1"/>
                </a:solidFill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</a:rPr>
              <a:t>之间的通信只在网络的某些层进行，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控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制了 通信</a:t>
            </a:r>
            <a:r>
              <a:rPr lang="zh-CN" altLang="en-US" sz="2000" b="1" dirty="0">
                <a:solidFill>
                  <a:schemeClr val="tx1"/>
                </a:solidFill>
              </a:rPr>
              <a:t>的性能损耗。 </a:t>
            </a:r>
          </a:p>
        </p:txBody>
      </p:sp>
    </p:spTree>
    <p:extLst>
      <p:ext uri="{BB962C8B-B14F-4D97-AF65-F5344CB8AC3E}">
        <p14:creationId xmlns:p14="http://schemas.microsoft.com/office/powerpoint/2010/main" val="355553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6.AlexNet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zh-CN" altLang="en-US" dirty="0">
                <a:solidFill>
                  <a:srgbClr val="00B0F0"/>
                </a:solidFill>
              </a:rPr>
              <a:t>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6.</a:t>
            </a:r>
            <a:r>
              <a:rPr lang="zh-CN" altLang="en-US" sz="2000" b="1" dirty="0">
                <a:solidFill>
                  <a:schemeClr val="tx1"/>
                </a:solidFill>
              </a:rPr>
              <a:t>数据增强，随机地从</a:t>
            </a:r>
            <a:r>
              <a:rPr lang="en-US" altLang="zh-CN" sz="2000" b="1" dirty="0">
                <a:solidFill>
                  <a:schemeClr val="tx1"/>
                </a:solidFill>
              </a:rPr>
              <a:t>256*256</a:t>
            </a:r>
            <a:r>
              <a:rPr lang="zh-CN" altLang="en-US" sz="2000" b="1" dirty="0">
                <a:solidFill>
                  <a:schemeClr val="tx1"/>
                </a:solidFill>
              </a:rPr>
              <a:t>的原始图像中截取</a:t>
            </a:r>
            <a:r>
              <a:rPr lang="en-US" altLang="zh-CN" sz="2000" b="1" dirty="0">
                <a:solidFill>
                  <a:schemeClr val="tx1"/>
                </a:solidFill>
              </a:rPr>
              <a:t>224*224</a:t>
            </a:r>
            <a:r>
              <a:rPr lang="zh-CN" altLang="en-US" sz="2000" b="1" dirty="0">
                <a:solidFill>
                  <a:schemeClr val="tx1"/>
                </a:solidFill>
              </a:rPr>
              <a:t>大小的区域（以及水平翻转的镜像），相当于增加了</a:t>
            </a:r>
            <a:r>
              <a:rPr lang="en-US" altLang="zh-CN" sz="2000" b="1" dirty="0">
                <a:solidFill>
                  <a:schemeClr val="tx1"/>
                </a:solidFill>
              </a:rPr>
              <a:t>2*(256-224)^2=2048</a:t>
            </a:r>
            <a:r>
              <a:rPr lang="zh-CN" altLang="en-US" sz="2000" b="1" dirty="0">
                <a:solidFill>
                  <a:schemeClr val="tx1"/>
                </a:solidFill>
              </a:rPr>
              <a:t>倍的数据量。如果没有数据增强，仅靠原始的数据量，参数众多的</a:t>
            </a:r>
            <a:r>
              <a:rPr lang="en-US" altLang="zh-CN" sz="2000" b="1" dirty="0">
                <a:solidFill>
                  <a:schemeClr val="tx1"/>
                </a:solidFill>
              </a:rPr>
              <a:t>CNN</a:t>
            </a:r>
            <a:r>
              <a:rPr lang="zh-CN" altLang="en-US" sz="2000" b="1" dirty="0">
                <a:solidFill>
                  <a:schemeClr val="tx1"/>
                </a:solidFill>
              </a:rPr>
              <a:t>会陷入过拟合中，使用了数据增强后可以大大减轻过拟合，提升泛化能力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3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6. </a:t>
            </a:r>
            <a:r>
              <a:rPr lang="en-US" altLang="zh-CN" dirty="0" err="1">
                <a:solidFill>
                  <a:srgbClr val="00B0F0"/>
                </a:solidFill>
              </a:rPr>
              <a:t>AlexNet</a:t>
            </a:r>
            <a:r>
              <a:rPr lang="zh-CN" altLang="en-US" dirty="0" smtClean="0">
                <a:solidFill>
                  <a:srgbClr val="00B0F0"/>
                </a:solidFill>
              </a:rPr>
              <a:t>的</a:t>
            </a:r>
            <a:r>
              <a:rPr lang="zh-CN" altLang="en-US" dirty="0">
                <a:solidFill>
                  <a:srgbClr val="00B0F0"/>
                </a:solidFill>
              </a:rPr>
              <a:t>创新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7.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重叠池化：传统</a:t>
            </a:r>
            <a:r>
              <a:rPr lang="zh-CN" altLang="en-US" sz="2000" b="1" dirty="0">
                <a:solidFill>
                  <a:schemeClr val="tx1"/>
                </a:solidFill>
              </a:rPr>
              <a:t>的池化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操作都是</a:t>
            </a:r>
            <a:r>
              <a:rPr lang="zh-CN" altLang="en-US" sz="2000" b="1" dirty="0">
                <a:solidFill>
                  <a:schemeClr val="tx1"/>
                </a:solidFill>
              </a:rPr>
              <a:t>针对相邻单元不重叠的操作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，作者进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行</a:t>
            </a:r>
            <a:r>
              <a:rPr lang="zh-CN" altLang="en-US" sz="2000" b="1" dirty="0">
                <a:solidFill>
                  <a:schemeClr val="tx1"/>
                </a:solidFill>
              </a:rPr>
              <a:t>重叠的池化操作，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在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CNN</a:t>
            </a:r>
            <a:r>
              <a:rPr lang="zh-CN" altLang="en-US" sz="2000" b="1" dirty="0">
                <a:solidFill>
                  <a:schemeClr val="tx1"/>
                </a:solidFill>
              </a:rPr>
              <a:t>中使用池化网格大小为</a:t>
            </a:r>
            <a:r>
              <a:rPr lang="en-US" altLang="zh-CN" sz="2000" b="1" dirty="0">
                <a:solidFill>
                  <a:schemeClr val="tx1"/>
                </a:solidFill>
              </a:rPr>
              <a:t>3x3</a:t>
            </a:r>
            <a:r>
              <a:rPr lang="zh-CN" altLang="en-US" sz="2000" b="1" dirty="0">
                <a:solidFill>
                  <a:schemeClr val="tx1"/>
                </a:solidFill>
              </a:rPr>
              <a:t>，步长为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因此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有</a:t>
            </a:r>
            <a:r>
              <a:rPr lang="zh-CN" altLang="en-US" sz="2000" b="1" dirty="0">
                <a:solidFill>
                  <a:schemeClr val="tx1"/>
                </a:solidFill>
              </a:rPr>
              <a:t>重叠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区域。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和非重叠池化相比，该操作将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top-1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top-5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错误率分别降低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0.4%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和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0.3%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此外作者还发现，该操作可以轻微的减少过拟合。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目录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目标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AlexNet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的地位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r>
              <a:rPr lang="zh-CN" altLang="en-US" sz="2000" b="1" dirty="0">
                <a:solidFill>
                  <a:schemeClr val="tx1"/>
                </a:solidFill>
              </a:rPr>
              <a:t>集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网络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结构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 卷积层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和池化层的工作原理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AlexNet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</a:t>
            </a:r>
            <a:r>
              <a:rPr lang="zh-CN" altLang="en-US" sz="2000" b="1" dirty="0">
                <a:solidFill>
                  <a:schemeClr val="tx1"/>
                </a:solidFill>
              </a:rPr>
              <a:t>创新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结果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4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7.</a:t>
            </a:r>
            <a:r>
              <a:rPr lang="zh-CN" altLang="en-US" dirty="0" smtClean="0">
                <a:solidFill>
                  <a:srgbClr val="00B0F0"/>
                </a:solidFill>
              </a:rPr>
              <a:t>结果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en-US" altLang="zh-CN" sz="2000" b="1" dirty="0">
                <a:solidFill>
                  <a:schemeClr val="tx1"/>
                </a:solidFill>
              </a:rPr>
              <a:t>ILSVRC-2010</a:t>
            </a:r>
            <a:r>
              <a:rPr lang="zh-CN" altLang="en-US" sz="2000" b="1" dirty="0">
                <a:solidFill>
                  <a:schemeClr val="tx1"/>
                </a:solidFill>
              </a:rPr>
              <a:t>测试集上的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结果如上表所示，该网络</a:t>
            </a:r>
            <a:r>
              <a:rPr lang="zh-CN" altLang="en-US" sz="2000" b="1" dirty="0">
                <a:solidFill>
                  <a:schemeClr val="tx1"/>
                </a:solidFill>
              </a:rPr>
              <a:t>实现了</a:t>
            </a:r>
            <a:r>
              <a:rPr lang="en-US" altLang="zh-CN" sz="2000" b="1" dirty="0">
                <a:solidFill>
                  <a:schemeClr val="tx1"/>
                </a:solidFill>
              </a:rPr>
              <a:t>top-1</a:t>
            </a:r>
            <a:r>
              <a:rPr lang="zh-CN" altLang="en-US" sz="2000" b="1" dirty="0">
                <a:solidFill>
                  <a:schemeClr val="tx1"/>
                </a:solidFill>
              </a:rPr>
              <a:t>测试集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误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差</a:t>
            </a:r>
            <a:r>
              <a:rPr lang="zh-CN" altLang="en-US" sz="2000" b="1" dirty="0">
                <a:solidFill>
                  <a:schemeClr val="tx1"/>
                </a:solidFill>
              </a:rPr>
              <a:t>率 </a:t>
            </a:r>
            <a:r>
              <a:rPr lang="en-US" altLang="zh-CN" sz="2000" b="1" dirty="0">
                <a:solidFill>
                  <a:schemeClr val="tx1"/>
                </a:solidFill>
              </a:rPr>
              <a:t>37.5% </a:t>
            </a:r>
            <a:r>
              <a:rPr lang="zh-CN" altLang="en-US" sz="2000" b="1" dirty="0">
                <a:solidFill>
                  <a:schemeClr val="tx1"/>
                </a:solidFill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</a:rPr>
              <a:t>top-5</a:t>
            </a:r>
            <a:r>
              <a:rPr lang="zh-CN" altLang="en-US" sz="2000" b="1" dirty="0">
                <a:solidFill>
                  <a:schemeClr val="tx1"/>
                </a:solidFill>
              </a:rPr>
              <a:t>测试集误差率 </a:t>
            </a:r>
            <a:r>
              <a:rPr lang="en-US" altLang="zh-CN" sz="2000" b="1" dirty="0">
                <a:solidFill>
                  <a:schemeClr val="tx1"/>
                </a:solidFill>
              </a:rPr>
              <a:t>17.0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%</a:t>
            </a:r>
            <a:r>
              <a:rPr lang="zh-CN" altLang="en-US" sz="2000" b="1" dirty="0">
                <a:solidFill>
                  <a:schemeClr val="tx1"/>
                </a:solidFill>
              </a:rPr>
              <a:t>；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</a:rPr>
              <a:t>ILSVRC-2010</a:t>
            </a:r>
            <a:r>
              <a:rPr lang="zh-CN" altLang="en-US" sz="2000" b="1" dirty="0">
                <a:solidFill>
                  <a:schemeClr val="tx1"/>
                </a:solidFill>
              </a:rPr>
              <a:t>大赛中取得的最好表现是</a:t>
            </a:r>
            <a:r>
              <a:rPr lang="en-US" altLang="zh-CN" sz="2000" b="1" dirty="0">
                <a:solidFill>
                  <a:schemeClr val="tx1"/>
                </a:solidFill>
              </a:rPr>
              <a:t>47.1%</a:t>
            </a:r>
            <a:r>
              <a:rPr lang="zh-CN" altLang="en-US" sz="2000" b="1" dirty="0">
                <a:solidFill>
                  <a:schemeClr val="tx1"/>
                </a:solidFill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</a:rPr>
              <a:t>28.2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%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；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后来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公布</a:t>
            </a:r>
            <a:r>
              <a:rPr lang="zh-CN" altLang="en-US" sz="2000" b="1" dirty="0">
                <a:solidFill>
                  <a:schemeClr val="tx1"/>
                </a:solidFill>
              </a:rPr>
              <a:t>的最好结果是</a:t>
            </a:r>
            <a:r>
              <a:rPr lang="en-US" altLang="zh-CN" sz="2000" b="1" dirty="0">
                <a:solidFill>
                  <a:schemeClr val="tx1"/>
                </a:solidFill>
              </a:rPr>
              <a:t>45.7%</a:t>
            </a:r>
            <a:r>
              <a:rPr lang="zh-CN" altLang="en-US" sz="2000" b="1" dirty="0">
                <a:solidFill>
                  <a:schemeClr val="tx1"/>
                </a:solidFill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</a:rPr>
              <a:t>25.7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%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24744"/>
            <a:ext cx="34004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53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7.</a:t>
            </a:r>
            <a:r>
              <a:rPr lang="zh-CN" altLang="en-US" dirty="0" smtClean="0">
                <a:solidFill>
                  <a:srgbClr val="00B0F0"/>
                </a:solidFill>
              </a:rPr>
              <a:t>结果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altLang="zh-CN" sz="2000" dirty="0" smtClean="0"/>
          </a:p>
          <a:p>
            <a:pPr marL="457200" indent="-457200" algn="l">
              <a:buAutoNum type="arabicPeriod"/>
            </a:pPr>
            <a:endParaRPr lang="en-US" altLang="zh-CN" sz="2000" dirty="0"/>
          </a:p>
          <a:p>
            <a:pPr marL="457200" indent="-457200" algn="l">
              <a:buAutoNum type="arabicPeriod"/>
            </a:pPr>
            <a:endParaRPr lang="en-US" altLang="zh-CN" sz="2000" dirty="0" smtClean="0"/>
          </a:p>
          <a:p>
            <a:pPr marL="457200" indent="-457200" algn="l">
              <a:buAutoNum type="arabicPeriod"/>
            </a:pPr>
            <a:endParaRPr lang="en-US" altLang="zh-CN" sz="2000" dirty="0"/>
          </a:p>
          <a:p>
            <a:pPr marL="457200" indent="-457200" algn="l">
              <a:buAutoNum type="arabicPeriod"/>
            </a:pPr>
            <a:endParaRPr lang="en-US" altLang="zh-CN" sz="2000" dirty="0" smtClean="0"/>
          </a:p>
          <a:p>
            <a:pPr marL="457200" indent="-457200" algn="l">
              <a:buAutoNum type="arabicPeriod"/>
            </a:pPr>
            <a:endParaRPr lang="en-US" altLang="zh-CN" sz="2000" dirty="0"/>
          </a:p>
          <a:p>
            <a:pPr marL="457200" indent="-457200" algn="l">
              <a:buAutoNum type="arabicPeriod"/>
            </a:pPr>
            <a:endParaRPr lang="en-US" altLang="zh-CN" sz="2000" dirty="0" smtClean="0"/>
          </a:p>
          <a:p>
            <a:pPr marL="457200" indent="-457200" algn="l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该网络实现</a:t>
            </a:r>
            <a:r>
              <a:rPr lang="zh-CN" altLang="en-US" sz="2000" b="1" dirty="0">
                <a:solidFill>
                  <a:schemeClr val="tx1"/>
                </a:solidFill>
              </a:rPr>
              <a:t>了</a:t>
            </a:r>
            <a:r>
              <a:rPr lang="en-US" altLang="zh-CN" sz="2000" b="1" dirty="0">
                <a:solidFill>
                  <a:schemeClr val="tx1"/>
                </a:solidFill>
              </a:rPr>
              <a:t>18.2%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</a:rPr>
              <a:t>top-5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误差率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对</a:t>
            </a:r>
            <a:r>
              <a:rPr lang="zh-CN" altLang="en-US" sz="2000" b="1" dirty="0">
                <a:solidFill>
                  <a:schemeClr val="tx1"/>
                </a:solidFill>
              </a:rPr>
              <a:t>五个相似</a:t>
            </a:r>
            <a:r>
              <a:rPr lang="en-US" altLang="zh-CN" sz="2000" b="1" dirty="0">
                <a:solidFill>
                  <a:schemeClr val="tx1"/>
                </a:solidFill>
              </a:rPr>
              <a:t>CNN</a:t>
            </a:r>
            <a:r>
              <a:rPr lang="zh-CN" altLang="en-US" sz="2000" b="1" dirty="0">
                <a:solidFill>
                  <a:schemeClr val="tx1"/>
                </a:solidFill>
              </a:rPr>
              <a:t>的预测求平均值得出了</a:t>
            </a:r>
            <a:r>
              <a:rPr lang="en-US" altLang="zh-CN" sz="2000" b="1" dirty="0">
                <a:solidFill>
                  <a:schemeClr val="tx1"/>
                </a:solidFill>
              </a:rPr>
              <a:t>16.4%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误差率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000" b="1" dirty="0">
                <a:solidFill>
                  <a:schemeClr val="tx1"/>
                </a:solidFill>
              </a:rPr>
              <a:t>训练一个在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最后一个</a:t>
            </a:r>
            <a:r>
              <a:rPr lang="zh-CN" altLang="en-US" sz="2000" b="1" dirty="0">
                <a:solidFill>
                  <a:schemeClr val="tx1"/>
                </a:solidFill>
              </a:rPr>
              <a:t>池化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层</a:t>
            </a:r>
            <a:r>
              <a:rPr lang="zh-CN" altLang="en-US" sz="2000" b="1" dirty="0">
                <a:solidFill>
                  <a:schemeClr val="tx1"/>
                </a:solidFill>
              </a:rPr>
              <a:t>之后还有一个额外的第六个卷积层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的</a:t>
            </a:r>
            <a:r>
              <a:rPr lang="zh-CN" altLang="en-US" sz="2000" b="1" dirty="0">
                <a:solidFill>
                  <a:schemeClr val="tx1"/>
                </a:solidFill>
              </a:rPr>
              <a:t>网络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，在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ImageNet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2011</a:t>
            </a:r>
            <a:r>
              <a:rPr lang="zh-CN" altLang="en-US" sz="2000" b="1" dirty="0">
                <a:solidFill>
                  <a:schemeClr val="tx1"/>
                </a:solidFill>
              </a:rPr>
              <a:t>年秋季发布的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图像训练，</a:t>
            </a:r>
            <a:r>
              <a:rPr lang="zh-CN" altLang="en-US" sz="2000" b="1" dirty="0">
                <a:solidFill>
                  <a:schemeClr val="tx1"/>
                </a:solidFill>
              </a:rPr>
              <a:t>然后在</a:t>
            </a:r>
            <a:r>
              <a:rPr lang="en-US" altLang="zh-CN" sz="2000" b="1" dirty="0">
                <a:solidFill>
                  <a:schemeClr val="tx1"/>
                </a:solidFill>
              </a:rPr>
              <a:t>ILSVRC-2012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上微调，</a:t>
            </a:r>
            <a:r>
              <a:rPr lang="zh-CN" altLang="en-US" sz="2000" b="1" dirty="0">
                <a:solidFill>
                  <a:schemeClr val="tx1"/>
                </a:solidFill>
              </a:rPr>
              <a:t>这种方法得出了</a:t>
            </a:r>
            <a:r>
              <a:rPr lang="en-US" altLang="zh-CN" sz="2000" b="1" dirty="0">
                <a:solidFill>
                  <a:schemeClr val="tx1"/>
                </a:solidFill>
              </a:rPr>
              <a:t>16.6%</a:t>
            </a:r>
            <a:r>
              <a:rPr lang="zh-CN" altLang="en-US" sz="2000" b="1" dirty="0">
                <a:solidFill>
                  <a:schemeClr val="tx1"/>
                </a:solidFill>
              </a:rPr>
              <a:t>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误差率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对七</a:t>
            </a:r>
            <a:r>
              <a:rPr lang="zh-CN" altLang="en-US" sz="2000" b="1" dirty="0">
                <a:solidFill>
                  <a:schemeClr val="tx1"/>
                </a:solidFill>
              </a:rPr>
              <a:t>个</a:t>
            </a:r>
            <a:r>
              <a:rPr lang="en-US" altLang="zh-CN" sz="2000" b="1" dirty="0">
                <a:solidFill>
                  <a:schemeClr val="tx1"/>
                </a:solidFill>
              </a:rPr>
              <a:t>CNN</a:t>
            </a:r>
            <a:r>
              <a:rPr lang="zh-CN" altLang="en-US" sz="2000" b="1" dirty="0">
                <a:solidFill>
                  <a:schemeClr val="tx1"/>
                </a:solidFill>
              </a:rPr>
              <a:t>作出的预测求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平均值，得出</a:t>
            </a:r>
            <a:r>
              <a:rPr lang="zh-CN" altLang="en-US" sz="2000" b="1" dirty="0">
                <a:solidFill>
                  <a:schemeClr val="tx1"/>
                </a:solidFill>
              </a:rPr>
              <a:t>了 </a:t>
            </a:r>
            <a:r>
              <a:rPr lang="en-US" altLang="zh-CN" sz="2000" b="1" dirty="0">
                <a:solidFill>
                  <a:schemeClr val="tx1"/>
                </a:solidFill>
              </a:rPr>
              <a:t>15.3% </a:t>
            </a:r>
            <a:r>
              <a:rPr lang="zh-CN" altLang="en-US" sz="2000" b="1" dirty="0">
                <a:solidFill>
                  <a:schemeClr val="tx1"/>
                </a:solidFill>
              </a:rPr>
              <a:t>的误差率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66" y="1124744"/>
            <a:ext cx="52387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640960" cy="6480719"/>
          </a:xfrm>
        </p:spPr>
        <p:txBody>
          <a:bodyPr>
            <a:normAutofit/>
          </a:bodyPr>
          <a:lstStyle/>
          <a:p>
            <a:r>
              <a:rPr lang="zh-CN" altLang="en-US" sz="9600" dirty="0">
                <a:solidFill>
                  <a:srgbClr val="00B0F0"/>
                </a:solidFill>
              </a:rPr>
              <a:t>谢谢</a:t>
            </a:r>
            <a:endParaRPr lang="zh-CN" altLang="en-US" sz="9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4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1.</a:t>
            </a:r>
            <a:r>
              <a:rPr lang="zh-CN" altLang="en-US" dirty="0" smtClean="0">
                <a:solidFill>
                  <a:srgbClr val="00B0F0"/>
                </a:solidFill>
              </a:rPr>
              <a:t>目标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        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训练了一个大型的深度卷积神经网络，将在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ImageNet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LSVRC-2010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（</a:t>
            </a:r>
            <a:r>
              <a:rPr lang="zh-CN" altLang="en-US" sz="2000" b="1" dirty="0">
                <a:solidFill>
                  <a:schemeClr val="tx1"/>
                </a:solidFill>
              </a:rPr>
              <a:t>大规模视觉识别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挑战赛）大赛中的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120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万张高清图像分为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1000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个不同的类别。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5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2.AlexNet</a:t>
            </a:r>
            <a:r>
              <a:rPr lang="zh-CN" altLang="en-US" dirty="0" smtClean="0">
                <a:solidFill>
                  <a:srgbClr val="00B0F0"/>
                </a:solidFill>
              </a:rPr>
              <a:t>的地位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.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86" y="2420888"/>
            <a:ext cx="665583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94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2.AlexNet</a:t>
            </a:r>
            <a:r>
              <a:rPr lang="zh-CN" altLang="en-US" dirty="0" smtClean="0">
                <a:solidFill>
                  <a:srgbClr val="00B0F0"/>
                </a:solidFill>
              </a:rPr>
              <a:t>的地位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tx1"/>
                </a:solidFill>
              </a:rPr>
              <a:t>         2012</a:t>
            </a:r>
            <a:r>
              <a:rPr lang="zh-CN" altLang="en-US" sz="2000" b="1" dirty="0">
                <a:solidFill>
                  <a:schemeClr val="tx1"/>
                </a:solidFill>
              </a:rPr>
              <a:t>年</a:t>
            </a:r>
            <a:r>
              <a:rPr lang="en-US" altLang="zh-CN" sz="2000" b="1" dirty="0" err="1">
                <a:solidFill>
                  <a:schemeClr val="tx1"/>
                </a:solidFill>
              </a:rPr>
              <a:t>AlexNet</a:t>
            </a:r>
            <a:r>
              <a:rPr lang="zh-CN" altLang="en-US" sz="2000" b="1" dirty="0">
                <a:solidFill>
                  <a:schemeClr val="tx1"/>
                </a:solidFill>
              </a:rPr>
              <a:t>在</a:t>
            </a:r>
            <a:r>
              <a:rPr lang="en-US" altLang="zh-CN" sz="2000" b="1" dirty="0" err="1">
                <a:solidFill>
                  <a:schemeClr val="tx1"/>
                </a:solidFill>
              </a:rPr>
              <a:t>ImageNet</a:t>
            </a:r>
            <a:r>
              <a:rPr lang="zh-CN" altLang="en-US" sz="2000" b="1" dirty="0">
                <a:solidFill>
                  <a:schemeClr val="tx1"/>
                </a:solidFill>
              </a:rPr>
              <a:t>大赛上一举夺魁，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开启</a:t>
            </a:r>
            <a:r>
              <a:rPr lang="zh-CN" altLang="en-US" sz="2000" b="1" dirty="0">
                <a:solidFill>
                  <a:schemeClr val="tx1"/>
                </a:solidFill>
              </a:rPr>
              <a:t>了深度学习的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时代，</a:t>
            </a:r>
            <a:r>
              <a:rPr lang="zh-CN" altLang="en-US" sz="2000" b="1" dirty="0">
                <a:solidFill>
                  <a:schemeClr val="tx1"/>
                </a:solidFill>
              </a:rPr>
              <a:t>它为后续的</a:t>
            </a:r>
            <a:r>
              <a:rPr lang="en-US" altLang="zh-CN" sz="2000" b="1" dirty="0">
                <a:solidFill>
                  <a:schemeClr val="tx1"/>
                </a:solidFill>
              </a:rPr>
              <a:t>CNN</a:t>
            </a:r>
            <a:r>
              <a:rPr lang="zh-CN" altLang="en-US" sz="2000" b="1" dirty="0">
                <a:solidFill>
                  <a:schemeClr val="tx1"/>
                </a:solidFill>
              </a:rPr>
              <a:t>甚至是</a:t>
            </a:r>
            <a:r>
              <a:rPr lang="en-US" altLang="zh-CN" sz="2000" b="1" dirty="0">
                <a:solidFill>
                  <a:schemeClr val="tx1"/>
                </a:solidFill>
              </a:rPr>
              <a:t>R-CNN</a:t>
            </a:r>
            <a:r>
              <a:rPr lang="zh-CN" altLang="en-US" sz="2000" b="1" dirty="0">
                <a:solidFill>
                  <a:schemeClr val="tx1"/>
                </a:solidFill>
              </a:rPr>
              <a:t>等其他网络都定下了基调</a:t>
            </a:r>
          </a:p>
        </p:txBody>
      </p:sp>
      <p:pic>
        <p:nvPicPr>
          <p:cNvPr id="5" name="图片 4" descr="https://img-blog.csdn.net/20180116194511472?watermark/2/text/aHR0cDovL2Jsb2cuY3Nkbi5uZXQvbG92ZWxpdXp6/font/5a6L5L2T/fontsize/400/fill/I0JBQkFCMA==/dissolve/70/gravity/SouthEas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904656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36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3.</a:t>
            </a:r>
            <a:r>
              <a:rPr lang="zh-CN" altLang="en-US" dirty="0" smtClean="0">
                <a:solidFill>
                  <a:srgbClr val="00B0F0"/>
                </a:solidFill>
              </a:rPr>
              <a:t>数据集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        </a:t>
            </a:r>
            <a:r>
              <a:rPr lang="en-US" altLang="zh-CN" sz="2000" b="1" dirty="0" err="1">
                <a:solidFill>
                  <a:schemeClr val="tx1"/>
                </a:solidFill>
              </a:rPr>
              <a:t>ImageNet</a:t>
            </a:r>
            <a:r>
              <a:rPr lang="zh-CN" altLang="en-US" sz="2000" b="1" dirty="0">
                <a:solidFill>
                  <a:schemeClr val="tx1"/>
                </a:solidFill>
              </a:rPr>
              <a:t>是一个拥有超过</a:t>
            </a:r>
            <a:r>
              <a:rPr lang="en-US" altLang="zh-CN" sz="2000" b="1" dirty="0">
                <a:solidFill>
                  <a:schemeClr val="tx1"/>
                </a:solidFill>
              </a:rPr>
              <a:t>1500</a:t>
            </a:r>
            <a:r>
              <a:rPr lang="zh-CN" altLang="en-US" sz="2000" b="1" dirty="0">
                <a:solidFill>
                  <a:schemeClr val="tx1"/>
                </a:solidFill>
              </a:rPr>
              <a:t>万张带标签的高分辨率图像的数据集，这些图像分属于大概</a:t>
            </a:r>
            <a:r>
              <a:rPr lang="en-US" altLang="zh-CN" sz="2000" b="1" dirty="0">
                <a:solidFill>
                  <a:schemeClr val="tx1"/>
                </a:solidFill>
              </a:rPr>
              <a:t>22,000</a:t>
            </a:r>
            <a:r>
              <a:rPr lang="zh-CN" altLang="en-US" sz="2000" b="1" dirty="0">
                <a:solidFill>
                  <a:schemeClr val="tx1"/>
                </a:solidFill>
              </a:rPr>
              <a:t>个类别。这些图像是从网上收集，并使用</a:t>
            </a:r>
            <a:r>
              <a:rPr lang="en-US" altLang="zh-CN" sz="2000" b="1" dirty="0">
                <a:solidFill>
                  <a:schemeClr val="tx1"/>
                </a:solidFill>
              </a:rPr>
              <a:t>Amazon Mechanical Turk</a:t>
            </a:r>
            <a:r>
              <a:rPr lang="zh-CN" altLang="en-US" sz="2000" b="1" dirty="0">
                <a:solidFill>
                  <a:schemeClr val="tx1"/>
                </a:solidFill>
              </a:rPr>
              <a:t>群众外包工具来人工贴标签的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</a:rPr>
              <a:t>        ILSVRC</a:t>
            </a:r>
            <a:r>
              <a:rPr lang="zh-CN" altLang="en-US" sz="2000" b="1" dirty="0">
                <a:solidFill>
                  <a:schemeClr val="tx1"/>
                </a:solidFill>
              </a:rPr>
              <a:t>使用</a:t>
            </a:r>
            <a:r>
              <a:rPr lang="en-US" altLang="zh-CN" sz="2000" b="1" dirty="0" err="1">
                <a:solidFill>
                  <a:schemeClr val="tx1"/>
                </a:solidFill>
              </a:rPr>
              <a:t>ImageNet</a:t>
            </a:r>
            <a:r>
              <a:rPr lang="zh-CN" altLang="en-US" sz="2000" b="1" dirty="0">
                <a:solidFill>
                  <a:schemeClr val="tx1"/>
                </a:solidFill>
              </a:rPr>
              <a:t>的一个子集，分为</a:t>
            </a:r>
            <a:r>
              <a:rPr lang="en-US" altLang="zh-CN" sz="2000" b="1" dirty="0">
                <a:solidFill>
                  <a:schemeClr val="tx1"/>
                </a:solidFill>
              </a:rPr>
              <a:t>1000</a:t>
            </a:r>
            <a:r>
              <a:rPr lang="zh-CN" altLang="en-US" sz="2000" b="1" dirty="0">
                <a:solidFill>
                  <a:schemeClr val="tx1"/>
                </a:solidFill>
              </a:rPr>
              <a:t>种类别，每种类别中都有大约</a:t>
            </a:r>
            <a:r>
              <a:rPr lang="en-US" altLang="zh-CN" sz="2000" b="1" dirty="0">
                <a:solidFill>
                  <a:schemeClr val="tx1"/>
                </a:solidFill>
              </a:rPr>
              <a:t>1000</a:t>
            </a:r>
            <a:r>
              <a:rPr lang="zh-CN" altLang="en-US" sz="2000" b="1" dirty="0">
                <a:solidFill>
                  <a:schemeClr val="tx1"/>
                </a:solidFill>
              </a:rPr>
              <a:t>张图像。总之，大约有</a:t>
            </a:r>
            <a:r>
              <a:rPr lang="en-US" altLang="zh-CN" sz="2000" b="1" dirty="0">
                <a:solidFill>
                  <a:schemeClr val="tx1"/>
                </a:solidFill>
              </a:rPr>
              <a:t>120</a:t>
            </a:r>
            <a:r>
              <a:rPr lang="zh-CN" altLang="en-US" sz="2000" b="1" dirty="0">
                <a:solidFill>
                  <a:schemeClr val="tx1"/>
                </a:solidFill>
              </a:rPr>
              <a:t>万张训练图像，</a:t>
            </a:r>
            <a:r>
              <a:rPr lang="en-US" altLang="zh-CN" sz="2000" b="1" dirty="0">
                <a:solidFill>
                  <a:schemeClr val="tx1"/>
                </a:solidFill>
              </a:rPr>
              <a:t>50,000</a:t>
            </a:r>
            <a:r>
              <a:rPr lang="zh-CN" altLang="en-US" sz="2000" b="1" dirty="0">
                <a:solidFill>
                  <a:schemeClr val="tx1"/>
                </a:solidFill>
              </a:rPr>
              <a:t>张验证图像和</a:t>
            </a:r>
            <a:r>
              <a:rPr lang="en-US" altLang="zh-CN" sz="2000" b="1" dirty="0">
                <a:solidFill>
                  <a:schemeClr val="tx1"/>
                </a:solidFill>
              </a:rPr>
              <a:t>150,000</a:t>
            </a:r>
            <a:r>
              <a:rPr lang="zh-CN" altLang="en-US" sz="2000" b="1" dirty="0">
                <a:solidFill>
                  <a:schemeClr val="tx1"/>
                </a:solidFill>
              </a:rPr>
              <a:t>张测试图像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2000" b="1" dirty="0" err="1">
                <a:solidFill>
                  <a:schemeClr val="tx1"/>
                </a:solidFill>
              </a:rPr>
              <a:t>ImageNet</a:t>
            </a:r>
            <a:r>
              <a:rPr lang="en-US" altLang="zh-CN" sz="2000" b="1" dirty="0">
                <a:solidFill>
                  <a:schemeClr val="tx1"/>
                </a:solidFill>
              </a:rPr>
              <a:t> Large Scale Visual Recognition Challenge (ILSVRC)</a:t>
            </a:r>
            <a:r>
              <a:rPr lang="zh-CN" altLang="en-US" sz="2000" b="1" dirty="0">
                <a:solidFill>
                  <a:schemeClr val="tx1"/>
                </a:solidFill>
              </a:rPr>
              <a:t>大规模视觉识别挑战赛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4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4.</a:t>
            </a:r>
            <a:r>
              <a:rPr lang="zh-CN" altLang="en-US" dirty="0" smtClean="0">
                <a:solidFill>
                  <a:srgbClr val="00B0F0"/>
                </a:solidFill>
              </a:rPr>
              <a:t>网络结构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18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b="1" dirty="0">
              <a:solidFill>
                <a:schemeClr val="tx1"/>
              </a:solidFill>
            </a:endParaRPr>
          </a:p>
          <a:p>
            <a:pPr algn="l"/>
            <a:endParaRPr lang="en-US" altLang="zh-CN" sz="18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</a:rPr>
              <a:t>        一个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GPU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运行图中顶部的层次部分，而另一个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GPU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运行图中底部的层次部分。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GPU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之间仅在某些层互相通信</a:t>
            </a:r>
            <a:endParaRPr lang="en-US" altLang="zh-CN" sz="1800" b="1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</a:rPr>
              <a:t>        该</a:t>
            </a:r>
            <a:r>
              <a:rPr lang="zh-CN" altLang="en-US" sz="1800" b="1" dirty="0">
                <a:solidFill>
                  <a:schemeClr val="tx1"/>
                </a:solidFill>
              </a:rPr>
              <a:t>神经网络有</a:t>
            </a:r>
            <a:r>
              <a:rPr lang="en-US" altLang="zh-CN" sz="1800" b="1" dirty="0">
                <a:solidFill>
                  <a:schemeClr val="tx1"/>
                </a:solidFill>
              </a:rPr>
              <a:t>6000</a:t>
            </a:r>
            <a:r>
              <a:rPr lang="zh-CN" altLang="en-US" sz="1800" b="1" dirty="0">
                <a:solidFill>
                  <a:schemeClr val="tx1"/>
                </a:solidFill>
              </a:rPr>
              <a:t>万个参数和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65 0000</a:t>
            </a:r>
            <a:r>
              <a:rPr lang="zh-CN" altLang="en-US" sz="1800" b="1" dirty="0">
                <a:solidFill>
                  <a:schemeClr val="tx1"/>
                </a:solidFill>
              </a:rPr>
              <a:t>个神经元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，有五</a:t>
            </a:r>
            <a:r>
              <a:rPr lang="zh-CN" altLang="en-US" sz="1800" b="1" dirty="0">
                <a:solidFill>
                  <a:schemeClr val="tx1"/>
                </a:solidFill>
              </a:rPr>
              <a:t>个卷积层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，某些</a:t>
            </a:r>
            <a:r>
              <a:rPr lang="zh-CN" altLang="en-US" sz="1800" b="1" dirty="0">
                <a:solidFill>
                  <a:schemeClr val="tx1"/>
                </a:solidFill>
              </a:rPr>
              <a:t>卷积层后跟着的</a:t>
            </a:r>
            <a:r>
              <a:rPr lang="en-US" altLang="zh-CN" sz="1800" b="1" dirty="0">
                <a:solidFill>
                  <a:schemeClr val="tx1"/>
                </a:solidFill>
              </a:rPr>
              <a:t>max-pooling</a:t>
            </a:r>
            <a:r>
              <a:rPr lang="zh-CN" altLang="en-US" sz="1800" b="1" dirty="0">
                <a:solidFill>
                  <a:schemeClr val="tx1"/>
                </a:solidFill>
              </a:rPr>
              <a:t>层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，有三</a:t>
            </a:r>
            <a:r>
              <a:rPr lang="zh-CN" altLang="en-US" sz="1800" b="1" dirty="0">
                <a:solidFill>
                  <a:schemeClr val="tx1"/>
                </a:solidFill>
              </a:rPr>
              <a:t>个全连接层，还有排在最后的</a:t>
            </a:r>
            <a:r>
              <a:rPr lang="en-US" altLang="zh-CN" sz="1800" b="1" dirty="0">
                <a:solidFill>
                  <a:schemeClr val="tx1"/>
                </a:solidFill>
              </a:rPr>
              <a:t>1000-way</a:t>
            </a:r>
            <a:r>
              <a:rPr lang="zh-CN" altLang="en-US" sz="1800" b="1" dirty="0">
                <a:solidFill>
                  <a:schemeClr val="tx1"/>
                </a:solidFill>
              </a:rPr>
              <a:t>的</a:t>
            </a:r>
            <a:r>
              <a:rPr lang="en-US" altLang="zh-CN" sz="1800" b="1" dirty="0" err="1">
                <a:solidFill>
                  <a:schemeClr val="tx1"/>
                </a:solidFill>
              </a:rPr>
              <a:t>softmax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层。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84249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4</a:t>
            </a:r>
            <a:r>
              <a:rPr lang="en-US" altLang="zh-CN" dirty="0" smtClean="0">
                <a:solidFill>
                  <a:srgbClr val="00B0F0"/>
                </a:solidFill>
              </a:rPr>
              <a:t>.</a:t>
            </a:r>
            <a:r>
              <a:rPr lang="zh-CN" altLang="en-US" dirty="0" smtClean="0">
                <a:solidFill>
                  <a:srgbClr val="00B0F0"/>
                </a:solidFill>
              </a:rPr>
              <a:t>网络结构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052736"/>
            <a:ext cx="8568952" cy="5472608"/>
          </a:xfrm>
        </p:spPr>
        <p:txBody>
          <a:bodyPr>
            <a:normAutofit/>
          </a:bodyPr>
          <a:lstStyle/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>
              <a:solidFill>
                <a:schemeClr val="tx1"/>
              </a:solidFill>
            </a:endParaRPr>
          </a:p>
          <a:p>
            <a:pPr algn="l"/>
            <a:endParaRPr lang="en-US" altLang="zh-CN" sz="18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1800" b="1" dirty="0">
              <a:solidFill>
                <a:schemeClr val="tx1"/>
              </a:solidFill>
            </a:endParaRPr>
          </a:p>
          <a:p>
            <a:pPr algn="l"/>
            <a:endParaRPr lang="en-US" altLang="zh-CN" sz="18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</a:rPr>
              <a:t>输入：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224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224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3 = 150528</a:t>
            </a:r>
          </a:p>
          <a:p>
            <a:pPr algn="l"/>
            <a:r>
              <a:rPr lang="zh-CN" altLang="en-US" sz="1800" b="1" dirty="0" smtClean="0">
                <a:solidFill>
                  <a:schemeClr val="tx1"/>
                </a:solidFill>
              </a:rPr>
              <a:t>其余各层神经元个数：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</a:rPr>
              <a:t>55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55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48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 = 290400</a:t>
            </a: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</a:rPr>
              <a:t>27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27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128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 = 186624</a:t>
            </a: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</a:rPr>
              <a:t>13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13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192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 = 64896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</a:rPr>
              <a:t>13 </a:t>
            </a:r>
            <a:r>
              <a:rPr lang="zh-CN" altLang="en-US" sz="1800" b="1" dirty="0">
                <a:solidFill>
                  <a:schemeClr val="tx1"/>
                </a:solidFill>
              </a:rPr>
              <a:t>* </a:t>
            </a:r>
            <a:r>
              <a:rPr lang="en-US" altLang="zh-CN" sz="1800" b="1" dirty="0">
                <a:solidFill>
                  <a:schemeClr val="tx1"/>
                </a:solidFill>
              </a:rPr>
              <a:t>13 </a:t>
            </a:r>
            <a:r>
              <a:rPr lang="zh-CN" altLang="en-US" sz="1800" b="1" dirty="0">
                <a:solidFill>
                  <a:schemeClr val="tx1"/>
                </a:solidFill>
              </a:rPr>
              <a:t>* </a:t>
            </a:r>
            <a:r>
              <a:rPr lang="en-US" altLang="zh-CN" sz="1800" b="1" dirty="0">
                <a:solidFill>
                  <a:schemeClr val="tx1"/>
                </a:solidFill>
              </a:rPr>
              <a:t>192 </a:t>
            </a:r>
            <a:r>
              <a:rPr lang="zh-CN" altLang="en-US" sz="1800" b="1" dirty="0">
                <a:solidFill>
                  <a:schemeClr val="tx1"/>
                </a:solidFill>
              </a:rPr>
              <a:t>* </a:t>
            </a:r>
            <a:r>
              <a:rPr lang="en-US" altLang="zh-CN" sz="1800" b="1" dirty="0">
                <a:solidFill>
                  <a:schemeClr val="tx1"/>
                </a:solidFill>
              </a:rPr>
              <a:t>2 =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64896</a:t>
            </a: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</a:rPr>
              <a:t>13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13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128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* 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2 = 43264</a:t>
            </a:r>
          </a:p>
          <a:p>
            <a:pPr algn="l"/>
            <a:r>
              <a:rPr lang="en-US" altLang="zh-CN" sz="1800" b="1" dirty="0" smtClean="0">
                <a:solidFill>
                  <a:schemeClr val="tx1"/>
                </a:solidFill>
              </a:rPr>
              <a:t>4096, 4096, 1000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842493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16633"/>
            <a:ext cx="8640960" cy="79208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5.</a:t>
            </a:r>
            <a:r>
              <a:rPr lang="zh-CN" altLang="en-US" dirty="0" smtClean="0">
                <a:solidFill>
                  <a:srgbClr val="00B0F0"/>
                </a:solidFill>
              </a:rPr>
              <a:t>卷积层的工作原理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1800" b="1" dirty="0">
                <a:solidFill>
                  <a:schemeClr val="tx1"/>
                </a:solidFill>
              </a:rPr>
              <a:t>    </a:t>
            </a:r>
            <a:r>
              <a:rPr lang="zh-CN" altLang="zh-CN" sz="1800" b="1" dirty="0">
                <a:solidFill>
                  <a:schemeClr val="tx1"/>
                </a:solidFill>
              </a:rPr>
              <a:t>卷积层中有一个过滤器，过滤器可以将当前层的子节点矩阵转化为下一层</a:t>
            </a:r>
            <a:r>
              <a:rPr lang="en-US" altLang="zh-CN" sz="1800" b="1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</a:rPr>
              <a:t>    </a:t>
            </a:r>
            <a:r>
              <a:rPr lang="zh-CN" altLang="zh-CN" sz="1800" b="1" dirty="0">
                <a:solidFill>
                  <a:schemeClr val="tx1"/>
                </a:solidFill>
              </a:rPr>
              <a:t>神经网络上的一个单位节点矩阵；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</a:rPr>
              <a:t>     </a:t>
            </a:r>
            <a:r>
              <a:rPr lang="zh-CN" altLang="en-US" sz="1800" b="1" dirty="0">
                <a:solidFill>
                  <a:schemeClr val="tx1"/>
                </a:solidFill>
              </a:rPr>
              <a:t>过滤器在长和宽两个方向上按步长移动；</a:t>
            </a:r>
            <a:endParaRPr lang="zh-CN" altLang="zh-CN" sz="1800" b="1" dirty="0">
              <a:solidFill>
                <a:schemeClr val="tx1"/>
              </a:solidFill>
            </a:endParaRPr>
          </a:p>
          <a:p>
            <a:pPr algn="l"/>
            <a:r>
              <a:rPr lang="en-US" altLang="zh-CN" sz="1800" b="1" dirty="0">
                <a:solidFill>
                  <a:schemeClr val="tx1"/>
                </a:solidFill>
              </a:rPr>
              <a:t>    </a:t>
            </a:r>
            <a:r>
              <a:rPr lang="zh-CN" altLang="zh-CN" sz="1800" b="1" dirty="0">
                <a:solidFill>
                  <a:schemeClr val="tx1"/>
                </a:solidFill>
              </a:rPr>
              <a:t>过滤器的尺寸和深度是由人工指定的；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</a:rPr>
              <a:t>    </a:t>
            </a:r>
            <a:r>
              <a:rPr lang="zh-CN" altLang="zh-CN" sz="1800" b="1" dirty="0">
                <a:solidFill>
                  <a:schemeClr val="tx1"/>
                </a:solidFill>
              </a:rPr>
              <a:t>过滤器的逻辑是提取图像的抽象特征；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</a:rPr>
              <a:t>    </a:t>
            </a:r>
            <a:r>
              <a:rPr lang="zh-CN" altLang="zh-CN" sz="1800" b="1" dirty="0">
                <a:solidFill>
                  <a:schemeClr val="tx1"/>
                </a:solidFill>
              </a:rPr>
              <a:t>由于一个深度上的过滤器参数是共享的，</a:t>
            </a:r>
            <a:r>
              <a:rPr lang="zh-CN" altLang="en-US" sz="1800" b="1" dirty="0">
                <a:solidFill>
                  <a:schemeClr val="tx1"/>
                </a:solidFill>
              </a:rPr>
              <a:t>这</a:t>
            </a:r>
            <a:r>
              <a:rPr lang="zh-CN" altLang="zh-CN" sz="1800" b="1" dirty="0">
                <a:solidFill>
                  <a:schemeClr val="tx1"/>
                </a:solidFill>
              </a:rPr>
              <a:t>极大的减少了训练参数，同时</a:t>
            </a:r>
            <a:r>
              <a:rPr lang="en-US" altLang="zh-CN" sz="1800" b="1" dirty="0">
                <a:solidFill>
                  <a:schemeClr val="tx1"/>
                </a:solidFill>
              </a:rPr>
              <a:t>  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</a:rPr>
              <a:t>   </a:t>
            </a:r>
            <a:r>
              <a:rPr lang="zh-CN" altLang="zh-CN" sz="1800" b="1" dirty="0">
                <a:solidFill>
                  <a:schemeClr val="tx1"/>
                </a:solidFill>
              </a:rPr>
              <a:t>保证提取图像的特征时不受位置的影响。</a:t>
            </a:r>
          </a:p>
          <a:p>
            <a:pPr algn="l"/>
            <a:r>
              <a:rPr lang="en-US" altLang="zh-CN" sz="1800" b="1" dirty="0">
                <a:solidFill>
                  <a:schemeClr val="tx1"/>
                </a:solidFill>
              </a:rPr>
              <a:t>    </a:t>
            </a:r>
            <a:r>
              <a:rPr lang="zh-CN" altLang="zh-CN" sz="1800" b="1" dirty="0">
                <a:solidFill>
                  <a:schemeClr val="tx1"/>
                </a:solidFill>
              </a:rPr>
              <a:t>一般情况下，过滤器会使矩阵的长和宽变小，而深度会变深</a:t>
            </a:r>
          </a:p>
          <a:p>
            <a:pPr algn="l"/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1331</Words>
  <Application>Microsoft Office PowerPoint</Application>
  <PresentationFormat>全屏显示(4:3)</PresentationFormat>
  <Paragraphs>209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ImageNet Classification with Deep Convolutional Neural Networks  </vt:lpstr>
      <vt:lpstr>目录</vt:lpstr>
      <vt:lpstr>1.目标</vt:lpstr>
      <vt:lpstr>2.AlexNet的地位</vt:lpstr>
      <vt:lpstr>2.AlexNet的地位</vt:lpstr>
      <vt:lpstr>3.数据集</vt:lpstr>
      <vt:lpstr>4.网络结构</vt:lpstr>
      <vt:lpstr>4.网络结构</vt:lpstr>
      <vt:lpstr>5.卷积层的工作原理</vt:lpstr>
      <vt:lpstr>5.池化层的工作原理</vt:lpstr>
      <vt:lpstr>6.AlexNet的创新</vt:lpstr>
      <vt:lpstr>6.AlexNet的创新</vt:lpstr>
      <vt:lpstr>6.AlexNet的创新</vt:lpstr>
      <vt:lpstr>6.AlexNet的创新</vt:lpstr>
      <vt:lpstr>6.AlexNet的创新</vt:lpstr>
      <vt:lpstr>6.AlexNet的创新</vt:lpstr>
      <vt:lpstr>6.AlexNet的创新</vt:lpstr>
      <vt:lpstr>6.AlexNet的创新</vt:lpstr>
      <vt:lpstr>6. AlexNet的创新</vt:lpstr>
      <vt:lpstr>7.结果</vt:lpstr>
      <vt:lpstr>7.结果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。</dc:title>
  <dc:creator>chuan</dc:creator>
  <cp:lastModifiedBy>chuan</cp:lastModifiedBy>
  <cp:revision>32</cp:revision>
  <dcterms:created xsi:type="dcterms:W3CDTF">2019-01-02T11:33:15Z</dcterms:created>
  <dcterms:modified xsi:type="dcterms:W3CDTF">2019-01-04T05:00:04Z</dcterms:modified>
</cp:coreProperties>
</file>