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5" r:id="rId4"/>
    <p:sldId id="267" r:id="rId5"/>
    <p:sldId id="266" r:id="rId6"/>
    <p:sldId id="263" r:id="rId7"/>
    <p:sldId id="269" r:id="rId8"/>
    <p:sldId id="270" r:id="rId9"/>
    <p:sldId id="268" r:id="rId10"/>
    <p:sldId id="264" r:id="rId11"/>
    <p:sldId id="271" r:id="rId12"/>
    <p:sldId id="276" r:id="rId13"/>
    <p:sldId id="277" r:id="rId14"/>
    <p:sldId id="275" r:id="rId15"/>
    <p:sldId id="278" r:id="rId16"/>
    <p:sldId id="279" r:id="rId17"/>
    <p:sldId id="274" r:id="rId18"/>
    <p:sldId id="281" r:id="rId19"/>
    <p:sldId id="292" r:id="rId20"/>
    <p:sldId id="280" r:id="rId21"/>
    <p:sldId id="282" r:id="rId22"/>
    <p:sldId id="273" r:id="rId23"/>
    <p:sldId id="289" r:id="rId24"/>
    <p:sldId id="272" r:id="rId25"/>
    <p:sldId id="290" r:id="rId26"/>
    <p:sldId id="25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B74"/>
    <a:srgbClr val="2A5989"/>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4" autoAdjust="0"/>
    <p:restoredTop sz="94660"/>
  </p:normalViewPr>
  <p:slideViewPr>
    <p:cSldViewPr snapToGrid="0">
      <p:cViewPr varScale="1">
        <p:scale>
          <a:sx n="115" d="100"/>
          <a:sy n="115" d="100"/>
        </p:scale>
        <p:origin x="42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11A24-1A8F-4FE6-91C4-5AFE2F7CB46C}" type="datetimeFigureOut">
              <a:rPr lang="zh-CN" altLang="en-US" smtClean="0"/>
              <a:t>2019/11/1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AA973-8325-4783-991D-A09200F6CF7F}" type="slidenum">
              <a:rPr lang="zh-CN" altLang="en-US" smtClean="0"/>
              <a:t>‹#›</a:t>
            </a:fld>
            <a:endParaRPr lang="zh-CN" altLang="en-US"/>
          </a:p>
        </p:txBody>
      </p:sp>
    </p:spTree>
    <p:extLst>
      <p:ext uri="{BB962C8B-B14F-4D97-AF65-F5344CB8AC3E}">
        <p14:creationId xmlns:p14="http://schemas.microsoft.com/office/powerpoint/2010/main" val="302455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2984808"/>
            <a:ext cx="9144000" cy="1811411"/>
          </a:xfrm>
        </p:spPr>
        <p:txBody>
          <a:bodyPr anchor="b"/>
          <a:lstStyle>
            <a:lvl1pPr algn="ctr">
              <a:defRPr sz="6000">
                <a:solidFill>
                  <a:srgbClr val="2A5989"/>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5183386"/>
            <a:ext cx="9144000" cy="446649"/>
          </a:xfrm>
        </p:spPr>
        <p:txBody>
          <a:bodyPr/>
          <a:lstStyle>
            <a:lvl1pPr marL="0" indent="0" algn="ctr">
              <a:buNone/>
              <a:defRPr sz="2400">
                <a:latin typeface="DFKai-SB" panose="03000509000000000000" pitchFamily="65" charset="-120"/>
                <a:ea typeface="DFKai-SB"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164986F2-76FC-4DBD-ACE8-62FF3842F9DA}"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cxnSp>
        <p:nvCxnSpPr>
          <p:cNvPr id="9" name="直接连接符 8"/>
          <p:cNvCxnSpPr/>
          <p:nvPr userDrawn="1"/>
        </p:nvCxnSpPr>
        <p:spPr>
          <a:xfrm>
            <a:off x="4431323" y="3441007"/>
            <a:ext cx="3319975" cy="0"/>
          </a:xfrm>
          <a:prstGeom prst="line">
            <a:avLst/>
          </a:prstGeom>
          <a:ln w="19050">
            <a:solidFill>
              <a:srgbClr val="2A5989"/>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7890" y="1631333"/>
            <a:ext cx="1476220" cy="1480558"/>
          </a:xfrm>
          <a:prstGeom prst="rect">
            <a:avLst/>
          </a:prstGeom>
        </p:spPr>
      </p:pic>
    </p:spTree>
    <p:extLst>
      <p:ext uri="{BB962C8B-B14F-4D97-AF65-F5344CB8AC3E}">
        <p14:creationId xmlns:p14="http://schemas.microsoft.com/office/powerpoint/2010/main" val="5478837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9CAA30-C255-4538-9168-61FDFB9CA3B6}"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112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FAF87B8-8D90-4675-B28D-70314B470C06}"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344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1488" y="365125"/>
            <a:ext cx="10352312" cy="1325563"/>
          </a:xfrm>
        </p:spPr>
        <p:txBody>
          <a:bodyPr/>
          <a:lstStyle>
            <a:lvl1pPr>
              <a:defRPr>
                <a:solidFill>
                  <a:srgbClr val="2A5989"/>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57200" indent="-457200">
              <a:buFont typeface="Wingdings" panose="05000000000000000000" pitchFamily="2" charset="2"/>
              <a:buChar char="n"/>
              <a:defRPr>
                <a:latin typeface="华文中宋" panose="02010600040101010101" pitchFamily="2" charset="-122"/>
                <a:ea typeface="华文中宋" panose="02010600040101010101" pitchFamily="2" charset="-122"/>
              </a:defRPr>
            </a:lvl1pPr>
            <a:lvl2pPr marL="800100" indent="-342900">
              <a:buFont typeface="Wingdings" panose="05000000000000000000" pitchFamily="2" charset="2"/>
              <a:buChar char="n"/>
              <a:defRPr>
                <a:latin typeface="DFKai-SB" panose="03000509000000000000" pitchFamily="65" charset="-120"/>
                <a:ea typeface="DFKai-SB" panose="03000509000000000000" pitchFamily="65" charset="-120"/>
              </a:defRPr>
            </a:lvl2pPr>
            <a:lvl3pPr marL="1257300" indent="-342900">
              <a:buFont typeface="Wingdings" panose="05000000000000000000" pitchFamily="2" charset="2"/>
              <a:buChar char="n"/>
              <a:defRPr>
                <a:latin typeface="DFKai-SB" panose="03000509000000000000" pitchFamily="65" charset="-120"/>
                <a:ea typeface="DFKai-SB" panose="03000509000000000000" pitchFamily="65" charset="-120"/>
              </a:defRPr>
            </a:lvl3pPr>
            <a:lvl4pPr marL="1657350" indent="-285750">
              <a:buFont typeface="Wingdings" panose="05000000000000000000" pitchFamily="2" charset="2"/>
              <a:buChar char="n"/>
              <a:defRPr>
                <a:latin typeface="DFKai-SB" panose="03000509000000000000" pitchFamily="65" charset="-120"/>
                <a:ea typeface="DFKai-SB" panose="03000509000000000000" pitchFamily="65" charset="-120"/>
              </a:defRPr>
            </a:lvl4pPr>
            <a:lvl5pPr marL="2114550" indent="-285750">
              <a:buFont typeface="Wingdings" panose="05000000000000000000" pitchFamily="2" charset="2"/>
              <a:buChar char="n"/>
              <a:defRPr>
                <a:latin typeface="DFKai-SB" panose="03000509000000000000" pitchFamily="65" charset="-120"/>
                <a:ea typeface="DFKai-SB" panose="03000509000000000000" pitchFamily="65" charset="-12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26286105-32E5-4C1F-A213-CCF8DD40654B}"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1" y="478972"/>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761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01486" y="1709738"/>
            <a:ext cx="10345964" cy="2852737"/>
          </a:xfrm>
        </p:spPr>
        <p:txBody>
          <a:bodyPr anchor="b"/>
          <a:lstStyle>
            <a:lvl1pPr>
              <a:defRPr sz="6000">
                <a:solidFill>
                  <a:srgbClr val="1E4B74"/>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C3C2D472-D695-4AC9-B0B3-7F26C4F9771B}" type="datetime1">
              <a:rPr lang="zh-CN" altLang="en-US" smtClean="0"/>
              <a:t>2019/11/1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0" y="3487965"/>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057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25509980-294D-45B8-83B3-FD573B9D6661}" type="datetime1">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085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D463710-A906-404F-84C5-A55E6A0D41A0}" type="datetime1">
              <a:rPr lang="zh-CN" altLang="en-US" smtClean="0"/>
              <a:t>2019/11/1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10" name="矩形 9"/>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571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050B309-3FFC-4F10-94C4-E5BC9C4DF4CF}" type="datetime1">
              <a:rPr lang="zh-CN" altLang="en-US" smtClean="0"/>
              <a:t>2019/11/1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6" name="矩形 5"/>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354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E7102E-C8BB-46BD-AC2C-51B27B4AD685}" type="datetime1">
              <a:rPr lang="zh-CN" altLang="en-US" smtClean="0"/>
              <a:t>2019/11/1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5" name="矩形 4"/>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902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31ACACD-31C6-40B2-B27D-B31D952AC125}" type="datetime1">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944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AF0112D-8ACD-4A5D-A098-347B780E6ECD}" type="datetime1">
              <a:rPr lang="zh-CN" altLang="en-US" smtClean="0"/>
              <a:t>2019/11/1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720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8FBD71-2F33-4303-B71D-F88E0E452F0B}" type="datetime1">
              <a:rPr lang="zh-CN" altLang="en-US" smtClean="0"/>
              <a:t>2019/11/1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01765-28EA-41EE-8360-4DCDA7AD8B0A}" type="slidenum">
              <a:rPr lang="zh-CN" altLang="en-US" smtClean="0"/>
              <a:t>‹#›</a:t>
            </a:fld>
            <a:endParaRPr lang="zh-CN" altLang="en-US"/>
          </a:p>
        </p:txBody>
      </p:sp>
    </p:spTree>
    <p:extLst>
      <p:ext uri="{BB962C8B-B14F-4D97-AF65-F5344CB8AC3E}">
        <p14:creationId xmlns:p14="http://schemas.microsoft.com/office/powerpoint/2010/main" val="323798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br>
              <a:rPr lang="zh-CN" altLang="en-US" sz="2800" dirty="0"/>
            </a:br>
            <a:r>
              <a:rPr lang="en-US" altLang="zh-CN" sz="2800" dirty="0"/>
              <a:t> </a:t>
            </a:r>
            <a:r>
              <a:rPr lang="en-US" altLang="zh-CN" sz="2800" b="1" dirty="0" err="1"/>
              <a:t>MagicVO</a:t>
            </a:r>
            <a:r>
              <a:rPr lang="en-US" altLang="zh-CN" sz="2800" b="1" dirty="0"/>
              <a:t>: End-to-End Monocular Visual Odometry through Deep Bi-directional Recurrent Convolutional Neural Network </a:t>
            </a:r>
            <a:endParaRPr lang="zh-CN" altLang="en-US" sz="2800" dirty="0"/>
          </a:p>
        </p:txBody>
      </p:sp>
      <p:sp>
        <p:nvSpPr>
          <p:cNvPr id="3" name="副标题 2"/>
          <p:cNvSpPr>
            <a:spLocks noGrp="1"/>
          </p:cNvSpPr>
          <p:nvPr>
            <p:ph type="subTitle" idx="1"/>
          </p:nvPr>
        </p:nvSpPr>
        <p:spPr>
          <a:xfrm>
            <a:off x="1524000" y="4593182"/>
            <a:ext cx="9144000" cy="1375356"/>
          </a:xfrm>
        </p:spPr>
        <p:txBody>
          <a:bodyPr>
            <a:noAutofit/>
          </a:bodyPr>
          <a:lstStyle/>
          <a:p>
            <a:endParaRPr lang="zh-CN" altLang="en-US" sz="1200" dirty="0"/>
          </a:p>
          <a:p>
            <a:r>
              <a:rPr lang="en-US" altLang="zh-CN" sz="1400" dirty="0">
                <a:solidFill>
                  <a:schemeClr val="accent1">
                    <a:lumMod val="50000"/>
                  </a:schemeClr>
                </a:solidFill>
                <a:latin typeface="Times New Roman" panose="02020603050405020304" pitchFamily="18" charset="0"/>
                <a:cs typeface="Times New Roman" panose="02020603050405020304" pitchFamily="18" charset="0"/>
              </a:rPr>
              <a:t> Jian Jiao, </a:t>
            </a:r>
            <a:r>
              <a:rPr lang="en-US" altLang="zh-CN" sz="1400" dirty="0" err="1">
                <a:solidFill>
                  <a:schemeClr val="accent1">
                    <a:lumMod val="50000"/>
                  </a:schemeClr>
                </a:solidFill>
                <a:latin typeface="Times New Roman" panose="02020603050405020304" pitchFamily="18" charset="0"/>
                <a:cs typeface="Times New Roman" panose="02020603050405020304" pitchFamily="18" charset="0"/>
              </a:rPr>
              <a:t>Jichao</a:t>
            </a:r>
            <a:r>
              <a:rPr lang="en-US" altLang="zh-CN" sz="1400" dirty="0">
                <a:solidFill>
                  <a:schemeClr val="accent1">
                    <a:lumMod val="50000"/>
                  </a:schemeClr>
                </a:solidFill>
                <a:latin typeface="Times New Roman" panose="02020603050405020304" pitchFamily="18" charset="0"/>
                <a:cs typeface="Times New Roman" panose="02020603050405020304" pitchFamily="18" charset="0"/>
              </a:rPr>
              <a:t> Jiao, </a:t>
            </a:r>
            <a:r>
              <a:rPr lang="en-US" altLang="zh-CN" sz="1400" dirty="0" err="1">
                <a:solidFill>
                  <a:schemeClr val="accent1">
                    <a:lumMod val="50000"/>
                  </a:schemeClr>
                </a:solidFill>
                <a:latin typeface="Times New Roman" panose="02020603050405020304" pitchFamily="18" charset="0"/>
                <a:cs typeface="Times New Roman" panose="02020603050405020304" pitchFamily="18" charset="0"/>
              </a:rPr>
              <a:t>Yaokai</a:t>
            </a:r>
            <a:r>
              <a:rPr lang="en-US" altLang="zh-CN" sz="1400" dirty="0">
                <a:solidFill>
                  <a:schemeClr val="accent1">
                    <a:lumMod val="50000"/>
                  </a:schemeClr>
                </a:solidFill>
                <a:latin typeface="Times New Roman" panose="02020603050405020304" pitchFamily="18" charset="0"/>
                <a:cs typeface="Times New Roman" panose="02020603050405020304" pitchFamily="18" charset="0"/>
              </a:rPr>
              <a:t> Mo, </a:t>
            </a:r>
            <a:r>
              <a:rPr lang="en-US" altLang="zh-CN" sz="1400" dirty="0" err="1">
                <a:solidFill>
                  <a:schemeClr val="accent1">
                    <a:lumMod val="50000"/>
                  </a:schemeClr>
                </a:solidFill>
                <a:latin typeface="Times New Roman" panose="02020603050405020304" pitchFamily="18" charset="0"/>
                <a:cs typeface="Times New Roman" panose="02020603050405020304" pitchFamily="18" charset="0"/>
              </a:rPr>
              <a:t>Weilun</a:t>
            </a:r>
            <a:r>
              <a:rPr lang="en-US" altLang="zh-CN" sz="1400" dirty="0">
                <a:solidFill>
                  <a:schemeClr val="accent1">
                    <a:lumMod val="50000"/>
                  </a:schemeClr>
                </a:solidFill>
                <a:latin typeface="Times New Roman" panose="02020603050405020304" pitchFamily="18" charset="0"/>
                <a:cs typeface="Times New Roman" panose="02020603050405020304" pitchFamily="18" charset="0"/>
              </a:rPr>
              <a:t> Liu, </a:t>
            </a:r>
            <a:r>
              <a:rPr lang="en-US" altLang="zh-CN" sz="1400" dirty="0" err="1">
                <a:solidFill>
                  <a:schemeClr val="accent1">
                    <a:lumMod val="50000"/>
                  </a:schemeClr>
                </a:solidFill>
                <a:latin typeface="Times New Roman" panose="02020603050405020304" pitchFamily="18" charset="0"/>
                <a:cs typeface="Times New Roman" panose="02020603050405020304" pitchFamily="18" charset="0"/>
              </a:rPr>
              <a:t>Zhongliang</a:t>
            </a:r>
            <a:r>
              <a:rPr lang="en-US" altLang="zh-CN" sz="1400" dirty="0">
                <a:solidFill>
                  <a:schemeClr val="accent1">
                    <a:lumMod val="50000"/>
                  </a:schemeClr>
                </a:solidFill>
                <a:latin typeface="Times New Roman" panose="02020603050405020304" pitchFamily="18" charset="0"/>
                <a:cs typeface="Times New Roman" panose="02020603050405020304" pitchFamily="18" charset="0"/>
              </a:rPr>
              <a:t> Deng</a:t>
            </a:r>
          </a:p>
          <a:p>
            <a:endParaRPr lang="zh-CN" altLang="en-US" sz="1400" dirty="0">
              <a:solidFill>
                <a:schemeClr val="accent1">
                  <a:lumMod val="50000"/>
                </a:schemeClr>
              </a:solidFill>
              <a:latin typeface="Times New Roman" panose="02020603050405020304" pitchFamily="18" charset="0"/>
              <a:cs typeface="Times New Roman" panose="02020603050405020304" pitchFamily="18" charset="0"/>
            </a:endParaRPr>
          </a:p>
          <a:p>
            <a:r>
              <a:rPr lang="en-US" altLang="zh-CN" sz="1400" dirty="0">
                <a:solidFill>
                  <a:schemeClr val="accent1">
                    <a:lumMod val="50000"/>
                  </a:schemeClr>
                </a:solidFill>
                <a:latin typeface="Times New Roman" panose="02020603050405020304" pitchFamily="18" charset="0"/>
                <a:cs typeface="Times New Roman" panose="02020603050405020304" pitchFamily="18" charset="0"/>
              </a:rPr>
              <a:t> Beijing University of Posts and Telecommunications</a:t>
            </a:r>
            <a:endParaRPr lang="zh-CN" altLang="en-US" sz="1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776B17B4-3E57-4616-9D54-4278DFB16D87}"/>
              </a:ext>
            </a:extLst>
          </p:cNvPr>
          <p:cNvSpPr>
            <a:spLocks noGrp="1"/>
          </p:cNvSpPr>
          <p:nvPr>
            <p:ph type="sldNum" sz="quarter" idx="12"/>
          </p:nvPr>
        </p:nvSpPr>
        <p:spPr/>
        <p:txBody>
          <a:bodyPr/>
          <a:lstStyle/>
          <a:p>
            <a:fld id="{AF201765-28EA-41EE-8360-4DCDA7AD8B0A}" type="slidenum">
              <a:rPr lang="zh-CN" altLang="en-US" smtClean="0"/>
              <a:t>1</a:t>
            </a:fld>
            <a:endParaRPr lang="zh-CN" altLang="en-US"/>
          </a:p>
        </p:txBody>
      </p:sp>
      <p:sp>
        <p:nvSpPr>
          <p:cNvPr id="5" name="副标题 2">
            <a:extLst>
              <a:ext uri="{FF2B5EF4-FFF2-40B4-BE49-F238E27FC236}">
                <a16:creationId xmlns:a16="http://schemas.microsoft.com/office/drawing/2014/main" id="{97E725A4-D942-4BE7-B13E-FAFCA850C785}"/>
              </a:ext>
            </a:extLst>
          </p:cNvPr>
          <p:cNvSpPr txBox="1">
            <a:spLocks/>
          </p:cNvSpPr>
          <p:nvPr/>
        </p:nvSpPr>
        <p:spPr>
          <a:xfrm>
            <a:off x="1390996" y="5626272"/>
            <a:ext cx="9144000" cy="35744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DFKai-SB" panose="03000509000000000000" pitchFamily="65" charset="-120"/>
                <a:ea typeface="DFKai-SB" panose="03000509000000000000" pitchFamily="65" charset="-120"/>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sz="1200" dirty="0"/>
          </a:p>
          <a:p>
            <a:r>
              <a:rPr lang="en-US" altLang="zh-CN" sz="1400" dirty="0">
                <a:solidFill>
                  <a:schemeClr val="accent1">
                    <a:lumMod val="50000"/>
                  </a:schemeClr>
                </a:solidFill>
                <a:latin typeface="Times New Roman" panose="02020603050405020304" pitchFamily="18" charset="0"/>
                <a:cs typeface="Times New Roman" panose="02020603050405020304" pitchFamily="18" charset="0"/>
              </a:rPr>
              <a:t> </a:t>
            </a:r>
            <a:r>
              <a:rPr lang="zh-CN" altLang="en-US" sz="1400" dirty="0">
                <a:solidFill>
                  <a:schemeClr val="accent1">
                    <a:lumMod val="50000"/>
                  </a:schemeClr>
                </a:solidFill>
                <a:latin typeface="Times New Roman" panose="02020603050405020304" pitchFamily="18" charset="0"/>
                <a:cs typeface="Times New Roman" panose="02020603050405020304" pitchFamily="18" charset="0"/>
              </a:rPr>
              <a:t>祝粘粘</a:t>
            </a:r>
          </a:p>
        </p:txBody>
      </p:sp>
    </p:spTree>
    <p:extLst>
      <p:ext uri="{BB962C8B-B14F-4D97-AF65-F5344CB8AC3E}">
        <p14:creationId xmlns:p14="http://schemas.microsoft.com/office/powerpoint/2010/main" val="348548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zh-CN" dirty="0"/>
              <a:t>基于稀疏特征的方法</a:t>
            </a:r>
            <a:endParaRPr lang="zh-CN" altLang="en-US" dirty="0"/>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关键点的提取和描述符的计算是非常耗时的。如果整个</a:t>
            </a:r>
            <a:r>
              <a:rPr lang="en-US" altLang="zh-CN" dirty="0">
                <a:latin typeface="仿宋" panose="02010609060101010101" pitchFamily="49" charset="-122"/>
                <a:ea typeface="仿宋" panose="02010609060101010101" pitchFamily="49" charset="-122"/>
              </a:rPr>
              <a:t>SLAM</a:t>
            </a:r>
            <a:r>
              <a:rPr lang="zh-CN" altLang="zh-CN" dirty="0">
                <a:latin typeface="仿宋" panose="02010609060101010101" pitchFamily="49" charset="-122"/>
                <a:ea typeface="仿宋" panose="02010609060101010101" pitchFamily="49" charset="-122"/>
              </a:rPr>
              <a:t>以每帧</a:t>
            </a:r>
            <a:r>
              <a:rPr lang="en-US" altLang="zh-CN" dirty="0">
                <a:latin typeface="仿宋" panose="02010609060101010101" pitchFamily="49" charset="-122"/>
                <a:ea typeface="仿宋" panose="02010609060101010101" pitchFamily="49" charset="-122"/>
              </a:rPr>
              <a:t>30</a:t>
            </a:r>
            <a:r>
              <a:rPr lang="zh-CN" altLang="zh-CN" dirty="0">
                <a:latin typeface="仿宋" panose="02010609060101010101" pitchFamily="49" charset="-122"/>
                <a:ea typeface="仿宋" panose="02010609060101010101" pitchFamily="49" charset="-122"/>
              </a:rPr>
              <a:t>毫秒的速度运行，那么大部分时间都花在计算特征点上。</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使用特征点时，将忽略除特征点以外的所有信息。一幅图像有几十万像素，特征点只有几百个。可能有用的大部分图像信息被丢弃。</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有时，相机会移动到一些特征不明显的地方。例如，当我们面对一堵白墙或一条空路时。这些场景中的特征点数量会大大减少，我们可能找不到足够的匹配点来计算摄像机的运动。</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D2646AEA-2000-48B1-B666-D62210150883}"/>
              </a:ext>
            </a:extLst>
          </p:cNvPr>
          <p:cNvSpPr>
            <a:spLocks noGrp="1"/>
          </p:cNvSpPr>
          <p:nvPr>
            <p:ph type="sldNum" sz="quarter" idx="12"/>
          </p:nvPr>
        </p:nvSpPr>
        <p:spPr/>
        <p:txBody>
          <a:bodyPr/>
          <a:lstStyle/>
          <a:p>
            <a:fld id="{AF201765-28EA-41EE-8360-4DCDA7AD8B0A}" type="slidenum">
              <a:rPr lang="zh-CN" altLang="en-US" smtClean="0"/>
              <a:t>10</a:t>
            </a:fld>
            <a:endParaRPr lang="zh-CN" altLang="en-US"/>
          </a:p>
        </p:txBody>
      </p:sp>
    </p:spTree>
    <p:extLst>
      <p:ext uri="{BB962C8B-B14F-4D97-AF65-F5344CB8AC3E}">
        <p14:creationId xmlns:p14="http://schemas.microsoft.com/office/powerpoint/2010/main" val="1981312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zh-CN" b="1" dirty="0"/>
              <a:t>直接法</a:t>
            </a:r>
            <a:endParaRPr lang="zh-CN" altLang="en-US" dirty="0"/>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基于灰度不变假设（同一个空间点的像素灰度，在各个图像中是固定不变的），对特征较少的环境具有较高的精度和鲁棒性。</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基于像素亮度估计摄像机的运动，而不必计算关键点和描述符</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endParaRPr lang="zh-CN" altLang="en-US" dirty="0"/>
          </a:p>
        </p:txBody>
      </p:sp>
      <p:pic>
        <p:nvPicPr>
          <p:cNvPr id="4" name="图片 3">
            <a:extLst>
              <a:ext uri="{FF2B5EF4-FFF2-40B4-BE49-F238E27FC236}">
                <a16:creationId xmlns:a16="http://schemas.microsoft.com/office/drawing/2014/main" id="{018294FB-DAFC-4392-9A42-F80CF172F653}"/>
              </a:ext>
            </a:extLst>
          </p:cNvPr>
          <p:cNvPicPr>
            <a:picLocks noChangeAspect="1"/>
          </p:cNvPicPr>
          <p:nvPr/>
        </p:nvPicPr>
        <p:blipFill>
          <a:blip r:embed="rId2"/>
          <a:stretch>
            <a:fillRect/>
          </a:stretch>
        </p:blipFill>
        <p:spPr>
          <a:xfrm>
            <a:off x="813650" y="3429000"/>
            <a:ext cx="10564699" cy="1419423"/>
          </a:xfrm>
          <a:prstGeom prst="rect">
            <a:avLst/>
          </a:prstGeom>
        </p:spPr>
      </p:pic>
      <p:sp>
        <p:nvSpPr>
          <p:cNvPr id="5" name="灯片编号占位符 4">
            <a:extLst>
              <a:ext uri="{FF2B5EF4-FFF2-40B4-BE49-F238E27FC236}">
                <a16:creationId xmlns:a16="http://schemas.microsoft.com/office/drawing/2014/main" id="{6868B015-64E7-463E-ACF8-FFABC646B80F}"/>
              </a:ext>
            </a:extLst>
          </p:cNvPr>
          <p:cNvSpPr>
            <a:spLocks noGrp="1"/>
          </p:cNvSpPr>
          <p:nvPr>
            <p:ph type="sldNum" sz="quarter" idx="12"/>
          </p:nvPr>
        </p:nvSpPr>
        <p:spPr/>
        <p:txBody>
          <a:bodyPr/>
          <a:lstStyle/>
          <a:p>
            <a:fld id="{AF201765-28EA-41EE-8360-4DCDA7AD8B0A}" type="slidenum">
              <a:rPr lang="zh-CN" altLang="en-US" smtClean="0"/>
              <a:t>11</a:t>
            </a:fld>
            <a:endParaRPr lang="zh-CN" altLang="en-US"/>
          </a:p>
        </p:txBody>
      </p:sp>
    </p:spTree>
    <p:extLst>
      <p:ext uri="{BB962C8B-B14F-4D97-AF65-F5344CB8AC3E}">
        <p14:creationId xmlns:p14="http://schemas.microsoft.com/office/powerpoint/2010/main" val="25716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zh-CN" b="1" dirty="0"/>
              <a:t>直接法</a:t>
            </a:r>
            <a:endParaRPr lang="zh-CN" altLang="en-US" dirty="0"/>
          </a:p>
        </p:txBody>
      </p:sp>
      <p:sp>
        <p:nvSpPr>
          <p:cNvPr id="3" name="内容占位符 2"/>
          <p:cNvSpPr>
            <a:spLocks noGrp="1"/>
          </p:cNvSpPr>
          <p:nvPr>
            <p:ph idx="1"/>
          </p:nvPr>
        </p:nvSpPr>
        <p:spPr/>
        <p:txBody>
          <a:bodyPr/>
          <a:lstStyle/>
          <a:p>
            <a:r>
              <a:rPr lang="zh-CN" altLang="en-US" dirty="0">
                <a:latin typeface="仿宋" panose="02010609060101010101" pitchFamily="49" charset="-122"/>
                <a:ea typeface="仿宋" panose="02010609060101010101" pitchFamily="49" charset="-122"/>
              </a:rPr>
              <a:t>单目相机的半稠密</a:t>
            </a:r>
            <a:r>
              <a:rPr lang="en-US" altLang="zh-CN" dirty="0">
                <a:latin typeface="仿宋" panose="02010609060101010101" pitchFamily="49" charset="-122"/>
                <a:ea typeface="仿宋" panose="02010609060101010101" pitchFamily="49" charset="-122"/>
              </a:rPr>
              <a:t>VO</a:t>
            </a:r>
            <a:r>
              <a:rPr lang="zh-CN" altLang="en-US" dirty="0">
                <a:latin typeface="仿宋" panose="02010609060101010101" pitchFamily="49" charset="-122"/>
                <a:ea typeface="仿宋" panose="02010609060101010101" pitchFamily="49" charset="-122"/>
              </a:rPr>
              <a:t>算</a:t>
            </a:r>
            <a:r>
              <a:rPr lang="zh-CN" altLang="zh-CN" dirty="0">
                <a:latin typeface="仿宋" panose="02010609060101010101" pitchFamily="49" charset="-122"/>
                <a:ea typeface="仿宋" panose="02010609060101010101" pitchFamily="49" charset="-122"/>
              </a:rPr>
              <a:t>法。这是第一种在</a:t>
            </a:r>
            <a:r>
              <a:rPr lang="en-US" altLang="zh-CN" dirty="0">
                <a:latin typeface="仿宋" panose="02010609060101010101" pitchFamily="49" charset="-122"/>
                <a:ea typeface="仿宋" panose="02010609060101010101" pitchFamily="49" charset="-122"/>
              </a:rPr>
              <a:t>CPU</a:t>
            </a:r>
            <a:r>
              <a:rPr lang="zh-CN" altLang="zh-CN" dirty="0">
                <a:latin typeface="仿宋" panose="02010609060101010101" pitchFamily="49" charset="-122"/>
                <a:ea typeface="仿宋" panose="02010609060101010101" pitchFamily="49" charset="-122"/>
              </a:rPr>
              <a:t>上实时运行的无特征单目视觉里程计方法。但由于缺乏闭环检测</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该方法估计的姿态不确定性较大。</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DTAM</a:t>
            </a:r>
            <a:r>
              <a:rPr lang="zh-CN" altLang="zh-CN" dirty="0">
                <a:latin typeface="仿宋" panose="02010609060101010101" pitchFamily="49" charset="-122"/>
                <a:ea typeface="仿宋" panose="02010609060101010101" pitchFamily="49" charset="-122"/>
              </a:rPr>
              <a:t>通过有效预测每个像素的概率深度来估计摄像机姿态，降低了姿态估计的不确定性。但是，由于该方法是基于光强度均匀性的假设，因此对光照变化敏感</a:t>
            </a:r>
          </a:p>
          <a:p>
            <a:r>
              <a:rPr lang="en-US" altLang="zh-CN" dirty="0">
                <a:latin typeface="仿宋" panose="02010609060101010101" pitchFamily="49" charset="-122"/>
                <a:ea typeface="仿宋" panose="02010609060101010101" pitchFamily="49" charset="-122"/>
              </a:rPr>
              <a:t>SVO</a:t>
            </a:r>
            <a:r>
              <a:rPr lang="zh-CN" altLang="zh-CN" dirty="0">
                <a:latin typeface="仿宋" panose="02010609060101010101" pitchFamily="49" charset="-122"/>
                <a:ea typeface="仿宋" panose="02010609060101010101" pitchFamily="49" charset="-122"/>
              </a:rPr>
              <a:t>通过提取图像块获取摄像机姿态，提高了算法的鲁棒性。这种方法在笔记本电脑上可以达到</a:t>
            </a:r>
            <a:r>
              <a:rPr lang="en-US" altLang="zh-CN" dirty="0">
                <a:latin typeface="仿宋" panose="02010609060101010101" pitchFamily="49" charset="-122"/>
                <a:ea typeface="仿宋" panose="02010609060101010101" pitchFamily="49" charset="-122"/>
              </a:rPr>
              <a:t>300</a:t>
            </a:r>
            <a:r>
              <a:rPr lang="zh-CN" altLang="zh-CN" dirty="0">
                <a:latin typeface="仿宋" panose="02010609060101010101" pitchFamily="49" charset="-122"/>
                <a:ea typeface="仿宋" panose="02010609060101010101" pitchFamily="49" charset="-122"/>
              </a:rPr>
              <a:t>帧</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秒。但其准确度并不高。这也是</a:t>
            </a:r>
            <a:r>
              <a:rPr lang="zh-CN" altLang="en-US" dirty="0">
                <a:latin typeface="仿宋" panose="02010609060101010101" pitchFamily="49" charset="-122"/>
                <a:ea typeface="仿宋" panose="02010609060101010101" pitchFamily="49" charset="-122"/>
              </a:rPr>
              <a:t>为了</a:t>
            </a:r>
            <a:r>
              <a:rPr lang="zh-CN" altLang="zh-CN" dirty="0">
                <a:latin typeface="仿宋" panose="02010609060101010101" pitchFamily="49" charset="-122"/>
                <a:ea typeface="仿宋" panose="02010609060101010101" pitchFamily="49" charset="-122"/>
              </a:rPr>
              <a:t>高速性能的结果。</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77C0337A-DB3B-4A9D-B8AF-745EE0A7DC19}"/>
              </a:ext>
            </a:extLst>
          </p:cNvPr>
          <p:cNvSpPr>
            <a:spLocks noGrp="1"/>
          </p:cNvSpPr>
          <p:nvPr>
            <p:ph type="sldNum" sz="quarter" idx="12"/>
          </p:nvPr>
        </p:nvSpPr>
        <p:spPr/>
        <p:txBody>
          <a:bodyPr/>
          <a:lstStyle/>
          <a:p>
            <a:fld id="{AF201765-28EA-41EE-8360-4DCDA7AD8B0A}" type="slidenum">
              <a:rPr lang="zh-CN" altLang="en-US" smtClean="0"/>
              <a:t>12</a:t>
            </a:fld>
            <a:endParaRPr lang="zh-CN" altLang="en-US"/>
          </a:p>
        </p:txBody>
      </p:sp>
    </p:spTree>
    <p:extLst>
      <p:ext uri="{BB962C8B-B14F-4D97-AF65-F5344CB8AC3E}">
        <p14:creationId xmlns:p14="http://schemas.microsoft.com/office/powerpoint/2010/main" val="307997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zh-CN" b="1" dirty="0"/>
              <a:t>直接法</a:t>
            </a:r>
            <a:endParaRPr lang="zh-CN" altLang="en-US" dirty="0"/>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直接法可以减少特征点和描述</a:t>
            </a:r>
            <a:r>
              <a:rPr lang="zh-CN" altLang="en-US" dirty="0">
                <a:latin typeface="仿宋" panose="02010609060101010101" pitchFamily="49" charset="-122"/>
                <a:ea typeface="仿宋" panose="02010609060101010101" pitchFamily="49" charset="-122"/>
              </a:rPr>
              <a:t>符</a:t>
            </a:r>
            <a:r>
              <a:rPr lang="zh-CN" altLang="zh-CN" dirty="0">
                <a:latin typeface="仿宋" panose="02010609060101010101" pitchFamily="49" charset="-122"/>
                <a:ea typeface="仿宋" panose="02010609060101010101" pitchFamily="49" charset="-122"/>
              </a:rPr>
              <a:t>的计算时间，因此具有速度快的优点。这也是直接法越来越流行的原因之一。</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直接法依靠梯度搜索，只有当摄像机移动很慢时，直接法才能成功。另外，由于直接法计算梯度之间的差异，整体梯度的变化会破坏梯度不变假设，导致算法失败。因此，直接法对光照变化敏感。</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2D6E9568-96BB-4AD8-A299-B584AC3163B9}"/>
              </a:ext>
            </a:extLst>
          </p:cNvPr>
          <p:cNvSpPr>
            <a:spLocks noGrp="1"/>
          </p:cNvSpPr>
          <p:nvPr>
            <p:ph type="sldNum" sz="quarter" idx="12"/>
          </p:nvPr>
        </p:nvSpPr>
        <p:spPr/>
        <p:txBody>
          <a:bodyPr/>
          <a:lstStyle/>
          <a:p>
            <a:fld id="{AF201765-28EA-41EE-8360-4DCDA7AD8B0A}" type="slidenum">
              <a:rPr lang="zh-CN" altLang="en-US" smtClean="0"/>
              <a:t>13</a:t>
            </a:fld>
            <a:endParaRPr lang="zh-CN" altLang="en-US"/>
          </a:p>
        </p:txBody>
      </p:sp>
    </p:spTree>
    <p:extLst>
      <p:ext uri="{BB962C8B-B14F-4D97-AF65-F5344CB8AC3E}">
        <p14:creationId xmlns:p14="http://schemas.microsoft.com/office/powerpoint/2010/main" val="1403021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9924" y="681037"/>
            <a:ext cx="9904810" cy="1108797"/>
          </a:xfrm>
        </p:spPr>
        <p:txBody>
          <a:bodyPr>
            <a:normAutofit fontScale="90000"/>
          </a:bodyPr>
          <a:lstStyle/>
          <a:p>
            <a:r>
              <a:rPr lang="zh-CN" altLang="zh-CN" b="1" dirty="0"/>
              <a:t>基于深度学习的方法</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与传统的基于稀疏特征和稠密特征的姿态估计方法相比，基于</a:t>
            </a:r>
            <a:r>
              <a:rPr lang="zh-CN" altLang="en-US" dirty="0">
                <a:latin typeface="仿宋" panose="02010609060101010101" pitchFamily="49" charset="-122"/>
                <a:ea typeface="仿宋" panose="02010609060101010101" pitchFamily="49" charset="-122"/>
              </a:rPr>
              <a:t>深度</a:t>
            </a:r>
            <a:r>
              <a:rPr lang="zh-CN" altLang="zh-CN" dirty="0">
                <a:latin typeface="仿宋" panose="02010609060101010101" pitchFamily="49" charset="-122"/>
                <a:ea typeface="仿宋" panose="02010609060101010101" pitchFamily="49" charset="-122"/>
              </a:rPr>
              <a:t>学习的姿态估计方法</a:t>
            </a:r>
            <a:r>
              <a:rPr lang="zh-CN" altLang="zh-CN" dirty="0">
                <a:solidFill>
                  <a:schemeClr val="accent1">
                    <a:lumMod val="50000"/>
                  </a:schemeClr>
                </a:solidFill>
                <a:latin typeface="仿宋" panose="02010609060101010101" pitchFamily="49" charset="-122"/>
                <a:ea typeface="仿宋" panose="02010609060101010101" pitchFamily="49" charset="-122"/>
              </a:rPr>
              <a:t>不需要特征提取</a:t>
            </a:r>
            <a:r>
              <a:rPr lang="zh-CN" altLang="zh-CN" dirty="0">
                <a:latin typeface="仿宋" panose="02010609060101010101" pitchFamily="49" charset="-122"/>
                <a:ea typeface="仿宋" panose="02010609060101010101" pitchFamily="49" charset="-122"/>
              </a:rPr>
              <a:t>，</a:t>
            </a:r>
            <a:r>
              <a:rPr lang="zh-CN" altLang="zh-CN" dirty="0">
                <a:solidFill>
                  <a:schemeClr val="accent1">
                    <a:lumMod val="50000"/>
                  </a:schemeClr>
                </a:solidFill>
                <a:latin typeface="仿宋" panose="02010609060101010101" pitchFamily="49" charset="-122"/>
                <a:ea typeface="仿宋" panose="02010609060101010101" pitchFamily="49" charset="-122"/>
              </a:rPr>
              <a:t>不需要特征匹配</a:t>
            </a:r>
            <a:r>
              <a:rPr lang="zh-CN" altLang="zh-CN" dirty="0">
                <a:latin typeface="仿宋" panose="02010609060101010101" pitchFamily="49" charset="-122"/>
                <a:ea typeface="仿宋" panose="02010609060101010101" pitchFamily="49" charset="-122"/>
              </a:rPr>
              <a:t>和</a:t>
            </a:r>
            <a:r>
              <a:rPr lang="zh-CN" altLang="zh-CN" dirty="0">
                <a:solidFill>
                  <a:schemeClr val="accent1">
                    <a:lumMod val="50000"/>
                  </a:schemeClr>
                </a:solidFill>
                <a:latin typeface="仿宋" panose="02010609060101010101" pitchFamily="49" charset="-122"/>
                <a:ea typeface="仿宋" panose="02010609060101010101" pitchFamily="49" charset="-122"/>
              </a:rPr>
              <a:t>复杂的几何运算</a:t>
            </a:r>
            <a:r>
              <a:rPr lang="zh-CN" altLang="zh-CN" dirty="0">
                <a:latin typeface="仿宋" panose="02010609060101010101" pitchFamily="49" charset="-122"/>
                <a:ea typeface="仿宋" panose="02010609060101010101" pitchFamily="49" charset="-122"/>
              </a:rPr>
              <a:t>，使得基于深度学习的姿态估计方法更加直观、简洁。</a:t>
            </a:r>
            <a:endParaRPr lang="en-US" altLang="zh-CN" dirty="0">
              <a:latin typeface="仿宋" panose="02010609060101010101" pitchFamily="49" charset="-122"/>
              <a:ea typeface="仿宋" panose="02010609060101010101" pitchFamily="49" charset="-122"/>
            </a:endParaRPr>
          </a:p>
          <a:p>
            <a:r>
              <a:rPr lang="en-US" altLang="zh-CN" dirty="0" err="1">
                <a:latin typeface="仿宋" panose="02010609060101010101" pitchFamily="49" charset="-122"/>
                <a:ea typeface="仿宋" panose="02010609060101010101" pitchFamily="49" charset="-122"/>
              </a:rPr>
              <a:t>konda</a:t>
            </a:r>
            <a:r>
              <a:rPr lang="zh-CN" altLang="zh-CN" dirty="0">
                <a:latin typeface="仿宋" panose="02010609060101010101" pitchFamily="49" charset="-122"/>
                <a:ea typeface="仿宋" panose="02010609060101010101" pitchFamily="49" charset="-122"/>
              </a:rPr>
              <a:t>和</a:t>
            </a:r>
            <a:r>
              <a:rPr lang="en-US" altLang="zh-CN" dirty="0" err="1">
                <a:latin typeface="仿宋" panose="02010609060101010101" pitchFamily="49" charset="-122"/>
                <a:ea typeface="仿宋" panose="02010609060101010101" pitchFamily="49" charset="-122"/>
              </a:rPr>
              <a:t>memisevic</a:t>
            </a:r>
            <a:r>
              <a:rPr lang="zh-CN" altLang="zh-CN" dirty="0">
                <a:latin typeface="仿宋" panose="02010609060101010101" pitchFamily="49" charset="-122"/>
                <a:ea typeface="仿宋" panose="02010609060101010101" pitchFamily="49" charset="-122"/>
              </a:rPr>
              <a:t>提出了一种端到端的深度神经网络结构，用于预测摄像机的速度和方向变化。该方法的主要特点是使用单一类型的计算模块和学习规则来提取视觉运动和深度信息。</a:t>
            </a:r>
          </a:p>
          <a:p>
            <a:endParaRPr lang="zh-CN" altLang="en-US" dirty="0"/>
          </a:p>
        </p:txBody>
      </p:sp>
      <p:sp>
        <p:nvSpPr>
          <p:cNvPr id="4" name="灯片编号占位符 3">
            <a:extLst>
              <a:ext uri="{FF2B5EF4-FFF2-40B4-BE49-F238E27FC236}">
                <a16:creationId xmlns:a16="http://schemas.microsoft.com/office/drawing/2014/main" id="{7057B393-0221-4DA5-A975-58221631CBC0}"/>
              </a:ext>
            </a:extLst>
          </p:cNvPr>
          <p:cNvSpPr>
            <a:spLocks noGrp="1"/>
          </p:cNvSpPr>
          <p:nvPr>
            <p:ph type="sldNum" sz="quarter" idx="12"/>
          </p:nvPr>
        </p:nvSpPr>
        <p:spPr/>
        <p:txBody>
          <a:bodyPr/>
          <a:lstStyle/>
          <a:p>
            <a:fld id="{AF201765-28EA-41EE-8360-4DCDA7AD8B0A}" type="slidenum">
              <a:rPr lang="zh-CN" altLang="en-US" smtClean="0"/>
              <a:t>14</a:t>
            </a:fld>
            <a:endParaRPr lang="zh-CN" altLang="en-US"/>
          </a:p>
        </p:txBody>
      </p:sp>
    </p:spTree>
    <p:extLst>
      <p:ext uri="{BB962C8B-B14F-4D97-AF65-F5344CB8AC3E}">
        <p14:creationId xmlns:p14="http://schemas.microsoft.com/office/powerpoint/2010/main" val="3540686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9924" y="681037"/>
            <a:ext cx="9904810" cy="1108797"/>
          </a:xfrm>
        </p:spPr>
        <p:txBody>
          <a:bodyPr>
            <a:normAutofit fontScale="90000"/>
          </a:bodyPr>
          <a:lstStyle/>
          <a:p>
            <a:r>
              <a:rPr lang="zh-CN" altLang="zh-CN" b="1" dirty="0"/>
              <a:t>基于深度学习的方法</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err="1">
                <a:latin typeface="仿宋" panose="02010609060101010101" pitchFamily="49" charset="-122"/>
                <a:ea typeface="仿宋" panose="02010609060101010101" pitchFamily="49" charset="-122"/>
              </a:rPr>
              <a:t>Costante</a:t>
            </a:r>
            <a:r>
              <a:rPr lang="zh-CN" altLang="zh-CN" dirty="0">
                <a:latin typeface="仿宋" panose="02010609060101010101" pitchFamily="49" charset="-122"/>
                <a:ea typeface="仿宋" panose="02010609060101010101" pitchFamily="49" charset="-122"/>
              </a:rPr>
              <a:t>等人以连续两帧图像作为</a:t>
            </a:r>
            <a:r>
              <a:rPr lang="en-US" altLang="zh-CN" dirty="0">
                <a:latin typeface="仿宋" panose="02010609060101010101" pitchFamily="49" charset="-122"/>
                <a:ea typeface="仿宋" panose="02010609060101010101" pitchFamily="49" charset="-122"/>
              </a:rPr>
              <a:t>CNN</a:t>
            </a:r>
            <a:r>
              <a:rPr lang="zh-CN" altLang="zh-CN" dirty="0">
                <a:latin typeface="仿宋" panose="02010609060101010101" pitchFamily="49" charset="-122"/>
                <a:ea typeface="仿宋" panose="02010609060101010101" pitchFamily="49" charset="-122"/>
              </a:rPr>
              <a:t>的输入，学习最优的图像特征表示，证明了</a:t>
            </a:r>
            <a:r>
              <a:rPr lang="zh-CN" altLang="en-US" dirty="0">
                <a:latin typeface="仿宋" panose="02010609060101010101" pitchFamily="49" charset="-122"/>
                <a:ea typeface="仿宋" panose="02010609060101010101" pitchFamily="49" charset="-122"/>
              </a:rPr>
              <a:t>其</a:t>
            </a:r>
            <a:r>
              <a:rPr lang="zh-CN" altLang="zh-CN" dirty="0">
                <a:latin typeface="仿宋" panose="02010609060101010101" pitchFamily="49" charset="-122"/>
                <a:ea typeface="仿宋" panose="02010609060101010101" pitchFamily="49" charset="-122"/>
              </a:rPr>
              <a:t>算法在处理图像运动模糊和光照变化时的鲁棒性。</a:t>
            </a:r>
            <a:endParaRPr lang="en-US" altLang="zh-CN" dirty="0">
              <a:latin typeface="仿宋" panose="02010609060101010101" pitchFamily="49" charset="-122"/>
              <a:ea typeface="仿宋" panose="02010609060101010101" pitchFamily="49" charset="-122"/>
            </a:endParaRPr>
          </a:p>
          <a:p>
            <a:r>
              <a:rPr lang="en-US" altLang="zh-CN" dirty="0" err="1">
                <a:latin typeface="仿宋" panose="02010609060101010101" pitchFamily="49" charset="-122"/>
                <a:ea typeface="仿宋" panose="02010609060101010101" pitchFamily="49" charset="-122"/>
              </a:rPr>
              <a:t>Handa</a:t>
            </a:r>
            <a:r>
              <a:rPr lang="zh-CN" altLang="zh-CN" dirty="0">
                <a:latin typeface="仿宋" panose="02010609060101010101" pitchFamily="49" charset="-122"/>
                <a:ea typeface="仿宋" panose="02010609060101010101" pitchFamily="49" charset="-122"/>
              </a:rPr>
              <a:t>等人</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在空间变换网络的基础上进行扩展，在设计网络时选择回归经典的计算机视觉方法，如端到端的</a:t>
            </a:r>
            <a:r>
              <a:rPr lang="en-US" altLang="zh-CN" dirty="0">
                <a:latin typeface="仿宋" panose="02010609060101010101" pitchFamily="49" charset="-122"/>
                <a:ea typeface="仿宋" panose="02010609060101010101" pitchFamily="49" charset="-122"/>
              </a:rPr>
              <a:t>VO</a:t>
            </a:r>
            <a:r>
              <a:rPr lang="zh-CN" altLang="zh-CN" dirty="0">
                <a:latin typeface="仿宋" panose="02010609060101010101" pitchFamily="49" charset="-122"/>
                <a:ea typeface="仿宋" panose="02010609060101010101" pitchFamily="49" charset="-122"/>
              </a:rPr>
              <a:t>和图像深度估计</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利用神经网络建立了一个包含全局变换、像素变换和</a:t>
            </a:r>
            <a:r>
              <a:rPr lang="en-US" altLang="zh-CN" dirty="0">
                <a:latin typeface="仿宋" panose="02010609060101010101" pitchFamily="49" charset="-122"/>
                <a:ea typeface="仿宋" panose="02010609060101010101" pitchFamily="49" charset="-122"/>
              </a:rPr>
              <a:t>M</a:t>
            </a:r>
            <a:r>
              <a:rPr lang="zh-CN" altLang="zh-CN" dirty="0">
                <a:latin typeface="仿宋" panose="02010609060101010101" pitchFamily="49" charset="-122"/>
                <a:ea typeface="仿宋" panose="02010609060101010101" pitchFamily="49" charset="-122"/>
              </a:rPr>
              <a:t>估计的</a:t>
            </a:r>
            <a:r>
              <a:rPr lang="en-US" altLang="zh-CN" dirty="0" err="1">
                <a:latin typeface="仿宋" panose="02010609060101010101" pitchFamily="49" charset="-122"/>
                <a:ea typeface="仿宋" panose="02010609060101010101" pitchFamily="49" charset="-122"/>
              </a:rPr>
              <a:t>Gvnn</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geometric vision with neural network</a:t>
            </a:r>
            <a:r>
              <a:rPr lang="zh-CN" altLang="zh-CN" dirty="0">
                <a:latin typeface="仿宋" panose="02010609060101010101" pitchFamily="49" charset="-122"/>
                <a:ea typeface="仿宋" panose="02010609060101010101" pitchFamily="49" charset="-122"/>
              </a:rPr>
              <a:t>）软件库。实现了一种基于</a:t>
            </a:r>
            <a:r>
              <a:rPr lang="en-US" altLang="zh-CN" dirty="0">
                <a:latin typeface="仿宋" panose="02010609060101010101" pitchFamily="49" charset="-122"/>
                <a:ea typeface="仿宋" panose="02010609060101010101" pitchFamily="49" charset="-122"/>
              </a:rPr>
              <a:t>RGB-D</a:t>
            </a:r>
            <a:r>
              <a:rPr lang="zh-CN" altLang="zh-CN" dirty="0">
                <a:latin typeface="仿宋" panose="02010609060101010101" pitchFamily="49" charset="-122"/>
                <a:ea typeface="仿宋" panose="02010609060101010101" pitchFamily="49" charset="-122"/>
              </a:rPr>
              <a:t>数据的</a:t>
            </a:r>
            <a:r>
              <a:rPr lang="en-US" altLang="zh-CN" dirty="0">
                <a:latin typeface="仿宋" panose="02010609060101010101" pitchFamily="49" charset="-122"/>
                <a:ea typeface="仿宋" panose="02010609060101010101" pitchFamily="49" charset="-122"/>
              </a:rPr>
              <a:t>VO</a:t>
            </a:r>
            <a:r>
              <a:rPr lang="zh-CN" altLang="en-US" dirty="0">
                <a:latin typeface="仿宋" panose="02010609060101010101" pitchFamily="49" charset="-122"/>
                <a:ea typeface="仿宋" panose="02010609060101010101" pitchFamily="49" charset="-122"/>
              </a:rPr>
              <a:t>作为应用实例</a:t>
            </a:r>
            <a:r>
              <a:rPr lang="zh-CN" altLang="en-US" dirty="0"/>
              <a:t>。</a:t>
            </a:r>
            <a:endParaRPr lang="en-US" altLang="zh-CN" dirty="0"/>
          </a:p>
          <a:p>
            <a:endParaRPr lang="zh-CN" altLang="en-US" dirty="0"/>
          </a:p>
        </p:txBody>
      </p:sp>
      <p:sp>
        <p:nvSpPr>
          <p:cNvPr id="4" name="灯片编号占位符 3">
            <a:extLst>
              <a:ext uri="{FF2B5EF4-FFF2-40B4-BE49-F238E27FC236}">
                <a16:creationId xmlns:a16="http://schemas.microsoft.com/office/drawing/2014/main" id="{A49D9B80-E307-4E17-A0D9-B33585101DD8}"/>
              </a:ext>
            </a:extLst>
          </p:cNvPr>
          <p:cNvSpPr>
            <a:spLocks noGrp="1"/>
          </p:cNvSpPr>
          <p:nvPr>
            <p:ph type="sldNum" sz="quarter" idx="12"/>
          </p:nvPr>
        </p:nvSpPr>
        <p:spPr/>
        <p:txBody>
          <a:bodyPr/>
          <a:lstStyle/>
          <a:p>
            <a:fld id="{AF201765-28EA-41EE-8360-4DCDA7AD8B0A}" type="slidenum">
              <a:rPr lang="zh-CN" altLang="en-US" smtClean="0"/>
              <a:t>15</a:t>
            </a:fld>
            <a:endParaRPr lang="zh-CN" altLang="en-US"/>
          </a:p>
        </p:txBody>
      </p:sp>
    </p:spTree>
    <p:extLst>
      <p:ext uri="{BB962C8B-B14F-4D97-AF65-F5344CB8AC3E}">
        <p14:creationId xmlns:p14="http://schemas.microsoft.com/office/powerpoint/2010/main" val="12339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9924" y="681037"/>
            <a:ext cx="9904810" cy="1108797"/>
          </a:xfrm>
        </p:spPr>
        <p:txBody>
          <a:bodyPr>
            <a:normAutofit fontScale="90000"/>
          </a:bodyPr>
          <a:lstStyle/>
          <a:p>
            <a:r>
              <a:rPr lang="zh-CN" altLang="zh-CN" b="1" dirty="0"/>
              <a:t>基于深度学习的方法</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采用端到端的深层神经网络结构可以从图像序列中提取帧间运动信息。与传统的位姿估计算法相比，基于深度学习的方法取代了繁琐的公式计算，不需要人工的特征提取和匹配。</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递归神经网络（</a:t>
            </a:r>
            <a:r>
              <a:rPr lang="en-US" altLang="zh-CN" dirty="0">
                <a:latin typeface="仿宋" panose="02010609060101010101" pitchFamily="49" charset="-122"/>
                <a:ea typeface="仿宋" panose="02010609060101010101" pitchFamily="49" charset="-122"/>
              </a:rPr>
              <a:t>RNN</a:t>
            </a:r>
            <a:r>
              <a:rPr lang="zh-CN" altLang="zh-CN" dirty="0">
                <a:latin typeface="仿宋" panose="02010609060101010101" pitchFamily="49" charset="-122"/>
                <a:ea typeface="仿宋" panose="02010609060101010101" pitchFamily="49" charset="-122"/>
              </a:rPr>
              <a:t>）能很好地考虑连续序列之间的关系，</a:t>
            </a:r>
            <a:r>
              <a:rPr lang="zh-CN" altLang="en-US" dirty="0">
                <a:latin typeface="仿宋" panose="02010609060101010101" pitchFamily="49" charset="-122"/>
                <a:ea typeface="仿宋" panose="02010609060101010101" pitchFamily="49" charset="-122"/>
              </a:rPr>
              <a:t>由此</a:t>
            </a:r>
            <a:r>
              <a:rPr lang="zh-CN" altLang="zh-CN" dirty="0">
                <a:latin typeface="仿宋" panose="02010609060101010101" pitchFamily="49" charset="-122"/>
                <a:ea typeface="仿宋" panose="02010609060101010101" pitchFamily="49" charset="-122"/>
              </a:rPr>
              <a:t>提出了一种将</a:t>
            </a:r>
            <a:r>
              <a:rPr lang="en-US" altLang="zh-CN" dirty="0">
                <a:latin typeface="仿宋" panose="02010609060101010101" pitchFamily="49" charset="-122"/>
                <a:ea typeface="仿宋" panose="02010609060101010101" pitchFamily="49" charset="-122"/>
              </a:rPr>
              <a:t>CNN</a:t>
            </a:r>
            <a:r>
              <a:rPr lang="zh-CN" altLang="zh-CN" dirty="0">
                <a:latin typeface="仿宋" panose="02010609060101010101" pitchFamily="49" charset="-122"/>
                <a:ea typeface="仿宋" panose="02010609060101010101" pitchFamily="49" charset="-122"/>
              </a:rPr>
              <a:t>与单向</a:t>
            </a:r>
            <a:r>
              <a:rPr lang="en-US" altLang="zh-CN" dirty="0">
                <a:latin typeface="仿宋" panose="02010609060101010101" pitchFamily="49" charset="-122"/>
                <a:ea typeface="仿宋" panose="02010609060101010101" pitchFamily="49" charset="-122"/>
              </a:rPr>
              <a:t>LSTM</a:t>
            </a:r>
            <a:r>
              <a:rPr lang="zh-CN" altLang="zh-CN" dirty="0">
                <a:latin typeface="仿宋" panose="02010609060101010101" pitchFamily="49" charset="-122"/>
                <a:ea typeface="仿宋" panose="02010609060101010101" pitchFamily="49" charset="-122"/>
              </a:rPr>
              <a:t>连接起来的模型（</a:t>
            </a:r>
            <a:r>
              <a:rPr lang="en-US" altLang="zh-CN" dirty="0" err="1">
                <a:latin typeface="仿宋" panose="02010609060101010101" pitchFamily="49" charset="-122"/>
                <a:ea typeface="仿宋" panose="02010609060101010101" pitchFamily="49" charset="-122"/>
              </a:rPr>
              <a:t>DeepVO</a:t>
            </a:r>
            <a:r>
              <a:rPr lang="zh-CN" altLang="zh-CN" dirty="0">
                <a:latin typeface="仿宋" panose="02010609060101010101" pitchFamily="49" charset="-122"/>
                <a:ea typeface="仿宋" panose="02010609060101010101" pitchFamily="49" charset="-122"/>
              </a:rPr>
              <a:t>）。该方法可以输出连续图像的相对</a:t>
            </a:r>
            <a:r>
              <a:rPr lang="zh-CN" altLang="en-US" dirty="0">
                <a:latin typeface="仿宋" panose="02010609060101010101" pitchFamily="49" charset="-122"/>
                <a:ea typeface="仿宋" panose="02010609060101010101" pitchFamily="49" charset="-122"/>
              </a:rPr>
              <a:t>位置姿态</a:t>
            </a:r>
            <a:r>
              <a:rPr lang="zh-CN"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66C79F84-8182-4645-A1C3-B6D84D011F28}"/>
              </a:ext>
            </a:extLst>
          </p:cNvPr>
          <p:cNvSpPr>
            <a:spLocks noGrp="1"/>
          </p:cNvSpPr>
          <p:nvPr>
            <p:ph type="sldNum" sz="quarter" idx="12"/>
          </p:nvPr>
        </p:nvSpPr>
        <p:spPr/>
        <p:txBody>
          <a:bodyPr/>
          <a:lstStyle/>
          <a:p>
            <a:fld id="{AF201765-28EA-41EE-8360-4DCDA7AD8B0A}" type="slidenum">
              <a:rPr lang="zh-CN" altLang="en-US" smtClean="0"/>
              <a:t>16</a:t>
            </a:fld>
            <a:endParaRPr lang="zh-CN" altLang="en-US"/>
          </a:p>
        </p:txBody>
      </p:sp>
    </p:spTree>
    <p:extLst>
      <p:ext uri="{BB962C8B-B14F-4D97-AF65-F5344CB8AC3E}">
        <p14:creationId xmlns:p14="http://schemas.microsoft.com/office/powerpoint/2010/main" val="386970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4986" y="748146"/>
            <a:ext cx="9904810" cy="989214"/>
          </a:xfrm>
        </p:spPr>
        <p:txBody>
          <a:bodyPr>
            <a:normAutofit fontScale="90000"/>
          </a:bodyPr>
          <a:lstStyle/>
          <a:p>
            <a:r>
              <a:rPr lang="zh-CN" altLang="zh-CN" b="1" dirty="0"/>
              <a:t>双向</a:t>
            </a:r>
            <a:r>
              <a:rPr lang="en-US" altLang="zh-CN" b="1" dirty="0"/>
              <a:t>RCNN</a:t>
            </a:r>
            <a:r>
              <a:rPr lang="zh-CN" altLang="zh-CN" b="1" dirty="0"/>
              <a:t>模型</a:t>
            </a:r>
            <a:br>
              <a:rPr lang="zh-CN" altLang="zh-CN" dirty="0"/>
            </a:br>
            <a:endParaRPr lang="zh-CN" altLang="en-US" dirty="0"/>
          </a:p>
        </p:txBody>
      </p:sp>
      <p:sp>
        <p:nvSpPr>
          <p:cNvPr id="3" name="内容占位符 2"/>
          <p:cNvSpPr>
            <a:spLocks noGrp="1"/>
          </p:cNvSpPr>
          <p:nvPr>
            <p:ph idx="1"/>
          </p:nvPr>
        </p:nvSpPr>
        <p:spPr/>
        <p:txBody>
          <a:bodyPr/>
          <a:lstStyle/>
          <a:p>
            <a:r>
              <a:rPr lang="en-US" altLang="zh-CN" dirty="0" err="1">
                <a:latin typeface="仿宋" panose="02010609060101010101" pitchFamily="49" charset="-122"/>
                <a:ea typeface="仿宋" panose="02010609060101010101" pitchFamily="49" charset="-122"/>
              </a:rPr>
              <a:t>MagicVO</a:t>
            </a:r>
            <a:r>
              <a:rPr lang="zh-CN" altLang="zh-CN" dirty="0">
                <a:latin typeface="仿宋" panose="02010609060101010101" pitchFamily="49" charset="-122"/>
                <a:ea typeface="仿宋" panose="02010609060101010101" pitchFamily="49" charset="-122"/>
              </a:rPr>
              <a:t>的体系结构如图所示</a:t>
            </a:r>
            <a:endParaRPr lang="zh-CN" altLang="en-US" dirty="0">
              <a:latin typeface="仿宋" panose="02010609060101010101" pitchFamily="49" charset="-122"/>
              <a:ea typeface="仿宋" panose="02010609060101010101" pitchFamily="49" charset="-122"/>
            </a:endParaRPr>
          </a:p>
        </p:txBody>
      </p:sp>
      <p:pic>
        <p:nvPicPr>
          <p:cNvPr id="5" name="内容占位符 3">
            <a:extLst>
              <a:ext uri="{FF2B5EF4-FFF2-40B4-BE49-F238E27FC236}">
                <a16:creationId xmlns:a16="http://schemas.microsoft.com/office/drawing/2014/main" id="{7149A7AC-B85D-4D8A-9BD3-5AB010F2F4AC}"/>
              </a:ext>
            </a:extLst>
          </p:cNvPr>
          <p:cNvPicPr>
            <a:picLocks noChangeAspect="1"/>
          </p:cNvPicPr>
          <p:nvPr/>
        </p:nvPicPr>
        <p:blipFill>
          <a:blip r:embed="rId2"/>
          <a:stretch>
            <a:fillRect/>
          </a:stretch>
        </p:blipFill>
        <p:spPr>
          <a:xfrm>
            <a:off x="838200" y="2358231"/>
            <a:ext cx="10515600" cy="3286125"/>
          </a:xfrm>
          <a:prstGeom prst="rect">
            <a:avLst/>
          </a:prstGeom>
        </p:spPr>
      </p:pic>
      <p:sp>
        <p:nvSpPr>
          <p:cNvPr id="4" name="灯片编号占位符 3">
            <a:extLst>
              <a:ext uri="{FF2B5EF4-FFF2-40B4-BE49-F238E27FC236}">
                <a16:creationId xmlns:a16="http://schemas.microsoft.com/office/drawing/2014/main" id="{92560F2A-C7AA-4C54-91F7-B24692C8E250}"/>
              </a:ext>
            </a:extLst>
          </p:cNvPr>
          <p:cNvSpPr>
            <a:spLocks noGrp="1"/>
          </p:cNvSpPr>
          <p:nvPr>
            <p:ph type="sldNum" sz="quarter" idx="12"/>
          </p:nvPr>
        </p:nvSpPr>
        <p:spPr/>
        <p:txBody>
          <a:bodyPr/>
          <a:lstStyle/>
          <a:p>
            <a:fld id="{AF201765-28EA-41EE-8360-4DCDA7AD8B0A}" type="slidenum">
              <a:rPr lang="zh-CN" altLang="en-US" smtClean="0"/>
              <a:t>17</a:t>
            </a:fld>
            <a:endParaRPr lang="zh-CN" altLang="en-US"/>
          </a:p>
        </p:txBody>
      </p:sp>
    </p:spTree>
    <p:extLst>
      <p:ext uri="{BB962C8B-B14F-4D97-AF65-F5344CB8AC3E}">
        <p14:creationId xmlns:p14="http://schemas.microsoft.com/office/powerpoint/2010/main" val="1198019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6549" y="1030778"/>
            <a:ext cx="9904810" cy="989214"/>
          </a:xfrm>
        </p:spPr>
        <p:txBody>
          <a:bodyPr>
            <a:normAutofit fontScale="90000"/>
          </a:bodyPr>
          <a:lstStyle/>
          <a:p>
            <a:r>
              <a:rPr lang="en-US" altLang="zh-CN" dirty="0"/>
              <a:t>CNN</a:t>
            </a:r>
            <a:r>
              <a:rPr lang="zh-CN" altLang="zh-CN" dirty="0"/>
              <a:t>架构</a:t>
            </a:r>
            <a:br>
              <a:rPr lang="zh-CN" altLang="zh-CN" dirty="0"/>
            </a:br>
            <a:br>
              <a:rPr lang="zh-CN" altLang="zh-CN" dirty="0"/>
            </a:br>
            <a:endParaRPr lang="zh-CN" altLang="en-US" dirty="0"/>
          </a:p>
        </p:txBody>
      </p:sp>
      <p:sp>
        <p:nvSpPr>
          <p:cNvPr id="4" name="内容占位符 3">
            <a:extLst>
              <a:ext uri="{FF2B5EF4-FFF2-40B4-BE49-F238E27FC236}">
                <a16:creationId xmlns:a16="http://schemas.microsoft.com/office/drawing/2014/main" id="{1302A0AD-705A-44C9-B3BC-4A9FADE20111}"/>
              </a:ext>
            </a:extLst>
          </p:cNvPr>
          <p:cNvSpPr>
            <a:spLocks noGrp="1"/>
          </p:cNvSpPr>
          <p:nvPr>
            <p:ph idx="1"/>
          </p:nvPr>
        </p:nvSpPr>
        <p:spPr/>
        <p:txBody>
          <a:bodyPr/>
          <a:lstStyle/>
          <a:p>
            <a:r>
              <a:rPr lang="en-US" altLang="zh-CN" dirty="0">
                <a:latin typeface="仿宋" panose="02010609060101010101" pitchFamily="49" charset="-122"/>
                <a:ea typeface="仿宋" panose="02010609060101010101" pitchFamily="49" charset="-122"/>
              </a:rPr>
              <a:t>CNN</a:t>
            </a:r>
            <a:r>
              <a:rPr lang="zh-CN" altLang="en-US" dirty="0">
                <a:latin typeface="仿宋" panose="02010609060101010101" pitchFamily="49" charset="-122"/>
                <a:ea typeface="仿宋" panose="02010609060101010101" pitchFamily="49" charset="-122"/>
              </a:rPr>
              <a:t>基本概念</a:t>
            </a:r>
          </a:p>
        </p:txBody>
      </p:sp>
      <p:pic>
        <p:nvPicPr>
          <p:cNvPr id="5" name="图片 4">
            <a:extLst>
              <a:ext uri="{FF2B5EF4-FFF2-40B4-BE49-F238E27FC236}">
                <a16:creationId xmlns:a16="http://schemas.microsoft.com/office/drawing/2014/main" id="{D3FE5691-B469-4E52-BDAE-06B4E318AB3B}"/>
              </a:ext>
            </a:extLst>
          </p:cNvPr>
          <p:cNvPicPr>
            <a:picLocks noChangeAspect="1"/>
          </p:cNvPicPr>
          <p:nvPr/>
        </p:nvPicPr>
        <p:blipFill>
          <a:blip r:embed="rId2"/>
          <a:stretch>
            <a:fillRect/>
          </a:stretch>
        </p:blipFill>
        <p:spPr>
          <a:xfrm>
            <a:off x="1027993" y="2355159"/>
            <a:ext cx="5068007" cy="1743318"/>
          </a:xfrm>
          <a:prstGeom prst="rect">
            <a:avLst/>
          </a:prstGeom>
        </p:spPr>
      </p:pic>
      <p:pic>
        <p:nvPicPr>
          <p:cNvPr id="7" name="图片 6">
            <a:extLst>
              <a:ext uri="{FF2B5EF4-FFF2-40B4-BE49-F238E27FC236}">
                <a16:creationId xmlns:a16="http://schemas.microsoft.com/office/drawing/2014/main" id="{22F53F5A-69AA-4DE5-96F0-C051AD88E465}"/>
              </a:ext>
            </a:extLst>
          </p:cNvPr>
          <p:cNvPicPr/>
          <p:nvPr/>
        </p:nvPicPr>
        <p:blipFill>
          <a:blip r:embed="rId3"/>
          <a:stretch>
            <a:fillRect/>
          </a:stretch>
        </p:blipFill>
        <p:spPr>
          <a:xfrm>
            <a:off x="1031240" y="4285559"/>
            <a:ext cx="5115560" cy="1104900"/>
          </a:xfrm>
          <a:prstGeom prst="rect">
            <a:avLst/>
          </a:prstGeom>
        </p:spPr>
      </p:pic>
      <p:sp>
        <p:nvSpPr>
          <p:cNvPr id="8" name="灯片编号占位符 7">
            <a:extLst>
              <a:ext uri="{FF2B5EF4-FFF2-40B4-BE49-F238E27FC236}">
                <a16:creationId xmlns:a16="http://schemas.microsoft.com/office/drawing/2014/main" id="{FF0A253E-C140-4CEE-99D1-23F025AAB1A7}"/>
              </a:ext>
            </a:extLst>
          </p:cNvPr>
          <p:cNvSpPr>
            <a:spLocks noGrp="1"/>
          </p:cNvSpPr>
          <p:nvPr>
            <p:ph type="sldNum" sz="quarter" idx="12"/>
          </p:nvPr>
        </p:nvSpPr>
        <p:spPr/>
        <p:txBody>
          <a:bodyPr/>
          <a:lstStyle/>
          <a:p>
            <a:fld id="{AF201765-28EA-41EE-8360-4DCDA7AD8B0A}" type="slidenum">
              <a:rPr lang="zh-CN" altLang="en-US" smtClean="0"/>
              <a:t>18</a:t>
            </a:fld>
            <a:endParaRPr lang="zh-CN" altLang="en-US"/>
          </a:p>
        </p:txBody>
      </p:sp>
      <p:pic>
        <p:nvPicPr>
          <p:cNvPr id="10" name="图片 9">
            <a:extLst>
              <a:ext uri="{FF2B5EF4-FFF2-40B4-BE49-F238E27FC236}">
                <a16:creationId xmlns:a16="http://schemas.microsoft.com/office/drawing/2014/main" id="{1C80693F-27F5-4B6B-BB18-25F30BE97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5793" y="2355160"/>
            <a:ext cx="5447593" cy="3035300"/>
          </a:xfrm>
          <a:prstGeom prst="rect">
            <a:avLst/>
          </a:prstGeom>
        </p:spPr>
      </p:pic>
    </p:spTree>
    <p:extLst>
      <p:ext uri="{BB962C8B-B14F-4D97-AF65-F5344CB8AC3E}">
        <p14:creationId xmlns:p14="http://schemas.microsoft.com/office/powerpoint/2010/main" val="1739480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6549" y="1030778"/>
            <a:ext cx="9904810" cy="989214"/>
          </a:xfrm>
        </p:spPr>
        <p:txBody>
          <a:bodyPr>
            <a:normAutofit fontScale="90000"/>
          </a:bodyPr>
          <a:lstStyle/>
          <a:p>
            <a:r>
              <a:rPr lang="en-US" altLang="zh-CN" dirty="0"/>
              <a:t>CNN</a:t>
            </a:r>
            <a:r>
              <a:rPr lang="zh-CN" altLang="zh-CN" dirty="0"/>
              <a:t>架构</a:t>
            </a:r>
            <a:br>
              <a:rPr lang="zh-CN" altLang="zh-CN" dirty="0"/>
            </a:br>
            <a:br>
              <a:rPr lang="zh-CN" altLang="zh-CN" dirty="0"/>
            </a:br>
            <a:endParaRPr lang="zh-CN" altLang="en-US" dirty="0"/>
          </a:p>
        </p:txBody>
      </p:sp>
      <p:sp>
        <p:nvSpPr>
          <p:cNvPr id="4" name="内容占位符 3">
            <a:extLst>
              <a:ext uri="{FF2B5EF4-FFF2-40B4-BE49-F238E27FC236}">
                <a16:creationId xmlns:a16="http://schemas.microsoft.com/office/drawing/2014/main" id="{1302A0AD-705A-44C9-B3BC-4A9FADE20111}"/>
              </a:ext>
            </a:extLst>
          </p:cNvPr>
          <p:cNvSpPr>
            <a:spLocks noGrp="1"/>
          </p:cNvSpPr>
          <p:nvPr>
            <p:ph idx="1"/>
          </p:nvPr>
        </p:nvSpPr>
        <p:spPr/>
        <p:txBody>
          <a:bodyPr/>
          <a:lstStyle/>
          <a:p>
            <a:r>
              <a:rPr lang="en-US" altLang="zh-CN" dirty="0" err="1">
                <a:latin typeface="仿宋" panose="02010609060101010101" pitchFamily="49" charset="-122"/>
                <a:ea typeface="仿宋" panose="02010609060101010101" pitchFamily="49" charset="-122"/>
              </a:rPr>
              <a:t>MagicVO</a:t>
            </a:r>
            <a:r>
              <a:rPr lang="zh-CN" altLang="en-US" dirty="0">
                <a:latin typeface="仿宋" panose="02010609060101010101" pitchFamily="49" charset="-122"/>
                <a:ea typeface="仿宋" panose="02010609060101010101" pitchFamily="49" charset="-122"/>
              </a:rPr>
              <a:t>中</a:t>
            </a:r>
            <a:r>
              <a:rPr lang="en-US" altLang="zh-CN" dirty="0">
                <a:latin typeface="仿宋" panose="02010609060101010101" pitchFamily="49" charset="-122"/>
                <a:ea typeface="仿宋" panose="02010609060101010101" pitchFamily="49" charset="-122"/>
              </a:rPr>
              <a:t>CNN</a:t>
            </a:r>
            <a:r>
              <a:rPr lang="zh-CN" altLang="en-US" dirty="0">
                <a:latin typeface="仿宋" panose="02010609060101010101" pitchFamily="49" charset="-122"/>
                <a:ea typeface="仿宋" panose="02010609060101010101" pitchFamily="49" charset="-122"/>
              </a:rPr>
              <a:t>架构</a:t>
            </a:r>
          </a:p>
        </p:txBody>
      </p:sp>
      <p:sp>
        <p:nvSpPr>
          <p:cNvPr id="8" name="灯片编号占位符 7">
            <a:extLst>
              <a:ext uri="{FF2B5EF4-FFF2-40B4-BE49-F238E27FC236}">
                <a16:creationId xmlns:a16="http://schemas.microsoft.com/office/drawing/2014/main" id="{FF0A253E-C140-4CEE-99D1-23F025AAB1A7}"/>
              </a:ext>
            </a:extLst>
          </p:cNvPr>
          <p:cNvSpPr>
            <a:spLocks noGrp="1"/>
          </p:cNvSpPr>
          <p:nvPr>
            <p:ph type="sldNum" sz="quarter" idx="12"/>
          </p:nvPr>
        </p:nvSpPr>
        <p:spPr/>
        <p:txBody>
          <a:bodyPr/>
          <a:lstStyle/>
          <a:p>
            <a:fld id="{AF201765-28EA-41EE-8360-4DCDA7AD8B0A}" type="slidenum">
              <a:rPr lang="zh-CN" altLang="en-US" smtClean="0"/>
              <a:t>19</a:t>
            </a:fld>
            <a:endParaRPr lang="zh-CN" altLang="en-US"/>
          </a:p>
        </p:txBody>
      </p:sp>
      <p:pic>
        <p:nvPicPr>
          <p:cNvPr id="9" name="内容占位符 5">
            <a:extLst>
              <a:ext uri="{FF2B5EF4-FFF2-40B4-BE49-F238E27FC236}">
                <a16:creationId xmlns:a16="http://schemas.microsoft.com/office/drawing/2014/main" id="{C53ABB75-1581-41F9-9E3E-C35AB2082041}"/>
              </a:ext>
            </a:extLst>
          </p:cNvPr>
          <p:cNvPicPr>
            <a:picLocks noChangeAspect="1"/>
          </p:cNvPicPr>
          <p:nvPr/>
        </p:nvPicPr>
        <p:blipFill>
          <a:blip r:embed="rId2"/>
          <a:stretch>
            <a:fillRect/>
          </a:stretch>
        </p:blipFill>
        <p:spPr>
          <a:xfrm>
            <a:off x="1387117" y="2289744"/>
            <a:ext cx="5630661" cy="3537478"/>
          </a:xfrm>
          <a:prstGeom prst="rect">
            <a:avLst/>
          </a:prstGeom>
        </p:spPr>
      </p:pic>
    </p:spTree>
    <p:extLst>
      <p:ext uri="{BB962C8B-B14F-4D97-AF65-F5344CB8AC3E}">
        <p14:creationId xmlns:p14="http://schemas.microsoft.com/office/powerpoint/2010/main" val="131820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en-US" dirty="0"/>
              <a:t>一则新闻</a:t>
            </a:r>
          </a:p>
        </p:txBody>
      </p:sp>
      <p:pic>
        <p:nvPicPr>
          <p:cNvPr id="5" name="图片 4">
            <a:extLst>
              <a:ext uri="{FF2B5EF4-FFF2-40B4-BE49-F238E27FC236}">
                <a16:creationId xmlns:a16="http://schemas.microsoft.com/office/drawing/2014/main" id="{B492ADAA-7DE6-4EC0-9DD5-EECF74082574}"/>
              </a:ext>
            </a:extLst>
          </p:cNvPr>
          <p:cNvPicPr>
            <a:picLocks noChangeAspect="1"/>
          </p:cNvPicPr>
          <p:nvPr/>
        </p:nvPicPr>
        <p:blipFill>
          <a:blip r:embed="rId2"/>
          <a:stretch>
            <a:fillRect/>
          </a:stretch>
        </p:blipFill>
        <p:spPr>
          <a:xfrm>
            <a:off x="840423" y="1463041"/>
            <a:ext cx="3989300" cy="2389630"/>
          </a:xfrm>
          <a:prstGeom prst="rect">
            <a:avLst/>
          </a:prstGeom>
        </p:spPr>
      </p:pic>
      <p:pic>
        <p:nvPicPr>
          <p:cNvPr id="4" name="内容占位符 3">
            <a:extLst>
              <a:ext uri="{FF2B5EF4-FFF2-40B4-BE49-F238E27FC236}">
                <a16:creationId xmlns:a16="http://schemas.microsoft.com/office/drawing/2014/main" id="{B5EE1AAB-34DD-43A6-B233-0B727D5DD12B}"/>
              </a:ext>
            </a:extLst>
          </p:cNvPr>
          <p:cNvPicPr>
            <a:picLocks noGrp="1" noChangeAspect="1"/>
          </p:cNvPicPr>
          <p:nvPr>
            <p:ph idx="1"/>
          </p:nvPr>
        </p:nvPicPr>
        <p:blipFill>
          <a:blip r:embed="rId3"/>
          <a:stretch>
            <a:fillRect/>
          </a:stretch>
        </p:blipFill>
        <p:spPr>
          <a:xfrm>
            <a:off x="4277186" y="3429000"/>
            <a:ext cx="6620799" cy="1943371"/>
          </a:xfrm>
          <a:prstGeom prst="rect">
            <a:avLst/>
          </a:prstGeom>
        </p:spPr>
      </p:pic>
      <p:sp>
        <p:nvSpPr>
          <p:cNvPr id="3" name="灯片编号占位符 2">
            <a:extLst>
              <a:ext uri="{FF2B5EF4-FFF2-40B4-BE49-F238E27FC236}">
                <a16:creationId xmlns:a16="http://schemas.microsoft.com/office/drawing/2014/main" id="{C8A0C937-5E8F-4CEB-B647-865287DD6227}"/>
              </a:ext>
            </a:extLst>
          </p:cNvPr>
          <p:cNvSpPr>
            <a:spLocks noGrp="1"/>
          </p:cNvSpPr>
          <p:nvPr>
            <p:ph type="sldNum" sz="quarter" idx="12"/>
          </p:nvPr>
        </p:nvSpPr>
        <p:spPr/>
        <p:txBody>
          <a:bodyPr/>
          <a:lstStyle/>
          <a:p>
            <a:fld id="{AF201765-28EA-41EE-8360-4DCDA7AD8B0A}" type="slidenum">
              <a:rPr lang="zh-CN" altLang="en-US" smtClean="0"/>
              <a:t>2</a:t>
            </a:fld>
            <a:endParaRPr lang="zh-CN" altLang="en-US"/>
          </a:p>
        </p:txBody>
      </p:sp>
    </p:spTree>
    <p:extLst>
      <p:ext uri="{BB962C8B-B14F-4D97-AF65-F5344CB8AC3E}">
        <p14:creationId xmlns:p14="http://schemas.microsoft.com/office/powerpoint/2010/main" val="38507121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4986" y="748146"/>
            <a:ext cx="9904810" cy="989214"/>
          </a:xfrm>
        </p:spPr>
        <p:txBody>
          <a:bodyPr>
            <a:normAutofit fontScale="90000"/>
          </a:bodyPr>
          <a:lstStyle/>
          <a:p>
            <a:r>
              <a:rPr lang="en-US" altLang="zh-CN" dirty="0"/>
              <a:t>Bi-LSTM</a:t>
            </a:r>
            <a:r>
              <a:rPr lang="zh-CN" altLang="zh-CN" dirty="0"/>
              <a:t>结构</a:t>
            </a:r>
            <a:br>
              <a:rPr lang="zh-CN" altLang="zh-CN" dirty="0"/>
            </a:br>
            <a:endParaRPr lang="zh-CN" altLang="en-US" dirty="0"/>
          </a:p>
        </p:txBody>
      </p:sp>
      <p:sp>
        <p:nvSpPr>
          <p:cNvPr id="3" name="内容占位符 2"/>
          <p:cNvSpPr>
            <a:spLocks noGrp="1"/>
          </p:cNvSpPr>
          <p:nvPr>
            <p:ph idx="1"/>
          </p:nvPr>
        </p:nvSpPr>
        <p:spPr/>
        <p:txBody>
          <a:bodyPr>
            <a:normAutofit lnSpcReduction="10000"/>
          </a:bodyPr>
          <a:lstStyle/>
          <a:p>
            <a:r>
              <a:rPr lang="en-US" altLang="zh-CN" dirty="0">
                <a:latin typeface="仿宋" panose="02010609060101010101" pitchFamily="49" charset="-122"/>
                <a:ea typeface="仿宋" panose="02010609060101010101" pitchFamily="49" charset="-122"/>
              </a:rPr>
              <a:t>RNN:</a:t>
            </a: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面对长序列问题，</a:t>
            </a:r>
            <a:r>
              <a:rPr lang="en-US" altLang="zh-CN" dirty="0">
                <a:latin typeface="仿宋" panose="02010609060101010101" pitchFamily="49" charset="-122"/>
                <a:ea typeface="仿宋" panose="02010609060101010101" pitchFamily="49" charset="-122"/>
              </a:rPr>
              <a:t>RNN</a:t>
            </a:r>
            <a:r>
              <a:rPr lang="zh-CN" altLang="zh-CN" dirty="0">
                <a:latin typeface="仿宋" panose="02010609060101010101" pitchFamily="49" charset="-122"/>
                <a:ea typeface="仿宋" panose="02010609060101010101" pitchFamily="49" charset="-122"/>
              </a:rPr>
              <a:t>在反向传播和梯度下降算法过程中存在严重的梯度消失现象，使得模型难以收敛到良好的效果。</a:t>
            </a:r>
            <a:endParaRPr lang="zh-CN" altLang="en-US" dirty="0">
              <a:latin typeface="仿宋" panose="02010609060101010101" pitchFamily="49" charset="-122"/>
              <a:ea typeface="仿宋" panose="02010609060101010101" pitchFamily="49" charset="-122"/>
            </a:endParaRPr>
          </a:p>
        </p:txBody>
      </p:sp>
      <p:pic>
        <p:nvPicPr>
          <p:cNvPr id="1028" name="Picture 4" descr="preview">
            <a:extLst>
              <a:ext uri="{FF2B5EF4-FFF2-40B4-BE49-F238E27FC236}">
                <a16:creationId xmlns:a16="http://schemas.microsoft.com/office/drawing/2014/main" id="{097CCB8B-2735-4651-8852-7B1A0E710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237" y="1863725"/>
            <a:ext cx="6566363" cy="32125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04B6384E-772E-4768-92A2-9ECC4B74BA5C}"/>
              </a:ext>
            </a:extLst>
          </p:cNvPr>
          <p:cNvSpPr>
            <a:spLocks noGrp="1"/>
          </p:cNvSpPr>
          <p:nvPr>
            <p:ph type="sldNum" sz="quarter" idx="12"/>
          </p:nvPr>
        </p:nvSpPr>
        <p:spPr/>
        <p:txBody>
          <a:bodyPr/>
          <a:lstStyle/>
          <a:p>
            <a:fld id="{AF201765-28EA-41EE-8360-4DCDA7AD8B0A}" type="slidenum">
              <a:rPr lang="zh-CN" altLang="en-US" smtClean="0"/>
              <a:t>20</a:t>
            </a:fld>
            <a:endParaRPr lang="zh-CN" altLang="en-US"/>
          </a:p>
        </p:txBody>
      </p:sp>
      <p:pic>
        <p:nvPicPr>
          <p:cNvPr id="5" name="图片 4">
            <a:extLst>
              <a:ext uri="{FF2B5EF4-FFF2-40B4-BE49-F238E27FC236}">
                <a16:creationId xmlns:a16="http://schemas.microsoft.com/office/drawing/2014/main" id="{000089DE-5E29-40CB-9C3C-19F7EEAACB85}"/>
              </a:ext>
            </a:extLst>
          </p:cNvPr>
          <p:cNvPicPr>
            <a:picLocks noChangeAspect="1"/>
          </p:cNvPicPr>
          <p:nvPr/>
        </p:nvPicPr>
        <p:blipFill>
          <a:blip r:embed="rId3"/>
          <a:stretch>
            <a:fillRect/>
          </a:stretch>
        </p:blipFill>
        <p:spPr>
          <a:xfrm>
            <a:off x="8610600" y="3904562"/>
            <a:ext cx="3416300" cy="1171739"/>
          </a:xfrm>
          <a:prstGeom prst="rect">
            <a:avLst/>
          </a:prstGeom>
        </p:spPr>
      </p:pic>
    </p:spTree>
    <p:extLst>
      <p:ext uri="{BB962C8B-B14F-4D97-AF65-F5344CB8AC3E}">
        <p14:creationId xmlns:p14="http://schemas.microsoft.com/office/powerpoint/2010/main" val="3713823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4986" y="748146"/>
            <a:ext cx="9904810" cy="989214"/>
          </a:xfrm>
        </p:spPr>
        <p:txBody>
          <a:bodyPr>
            <a:normAutofit fontScale="90000"/>
          </a:bodyPr>
          <a:lstStyle/>
          <a:p>
            <a:r>
              <a:rPr lang="en-US" altLang="zh-CN" dirty="0"/>
              <a:t>Bi-LSTM</a:t>
            </a:r>
            <a:r>
              <a:rPr lang="zh-CN" altLang="zh-CN" dirty="0"/>
              <a:t>结构</a:t>
            </a:r>
            <a:br>
              <a:rPr lang="zh-CN" altLang="zh-CN" dirty="0"/>
            </a:br>
            <a:endParaRPr lang="zh-CN" altLang="en-US" dirty="0"/>
          </a:p>
        </p:txBody>
      </p:sp>
      <p:sp>
        <p:nvSpPr>
          <p:cNvPr id="3" name="内容占位符 2"/>
          <p:cNvSpPr>
            <a:spLocks noGrp="1"/>
          </p:cNvSpPr>
          <p:nvPr>
            <p:ph idx="1"/>
          </p:nvPr>
        </p:nvSpPr>
        <p:spPr/>
        <p:txBody>
          <a:bodyPr>
            <a:normAutofit/>
          </a:bodyPr>
          <a:lstStyle/>
          <a:p>
            <a:r>
              <a:rPr lang="en-US" altLang="zh-CN" dirty="0">
                <a:latin typeface="仿宋" panose="02010609060101010101" pitchFamily="49" charset="-122"/>
                <a:ea typeface="仿宋" panose="02010609060101010101" pitchFamily="49" charset="-122"/>
              </a:rPr>
              <a:t>LSTM:</a:t>
            </a: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6EFCB704-2741-46A6-B071-7B567510E7CD}"/>
              </a:ext>
            </a:extLst>
          </p:cNvPr>
          <p:cNvPicPr>
            <a:picLocks noChangeAspect="1"/>
          </p:cNvPicPr>
          <p:nvPr/>
        </p:nvPicPr>
        <p:blipFill>
          <a:blip r:embed="rId2"/>
          <a:stretch>
            <a:fillRect/>
          </a:stretch>
        </p:blipFill>
        <p:spPr>
          <a:xfrm>
            <a:off x="2279202" y="1413372"/>
            <a:ext cx="6173050" cy="3126740"/>
          </a:xfrm>
          <a:prstGeom prst="rect">
            <a:avLst/>
          </a:prstGeom>
        </p:spPr>
      </p:pic>
      <p:pic>
        <p:nvPicPr>
          <p:cNvPr id="6" name="图片 5">
            <a:extLst>
              <a:ext uri="{FF2B5EF4-FFF2-40B4-BE49-F238E27FC236}">
                <a16:creationId xmlns:a16="http://schemas.microsoft.com/office/drawing/2014/main" id="{E89B8BA7-D6BD-4BF4-99FB-AAE62EE09A5D}"/>
              </a:ext>
            </a:extLst>
          </p:cNvPr>
          <p:cNvPicPr>
            <a:picLocks noChangeAspect="1"/>
          </p:cNvPicPr>
          <p:nvPr/>
        </p:nvPicPr>
        <p:blipFill>
          <a:blip r:embed="rId3"/>
          <a:stretch>
            <a:fillRect/>
          </a:stretch>
        </p:blipFill>
        <p:spPr>
          <a:xfrm>
            <a:off x="2279202" y="4540112"/>
            <a:ext cx="3962953" cy="2114845"/>
          </a:xfrm>
          <a:prstGeom prst="rect">
            <a:avLst/>
          </a:prstGeom>
        </p:spPr>
      </p:pic>
      <p:sp>
        <p:nvSpPr>
          <p:cNvPr id="4" name="灯片编号占位符 3">
            <a:extLst>
              <a:ext uri="{FF2B5EF4-FFF2-40B4-BE49-F238E27FC236}">
                <a16:creationId xmlns:a16="http://schemas.microsoft.com/office/drawing/2014/main" id="{3957A0A2-BE9F-4660-8B65-32BDE6E0E5CF}"/>
              </a:ext>
            </a:extLst>
          </p:cNvPr>
          <p:cNvSpPr>
            <a:spLocks noGrp="1"/>
          </p:cNvSpPr>
          <p:nvPr>
            <p:ph type="sldNum" sz="quarter" idx="12"/>
          </p:nvPr>
        </p:nvSpPr>
        <p:spPr/>
        <p:txBody>
          <a:bodyPr/>
          <a:lstStyle/>
          <a:p>
            <a:fld id="{AF201765-28EA-41EE-8360-4DCDA7AD8B0A}" type="slidenum">
              <a:rPr lang="zh-CN" altLang="en-US" smtClean="0"/>
              <a:t>21</a:t>
            </a:fld>
            <a:endParaRPr lang="zh-CN" altLang="en-US"/>
          </a:p>
        </p:txBody>
      </p:sp>
    </p:spTree>
    <p:extLst>
      <p:ext uri="{BB962C8B-B14F-4D97-AF65-F5344CB8AC3E}">
        <p14:creationId xmlns:p14="http://schemas.microsoft.com/office/powerpoint/2010/main" val="3585425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en-US" altLang="zh-CN" dirty="0"/>
              <a:t>Bi-LSTM</a:t>
            </a:r>
            <a:r>
              <a:rPr lang="zh-CN" altLang="zh-CN" dirty="0"/>
              <a:t>结构</a:t>
            </a:r>
            <a:endParaRPr lang="zh-CN" altLang="en-US" dirty="0"/>
          </a:p>
        </p:txBody>
      </p:sp>
      <p:pic>
        <p:nvPicPr>
          <p:cNvPr id="7" name="内容占位符 6">
            <a:extLst>
              <a:ext uri="{FF2B5EF4-FFF2-40B4-BE49-F238E27FC236}">
                <a16:creationId xmlns:a16="http://schemas.microsoft.com/office/drawing/2014/main" id="{26B8F312-4D01-4055-9DE2-124F9C52FA4A}"/>
              </a:ext>
            </a:extLst>
          </p:cNvPr>
          <p:cNvPicPr>
            <a:picLocks noGrp="1" noChangeAspect="1"/>
          </p:cNvPicPr>
          <p:nvPr>
            <p:ph idx="1"/>
          </p:nvPr>
        </p:nvPicPr>
        <p:blipFill>
          <a:blip r:embed="rId2"/>
          <a:stretch>
            <a:fillRect/>
          </a:stretch>
        </p:blipFill>
        <p:spPr>
          <a:xfrm>
            <a:off x="993175" y="2307041"/>
            <a:ext cx="6567055" cy="3009900"/>
          </a:xfrm>
          <a:prstGeom prst="rect">
            <a:avLst/>
          </a:prstGeom>
        </p:spPr>
      </p:pic>
      <p:pic>
        <p:nvPicPr>
          <p:cNvPr id="8" name="图片 7">
            <a:extLst>
              <a:ext uri="{FF2B5EF4-FFF2-40B4-BE49-F238E27FC236}">
                <a16:creationId xmlns:a16="http://schemas.microsoft.com/office/drawing/2014/main" id="{80CCA03C-112A-46D1-A266-CEC4B8635389}"/>
              </a:ext>
            </a:extLst>
          </p:cNvPr>
          <p:cNvPicPr/>
          <p:nvPr/>
        </p:nvPicPr>
        <p:blipFill>
          <a:blip r:embed="rId3"/>
          <a:stretch>
            <a:fillRect/>
          </a:stretch>
        </p:blipFill>
        <p:spPr>
          <a:xfrm>
            <a:off x="7560230" y="2307041"/>
            <a:ext cx="3006170" cy="3009900"/>
          </a:xfrm>
          <a:prstGeom prst="rect">
            <a:avLst/>
          </a:prstGeom>
        </p:spPr>
      </p:pic>
      <p:sp>
        <p:nvSpPr>
          <p:cNvPr id="3" name="灯片编号占位符 2">
            <a:extLst>
              <a:ext uri="{FF2B5EF4-FFF2-40B4-BE49-F238E27FC236}">
                <a16:creationId xmlns:a16="http://schemas.microsoft.com/office/drawing/2014/main" id="{4078D884-D502-4B00-934B-40B0AB3CE401}"/>
              </a:ext>
            </a:extLst>
          </p:cNvPr>
          <p:cNvSpPr>
            <a:spLocks noGrp="1"/>
          </p:cNvSpPr>
          <p:nvPr>
            <p:ph type="sldNum" sz="quarter" idx="12"/>
          </p:nvPr>
        </p:nvSpPr>
        <p:spPr/>
        <p:txBody>
          <a:bodyPr/>
          <a:lstStyle/>
          <a:p>
            <a:fld id="{AF201765-28EA-41EE-8360-4DCDA7AD8B0A}" type="slidenum">
              <a:rPr lang="zh-CN" altLang="en-US" smtClean="0"/>
              <a:t>22</a:t>
            </a:fld>
            <a:endParaRPr lang="zh-CN" altLang="en-US"/>
          </a:p>
        </p:txBody>
      </p:sp>
    </p:spTree>
    <p:extLst>
      <p:ext uri="{BB962C8B-B14F-4D97-AF65-F5344CB8AC3E}">
        <p14:creationId xmlns:p14="http://schemas.microsoft.com/office/powerpoint/2010/main" val="220206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en-US" altLang="zh-CN" dirty="0"/>
              <a:t>Bi-LSTM</a:t>
            </a:r>
            <a:r>
              <a:rPr lang="zh-CN" altLang="zh-CN" dirty="0"/>
              <a:t>结构</a:t>
            </a:r>
            <a:endParaRPr lang="zh-CN" altLang="en-US" dirty="0"/>
          </a:p>
        </p:txBody>
      </p:sp>
      <p:sp>
        <p:nvSpPr>
          <p:cNvPr id="4" name="内容占位符 3">
            <a:extLst>
              <a:ext uri="{FF2B5EF4-FFF2-40B4-BE49-F238E27FC236}">
                <a16:creationId xmlns:a16="http://schemas.microsoft.com/office/drawing/2014/main" id="{0393052F-B776-4115-B3B8-EA80F576F802}"/>
              </a:ext>
            </a:extLst>
          </p:cNvPr>
          <p:cNvSpPr>
            <a:spLocks noGrp="1"/>
          </p:cNvSpPr>
          <p:nvPr>
            <p:ph idx="1"/>
          </p:nvPr>
        </p:nvSpPr>
        <p:spPr/>
        <p:txBody>
          <a:bodyPr/>
          <a:lstStyle/>
          <a:p>
            <a:r>
              <a:rPr lang="en-US" altLang="zh-CN" dirty="0">
                <a:latin typeface="仿宋" panose="02010609060101010101" pitchFamily="49" charset="-122"/>
                <a:ea typeface="仿宋" panose="02010609060101010101" pitchFamily="49" charset="-122"/>
              </a:rPr>
              <a:t>Bi-LSTM</a:t>
            </a:r>
            <a:r>
              <a:rPr lang="zh-CN" altLang="zh-CN" dirty="0">
                <a:latin typeface="仿宋" panose="02010609060101010101" pitchFamily="49" charset="-122"/>
                <a:ea typeface="仿宋" panose="02010609060101010101" pitchFamily="49" charset="-122"/>
              </a:rPr>
              <a:t>之所以能够在训练序列的前、后两个方面获得更多的信息，是因为它将为每个训练序列构造两个前后向</a:t>
            </a:r>
            <a:r>
              <a:rPr lang="en-US" altLang="zh-CN" dirty="0">
                <a:latin typeface="仿宋" panose="02010609060101010101" pitchFamily="49" charset="-122"/>
                <a:ea typeface="仿宋" panose="02010609060101010101" pitchFamily="49" charset="-122"/>
              </a:rPr>
              <a:t>RNN</a:t>
            </a:r>
            <a:r>
              <a:rPr lang="zh-CN" altLang="zh-CN"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与</a:t>
            </a:r>
            <a:r>
              <a:rPr lang="en-US" altLang="zh-CN" dirty="0">
                <a:latin typeface="仿宋" panose="02010609060101010101" pitchFamily="49" charset="-122"/>
                <a:ea typeface="仿宋" panose="02010609060101010101" pitchFamily="49" charset="-122"/>
              </a:rPr>
              <a:t>LSTM</a:t>
            </a:r>
            <a:r>
              <a:rPr lang="zh-CN" altLang="zh-CN" dirty="0">
                <a:latin typeface="仿宋" panose="02010609060101010101" pitchFamily="49" charset="-122"/>
                <a:ea typeface="仿宋" panose="02010609060101010101" pitchFamily="49" charset="-122"/>
              </a:rPr>
              <a:t>相比，</a:t>
            </a:r>
            <a:r>
              <a:rPr lang="en-US" altLang="zh-CN" dirty="0">
                <a:latin typeface="仿宋" panose="02010609060101010101" pitchFamily="49" charset="-122"/>
                <a:ea typeface="仿宋" panose="02010609060101010101" pitchFamily="49" charset="-122"/>
              </a:rPr>
              <a:t>Bi-LSTM</a:t>
            </a:r>
            <a:r>
              <a:rPr lang="zh-CN" altLang="zh-CN" dirty="0">
                <a:latin typeface="仿宋" panose="02010609060101010101" pitchFamily="49" charset="-122"/>
                <a:ea typeface="仿宋" panose="02010609060101010101" pitchFamily="49" charset="-122"/>
              </a:rPr>
              <a:t>可以进一步利用图像帧间的相关性来估计姿态。在提出的模型中，在每个方向使用</a:t>
            </a:r>
            <a:r>
              <a:rPr lang="en-US" altLang="zh-CN" dirty="0">
                <a:latin typeface="仿宋" panose="02010609060101010101" pitchFamily="49" charset="-122"/>
                <a:ea typeface="仿宋" panose="02010609060101010101" pitchFamily="49" charset="-122"/>
              </a:rPr>
              <a:t>1000</a:t>
            </a:r>
            <a:r>
              <a:rPr lang="zh-CN" altLang="zh-CN"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LSTM</a:t>
            </a:r>
            <a:r>
              <a:rPr lang="zh-CN" altLang="zh-CN" dirty="0">
                <a:latin typeface="仿宋" panose="02010609060101010101" pitchFamily="49" charset="-122"/>
                <a:ea typeface="仿宋" panose="02010609060101010101" pitchFamily="49" charset="-122"/>
              </a:rPr>
              <a:t>节点，在</a:t>
            </a:r>
            <a:r>
              <a:rPr lang="en-US" altLang="zh-CN" dirty="0">
                <a:latin typeface="仿宋" panose="02010609060101010101" pitchFamily="49" charset="-122"/>
                <a:ea typeface="仿宋" panose="02010609060101010101" pitchFamily="49" charset="-122"/>
              </a:rPr>
              <a:t>Bi-LSTM</a:t>
            </a:r>
            <a:r>
              <a:rPr lang="zh-CN" altLang="zh-CN" dirty="0">
                <a:latin typeface="仿宋" panose="02010609060101010101" pitchFamily="49" charset="-122"/>
                <a:ea typeface="仿宋" panose="02010609060101010101" pitchFamily="49" charset="-122"/>
              </a:rPr>
              <a:t>中总共使用</a:t>
            </a:r>
            <a:r>
              <a:rPr lang="en-US" altLang="zh-CN" dirty="0">
                <a:latin typeface="仿宋" panose="02010609060101010101" pitchFamily="49" charset="-122"/>
                <a:ea typeface="仿宋" panose="02010609060101010101" pitchFamily="49" charset="-122"/>
              </a:rPr>
              <a:t>2000</a:t>
            </a:r>
            <a:r>
              <a:rPr lang="zh-CN" altLang="zh-CN" dirty="0">
                <a:latin typeface="仿宋" panose="02010609060101010101" pitchFamily="49" charset="-122"/>
                <a:ea typeface="仿宋" panose="02010609060101010101" pitchFamily="49" charset="-122"/>
              </a:rPr>
              <a:t>个节点。</a:t>
            </a:r>
            <a:endParaRPr lang="zh-CN" altLang="en-US" dirty="0">
              <a:latin typeface="仿宋" panose="02010609060101010101" pitchFamily="49" charset="-122"/>
              <a:ea typeface="仿宋" panose="02010609060101010101" pitchFamily="49" charset="-122"/>
            </a:endParaRPr>
          </a:p>
        </p:txBody>
      </p:sp>
      <p:sp>
        <p:nvSpPr>
          <p:cNvPr id="3" name="灯片编号占位符 2">
            <a:extLst>
              <a:ext uri="{FF2B5EF4-FFF2-40B4-BE49-F238E27FC236}">
                <a16:creationId xmlns:a16="http://schemas.microsoft.com/office/drawing/2014/main" id="{17C2B6AE-C7AC-48E9-8A5D-C8F19F743B6A}"/>
              </a:ext>
            </a:extLst>
          </p:cNvPr>
          <p:cNvSpPr>
            <a:spLocks noGrp="1"/>
          </p:cNvSpPr>
          <p:nvPr>
            <p:ph type="sldNum" sz="quarter" idx="12"/>
          </p:nvPr>
        </p:nvSpPr>
        <p:spPr/>
        <p:txBody>
          <a:bodyPr/>
          <a:lstStyle/>
          <a:p>
            <a:fld id="{AF201765-28EA-41EE-8360-4DCDA7AD8B0A}" type="slidenum">
              <a:rPr lang="zh-CN" altLang="en-US" smtClean="0"/>
              <a:t>23</a:t>
            </a:fld>
            <a:endParaRPr lang="zh-CN" altLang="en-US"/>
          </a:p>
        </p:txBody>
      </p:sp>
    </p:spTree>
    <p:extLst>
      <p:ext uri="{BB962C8B-B14F-4D97-AF65-F5344CB8AC3E}">
        <p14:creationId xmlns:p14="http://schemas.microsoft.com/office/powerpoint/2010/main" val="3968095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en-US" dirty="0"/>
              <a:t>实验结果</a:t>
            </a:r>
          </a:p>
        </p:txBody>
      </p:sp>
      <p:sp>
        <p:nvSpPr>
          <p:cNvPr id="3" name="内容占位符 2"/>
          <p:cNvSpPr>
            <a:spLocks noGrp="1"/>
          </p:cNvSpPr>
          <p:nvPr>
            <p:ph idx="1"/>
          </p:nvPr>
        </p:nvSpPr>
        <p:spPr>
          <a:xfrm>
            <a:off x="838200" y="1825625"/>
            <a:ext cx="6184900" cy="4351338"/>
          </a:xfrm>
        </p:spPr>
        <p:txBody>
          <a:bodyPr/>
          <a:lstStyle/>
          <a:p>
            <a:r>
              <a:rPr lang="en-US" altLang="zh-CN" dirty="0" err="1">
                <a:latin typeface="仿宋" panose="02010609060101010101" pitchFamily="49" charset="-122"/>
                <a:ea typeface="仿宋" panose="02010609060101010101" pitchFamily="49" charset="-122"/>
              </a:rPr>
              <a:t>DataSet:KITTI</a:t>
            </a:r>
            <a:r>
              <a:rPr lang="zh-CN" altLang="en-US" dirty="0">
                <a:latin typeface="仿宋" panose="02010609060101010101" pitchFamily="49" charset="-122"/>
                <a:ea typeface="仿宋" panose="02010609060101010101" pitchFamily="49" charset="-122"/>
              </a:rPr>
              <a:t>数据集</a:t>
            </a:r>
            <a:r>
              <a:rPr lang="zh-CN" altLang="zh-CN" dirty="0">
                <a:latin typeface="仿宋" panose="02010609060101010101" pitchFamily="49" charset="-122"/>
                <a:ea typeface="仿宋" panose="02010609060101010101" pitchFamily="49" charset="-122"/>
              </a:rPr>
              <a:t>由</a:t>
            </a:r>
            <a:r>
              <a:rPr lang="en-US" altLang="zh-CN" dirty="0">
                <a:latin typeface="仿宋" panose="02010609060101010101" pitchFamily="49" charset="-122"/>
                <a:ea typeface="仿宋" panose="02010609060101010101" pitchFamily="49" charset="-122"/>
              </a:rPr>
              <a:t>22</a:t>
            </a:r>
            <a:r>
              <a:rPr lang="zh-CN" altLang="zh-CN" dirty="0">
                <a:latin typeface="仿宋" panose="02010609060101010101" pitchFamily="49" charset="-122"/>
                <a:ea typeface="仿宋" panose="02010609060101010101" pitchFamily="49" charset="-122"/>
              </a:rPr>
              <a:t>个立体序列组成，每个图像保存为</a:t>
            </a:r>
            <a:r>
              <a:rPr lang="en-US" altLang="zh-CN" dirty="0">
                <a:latin typeface="仿宋" panose="02010609060101010101" pitchFamily="49" charset="-122"/>
                <a:ea typeface="仿宋" panose="02010609060101010101" pitchFamily="49" charset="-122"/>
              </a:rPr>
              <a:t>PNG</a:t>
            </a:r>
            <a:r>
              <a:rPr lang="zh-CN" altLang="zh-CN" dirty="0">
                <a:latin typeface="仿宋" panose="02010609060101010101" pitchFamily="49" charset="-122"/>
                <a:ea typeface="仿宋" panose="02010609060101010101" pitchFamily="49" charset="-122"/>
              </a:rPr>
              <a:t>格式。</a:t>
            </a:r>
            <a:r>
              <a:rPr lang="zh-CN" altLang="en-US" dirty="0">
                <a:latin typeface="仿宋" panose="02010609060101010101" pitchFamily="49" charset="-122"/>
                <a:ea typeface="仿宋" panose="02010609060101010101" pitchFamily="49" charset="-122"/>
              </a:rPr>
              <a:t>该</a:t>
            </a:r>
            <a:r>
              <a:rPr lang="zh-CN" altLang="zh-CN" dirty="0">
                <a:latin typeface="仿宋" panose="02010609060101010101" pitchFamily="49" charset="-122"/>
                <a:ea typeface="仿宋" panose="02010609060101010101" pitchFamily="49" charset="-122"/>
              </a:rPr>
              <a:t>数据集以平均</a:t>
            </a:r>
            <a:r>
              <a:rPr lang="en-US" altLang="zh-CN" dirty="0">
                <a:latin typeface="仿宋" panose="02010609060101010101" pitchFamily="49" charset="-122"/>
                <a:ea typeface="仿宋" panose="02010609060101010101" pitchFamily="49" charset="-122"/>
              </a:rPr>
              <a:t>90</a:t>
            </a:r>
            <a:r>
              <a:rPr lang="zh-CN" altLang="zh-CN" dirty="0">
                <a:latin typeface="仿宋" panose="02010609060101010101" pitchFamily="49" charset="-122"/>
                <a:ea typeface="仿宋" panose="02010609060101010101" pitchFamily="49" charset="-122"/>
              </a:rPr>
              <a:t>公里</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小时的速度以</a:t>
            </a:r>
            <a:r>
              <a:rPr lang="en-US" altLang="zh-CN" dirty="0">
                <a:latin typeface="仿宋" panose="02010609060101010101" pitchFamily="49" charset="-122"/>
                <a:ea typeface="仿宋" panose="02010609060101010101" pitchFamily="49" charset="-122"/>
              </a:rPr>
              <a:t>10</a:t>
            </a:r>
            <a:r>
              <a:rPr lang="zh-CN" altLang="zh-CN" dirty="0">
                <a:latin typeface="仿宋" panose="02010609060101010101" pitchFamily="49" charset="-122"/>
                <a:ea typeface="仿宋" panose="02010609060101010101" pitchFamily="49" charset="-122"/>
              </a:rPr>
              <a:t>帧</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秒的速度采样</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它提供</a:t>
            </a:r>
            <a:r>
              <a:rPr lang="en-US" altLang="zh-CN" dirty="0">
                <a:latin typeface="仿宋" panose="02010609060101010101" pitchFamily="49" charset="-122"/>
                <a:ea typeface="仿宋" panose="02010609060101010101" pitchFamily="49" charset="-122"/>
              </a:rPr>
              <a:t>11</a:t>
            </a:r>
            <a:r>
              <a:rPr lang="zh-CN" altLang="zh-CN">
                <a:latin typeface="仿宋" panose="02010609060101010101" pitchFamily="49" charset="-122"/>
                <a:ea typeface="仿宋" panose="02010609060101010101" pitchFamily="49" charset="-122"/>
              </a:rPr>
              <a:t>个真实</a:t>
            </a:r>
            <a:r>
              <a:rPr lang="zh-CN" altLang="zh-CN" dirty="0">
                <a:latin typeface="仿宋" panose="02010609060101010101" pitchFamily="49" charset="-122"/>
                <a:ea typeface="仿宋" panose="02010609060101010101" pitchFamily="49" charset="-122"/>
              </a:rPr>
              <a:t>轨迹序列（</a:t>
            </a:r>
            <a:r>
              <a:rPr lang="en-US" altLang="zh-CN" dirty="0">
                <a:latin typeface="仿宋" panose="02010609060101010101" pitchFamily="49" charset="-122"/>
                <a:ea typeface="仿宋" panose="02010609060101010101" pitchFamily="49" charset="-122"/>
              </a:rPr>
              <a:t>NO.00-NO.10</a:t>
            </a:r>
            <a:r>
              <a:rPr lang="zh-CN" altLang="zh-CN" dirty="0">
                <a:latin typeface="仿宋" panose="02010609060101010101" pitchFamily="49" charset="-122"/>
                <a:ea typeface="仿宋" panose="02010609060101010101" pitchFamily="49" charset="-122"/>
              </a:rPr>
              <a:t>），用于训练和验证。</a:t>
            </a:r>
          </a:p>
          <a:p>
            <a:r>
              <a:rPr lang="en-US" altLang="zh-CN" dirty="0" err="1">
                <a:latin typeface="仿宋" panose="02010609060101010101" pitchFamily="49" charset="-122"/>
                <a:ea typeface="仿宋" panose="02010609060101010101" pitchFamily="49" charset="-122"/>
              </a:rPr>
              <a:t>MagicVO</a:t>
            </a:r>
            <a:r>
              <a:rPr lang="zh-CN" altLang="en-US" dirty="0">
                <a:latin typeface="仿宋" panose="02010609060101010101" pitchFamily="49" charset="-122"/>
                <a:ea typeface="仿宋" panose="02010609060101010101" pitchFamily="49" charset="-122"/>
              </a:rPr>
              <a:t>使用</a:t>
            </a:r>
            <a:r>
              <a:rPr lang="zh-CN" altLang="zh-CN" dirty="0">
                <a:latin typeface="仿宋" panose="02010609060101010101" pitchFamily="49" charset="-122"/>
                <a:ea typeface="仿宋" panose="02010609060101010101" pitchFamily="49" charset="-122"/>
              </a:rPr>
              <a:t>序列</a:t>
            </a:r>
            <a:r>
              <a:rPr lang="en-US" altLang="zh-CN" dirty="0">
                <a:latin typeface="仿宋" panose="02010609060101010101" pitchFamily="49" charset="-122"/>
                <a:ea typeface="仿宋" panose="02010609060101010101" pitchFamily="49" charset="-122"/>
              </a:rPr>
              <a:t>00</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02</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04</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06</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08</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10</a:t>
            </a:r>
            <a:r>
              <a:rPr lang="zh-CN" altLang="zh-CN" dirty="0">
                <a:latin typeface="仿宋" panose="02010609060101010101" pitchFamily="49" charset="-122"/>
                <a:ea typeface="仿宋" panose="02010609060101010101" pitchFamily="49" charset="-122"/>
              </a:rPr>
              <a:t>训练，在</a:t>
            </a:r>
            <a:r>
              <a:rPr lang="en-US" altLang="zh-CN" dirty="0">
                <a:latin typeface="仿宋" panose="02010609060101010101" pitchFamily="49" charset="-122"/>
                <a:ea typeface="仿宋" panose="02010609060101010101" pitchFamily="49" charset="-122"/>
              </a:rPr>
              <a:t>03</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05</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07</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09</a:t>
            </a:r>
            <a:r>
              <a:rPr lang="zh-CN" altLang="zh-CN" dirty="0">
                <a:latin typeface="仿宋" panose="02010609060101010101" pitchFamily="49" charset="-122"/>
                <a:ea typeface="仿宋" panose="02010609060101010101" pitchFamily="49" charset="-122"/>
              </a:rPr>
              <a:t>序列上验证轨迹</a:t>
            </a:r>
            <a:r>
              <a:rPr lang="zh-CN" altLang="en-US" dirty="0">
                <a:latin typeface="仿宋" panose="02010609060101010101" pitchFamily="49" charset="-122"/>
                <a:ea typeface="仿宋" panose="02010609060101010101" pitchFamily="49" charset="-122"/>
              </a:rPr>
              <a:t>。</a:t>
            </a:r>
            <a:endParaRPr lang="zh-CN" altLang="zh-CN" dirty="0">
              <a:latin typeface="仿宋" panose="02010609060101010101" pitchFamily="49" charset="-122"/>
              <a:ea typeface="仿宋" panose="02010609060101010101" pitchFamily="49" charset="-122"/>
            </a:endParaRPr>
          </a:p>
          <a:p>
            <a:endParaRPr lang="zh-CN" altLang="en-US" dirty="0"/>
          </a:p>
        </p:txBody>
      </p:sp>
      <p:pic>
        <p:nvPicPr>
          <p:cNvPr id="4" name="图片 3">
            <a:extLst>
              <a:ext uri="{FF2B5EF4-FFF2-40B4-BE49-F238E27FC236}">
                <a16:creationId xmlns:a16="http://schemas.microsoft.com/office/drawing/2014/main" id="{D288DA72-4B30-46DA-87E3-8C3C324E0E93}"/>
              </a:ext>
            </a:extLst>
          </p:cNvPr>
          <p:cNvPicPr>
            <a:picLocks noChangeAspect="1"/>
          </p:cNvPicPr>
          <p:nvPr/>
        </p:nvPicPr>
        <p:blipFill>
          <a:blip r:embed="rId2"/>
          <a:stretch>
            <a:fillRect/>
          </a:stretch>
        </p:blipFill>
        <p:spPr>
          <a:xfrm>
            <a:off x="7023100" y="1838818"/>
            <a:ext cx="4997206" cy="3520582"/>
          </a:xfrm>
          <a:prstGeom prst="rect">
            <a:avLst/>
          </a:prstGeom>
        </p:spPr>
      </p:pic>
      <p:sp>
        <p:nvSpPr>
          <p:cNvPr id="5" name="灯片编号占位符 4">
            <a:extLst>
              <a:ext uri="{FF2B5EF4-FFF2-40B4-BE49-F238E27FC236}">
                <a16:creationId xmlns:a16="http://schemas.microsoft.com/office/drawing/2014/main" id="{4D8DAFBE-4D84-4957-AC10-DB5E4D3A0AF2}"/>
              </a:ext>
            </a:extLst>
          </p:cNvPr>
          <p:cNvSpPr>
            <a:spLocks noGrp="1"/>
          </p:cNvSpPr>
          <p:nvPr>
            <p:ph type="sldNum" sz="quarter" idx="12"/>
          </p:nvPr>
        </p:nvSpPr>
        <p:spPr/>
        <p:txBody>
          <a:bodyPr/>
          <a:lstStyle/>
          <a:p>
            <a:fld id="{AF201765-28EA-41EE-8360-4DCDA7AD8B0A}" type="slidenum">
              <a:rPr lang="zh-CN" altLang="en-US" smtClean="0"/>
              <a:t>24</a:t>
            </a:fld>
            <a:endParaRPr lang="zh-CN" altLang="en-US"/>
          </a:p>
        </p:txBody>
      </p:sp>
    </p:spTree>
    <p:extLst>
      <p:ext uri="{BB962C8B-B14F-4D97-AF65-F5344CB8AC3E}">
        <p14:creationId xmlns:p14="http://schemas.microsoft.com/office/powerpoint/2010/main" val="4018052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en-US" dirty="0"/>
              <a:t>实验结果</a:t>
            </a:r>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在</a:t>
            </a:r>
            <a:r>
              <a:rPr lang="en-US" altLang="zh-CN" dirty="0">
                <a:latin typeface="仿宋" panose="02010609060101010101" pitchFamily="49" charset="-122"/>
                <a:ea typeface="仿宋" panose="02010609060101010101" pitchFamily="49" charset="-122"/>
              </a:rPr>
              <a:t>03</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05</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07</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09</a:t>
            </a:r>
            <a:r>
              <a:rPr lang="zh-CN" altLang="zh-CN" dirty="0">
                <a:latin typeface="仿宋" panose="02010609060101010101" pitchFamily="49" charset="-122"/>
                <a:ea typeface="仿宋" panose="02010609060101010101" pitchFamily="49" charset="-122"/>
              </a:rPr>
              <a:t>序列上的比较结果</a:t>
            </a:r>
            <a:endParaRPr lang="zh-CN" altLang="en-US" dirty="0">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57AE8DA7-00EF-40D6-AD17-E5E8628DFCA9}"/>
              </a:ext>
            </a:extLst>
          </p:cNvPr>
          <p:cNvPicPr>
            <a:picLocks noChangeAspect="1"/>
          </p:cNvPicPr>
          <p:nvPr/>
        </p:nvPicPr>
        <p:blipFill>
          <a:blip r:embed="rId2"/>
          <a:stretch>
            <a:fillRect/>
          </a:stretch>
        </p:blipFill>
        <p:spPr>
          <a:xfrm>
            <a:off x="1260032" y="2368297"/>
            <a:ext cx="6344535" cy="3620005"/>
          </a:xfrm>
          <a:prstGeom prst="rect">
            <a:avLst/>
          </a:prstGeom>
        </p:spPr>
      </p:pic>
      <p:pic>
        <p:nvPicPr>
          <p:cNvPr id="6" name="图片 5">
            <a:extLst>
              <a:ext uri="{FF2B5EF4-FFF2-40B4-BE49-F238E27FC236}">
                <a16:creationId xmlns:a16="http://schemas.microsoft.com/office/drawing/2014/main" id="{DA1C1AE0-F9E4-406E-8AD8-3664633C73F6}"/>
              </a:ext>
            </a:extLst>
          </p:cNvPr>
          <p:cNvPicPr/>
          <p:nvPr/>
        </p:nvPicPr>
        <p:blipFill>
          <a:blip r:embed="rId3"/>
          <a:stretch>
            <a:fillRect/>
          </a:stretch>
        </p:blipFill>
        <p:spPr>
          <a:xfrm>
            <a:off x="7604567" y="2292097"/>
            <a:ext cx="4171065" cy="3808666"/>
          </a:xfrm>
          <a:prstGeom prst="rect">
            <a:avLst/>
          </a:prstGeom>
          <a:ln>
            <a:solidFill>
              <a:schemeClr val="tx1"/>
            </a:solidFill>
          </a:ln>
        </p:spPr>
      </p:pic>
      <p:sp>
        <p:nvSpPr>
          <p:cNvPr id="4" name="灯片编号占位符 3">
            <a:extLst>
              <a:ext uri="{FF2B5EF4-FFF2-40B4-BE49-F238E27FC236}">
                <a16:creationId xmlns:a16="http://schemas.microsoft.com/office/drawing/2014/main" id="{46D185E4-7EEC-409B-B173-09A5F5DD3503}"/>
              </a:ext>
            </a:extLst>
          </p:cNvPr>
          <p:cNvSpPr>
            <a:spLocks noGrp="1"/>
          </p:cNvSpPr>
          <p:nvPr>
            <p:ph type="sldNum" sz="quarter" idx="12"/>
          </p:nvPr>
        </p:nvSpPr>
        <p:spPr/>
        <p:txBody>
          <a:bodyPr/>
          <a:lstStyle/>
          <a:p>
            <a:fld id="{AF201765-28EA-41EE-8360-4DCDA7AD8B0A}" type="slidenum">
              <a:rPr lang="zh-CN" altLang="en-US" smtClean="0"/>
              <a:t>25</a:t>
            </a:fld>
            <a:endParaRPr lang="zh-CN" altLang="en-US"/>
          </a:p>
        </p:txBody>
      </p:sp>
    </p:spTree>
    <p:extLst>
      <p:ext uri="{BB962C8B-B14F-4D97-AF65-F5344CB8AC3E}">
        <p14:creationId xmlns:p14="http://schemas.microsoft.com/office/powerpoint/2010/main" val="3911592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a:t>
            </a:r>
            <a:endParaRPr lang="zh-CN" altLang="en-US" dirty="0"/>
          </a:p>
        </p:txBody>
      </p:sp>
      <p:sp>
        <p:nvSpPr>
          <p:cNvPr id="3" name="灯片编号占位符 2">
            <a:extLst>
              <a:ext uri="{FF2B5EF4-FFF2-40B4-BE49-F238E27FC236}">
                <a16:creationId xmlns:a16="http://schemas.microsoft.com/office/drawing/2014/main" id="{B73675DA-7A55-4C26-9F2A-F2871543BA54}"/>
              </a:ext>
            </a:extLst>
          </p:cNvPr>
          <p:cNvSpPr>
            <a:spLocks noGrp="1"/>
          </p:cNvSpPr>
          <p:nvPr>
            <p:ph type="sldNum" sz="quarter" idx="12"/>
          </p:nvPr>
        </p:nvSpPr>
        <p:spPr/>
        <p:txBody>
          <a:bodyPr/>
          <a:lstStyle/>
          <a:p>
            <a:fld id="{AF201765-28EA-41EE-8360-4DCDA7AD8B0A}" type="slidenum">
              <a:rPr lang="zh-CN" altLang="en-US" smtClean="0"/>
              <a:t>26</a:t>
            </a:fld>
            <a:endParaRPr lang="zh-CN" altLang="en-US"/>
          </a:p>
        </p:txBody>
      </p:sp>
    </p:spTree>
    <p:extLst>
      <p:ext uri="{BB962C8B-B14F-4D97-AF65-F5344CB8AC3E}">
        <p14:creationId xmlns:p14="http://schemas.microsoft.com/office/powerpoint/2010/main" val="228270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en-US" dirty="0"/>
              <a:t>文章概要</a:t>
            </a:r>
          </a:p>
        </p:txBody>
      </p:sp>
      <p:sp>
        <p:nvSpPr>
          <p:cNvPr id="3" name="内容占位符 2"/>
          <p:cNvSpPr>
            <a:spLocks noGrp="1"/>
          </p:cNvSpPr>
          <p:nvPr>
            <p:ph idx="1"/>
          </p:nvPr>
        </p:nvSpPr>
        <p:spPr>
          <a:xfrm>
            <a:off x="838200" y="1825625"/>
            <a:ext cx="6019800" cy="4351338"/>
          </a:xfrm>
        </p:spPr>
        <p:txBody>
          <a:bodyPr>
            <a:normAutofit lnSpcReduction="10000"/>
          </a:bodyPr>
          <a:lstStyle/>
          <a:p>
            <a:r>
              <a:rPr lang="zh-CN" altLang="en-US" dirty="0">
                <a:latin typeface="仿宋" panose="02010609060101010101" pitchFamily="49" charset="-122"/>
                <a:ea typeface="仿宋" panose="02010609060101010101" pitchFamily="49" charset="-122"/>
              </a:rPr>
              <a:t>提出</a:t>
            </a:r>
            <a:r>
              <a:rPr lang="zh-CN" altLang="zh-CN" dirty="0">
                <a:latin typeface="仿宋" panose="02010609060101010101" pitchFamily="49" charset="-122"/>
                <a:ea typeface="仿宋" panose="02010609060101010101" pitchFamily="49" charset="-122"/>
              </a:rPr>
              <a:t>一种解决单眼视觉测距问题的新框架，称为</a:t>
            </a:r>
            <a:r>
              <a:rPr lang="en-US" altLang="zh-CN" dirty="0" err="1">
                <a:solidFill>
                  <a:schemeClr val="accent1">
                    <a:lumMod val="50000"/>
                  </a:schemeClr>
                </a:solidFill>
                <a:latin typeface="仿宋" panose="02010609060101010101" pitchFamily="49" charset="-122"/>
                <a:ea typeface="仿宋" panose="02010609060101010101" pitchFamily="49" charset="-122"/>
              </a:rPr>
              <a:t>MagicVO</a:t>
            </a:r>
            <a:r>
              <a:rPr lang="zh-CN" altLang="zh-CN" dirty="0">
                <a:latin typeface="仿宋" panose="02010609060101010101" pitchFamily="49" charset="-122"/>
                <a:ea typeface="仿宋" panose="02010609060101010101" pitchFamily="49" charset="-122"/>
              </a:rPr>
              <a:t>。基于卷积神经网络（</a:t>
            </a:r>
            <a:r>
              <a:rPr lang="en-US" altLang="zh-CN" dirty="0">
                <a:latin typeface="仿宋" panose="02010609060101010101" pitchFamily="49" charset="-122"/>
                <a:ea typeface="仿宋" panose="02010609060101010101" pitchFamily="49" charset="-122"/>
              </a:rPr>
              <a:t>CNN</a:t>
            </a:r>
            <a:r>
              <a:rPr lang="zh-CN" altLang="zh-CN" dirty="0">
                <a:latin typeface="仿宋" panose="02010609060101010101" pitchFamily="49" charset="-122"/>
                <a:ea typeface="仿宋" panose="02010609060101010101" pitchFamily="49" charset="-122"/>
              </a:rPr>
              <a:t>）和双向</a:t>
            </a:r>
            <a:r>
              <a:rPr lang="en-US" altLang="zh-CN" dirty="0">
                <a:latin typeface="仿宋" panose="02010609060101010101" pitchFamily="49" charset="-122"/>
                <a:ea typeface="仿宋" panose="02010609060101010101" pitchFamily="49" charset="-122"/>
              </a:rPr>
              <a:t>LSTM</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Bi-LSTM)</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lang="en-US" altLang="zh-CN" dirty="0" err="1">
                <a:latin typeface="仿宋" panose="02010609060101010101" pitchFamily="49" charset="-122"/>
                <a:ea typeface="仿宋" panose="02010609060101010101" pitchFamily="49" charset="-122"/>
              </a:rPr>
              <a:t>MagicVO</a:t>
            </a:r>
            <a:r>
              <a:rPr lang="zh-CN" altLang="zh-CN" dirty="0">
                <a:latin typeface="仿宋" panose="02010609060101010101" pitchFamily="49" charset="-122"/>
                <a:ea typeface="仿宋" panose="02010609060101010101" pitchFamily="49" charset="-122"/>
              </a:rPr>
              <a:t>以一系列连续单目图像作为输入</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在摄像机的每个位置输出</a:t>
            </a:r>
            <a:r>
              <a:rPr lang="en-US" altLang="zh-CN" dirty="0">
                <a:latin typeface="仿宋" panose="02010609060101010101" pitchFamily="49" charset="-122"/>
                <a:ea typeface="仿宋" panose="02010609060101010101" pitchFamily="49" charset="-122"/>
              </a:rPr>
              <a:t>6-DoF</a:t>
            </a:r>
            <a:r>
              <a:rPr lang="zh-CN" altLang="zh-CN" dirty="0">
                <a:latin typeface="仿宋" panose="02010609060101010101" pitchFamily="49" charset="-122"/>
                <a:ea typeface="仿宋" panose="02010609060101010101" pitchFamily="49" charset="-122"/>
              </a:rPr>
              <a:t>绝对标度姿势</a:t>
            </a:r>
            <a:r>
              <a:rPr lang="zh-CN" altLang="en-US"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它不仅利用</a:t>
            </a:r>
            <a:r>
              <a:rPr lang="en-US" altLang="zh-CN" dirty="0">
                <a:latin typeface="仿宋" panose="02010609060101010101" pitchFamily="49" charset="-122"/>
                <a:ea typeface="仿宋" panose="02010609060101010101" pitchFamily="49" charset="-122"/>
              </a:rPr>
              <a:t>CNN</a:t>
            </a:r>
            <a:r>
              <a:rPr lang="zh-CN" altLang="zh-CN" dirty="0">
                <a:latin typeface="仿宋" panose="02010609060101010101" pitchFamily="49" charset="-122"/>
                <a:ea typeface="仿宋" panose="02010609060101010101" pitchFamily="49" charset="-122"/>
              </a:rPr>
              <a:t>在图像特征处理中的出色表现，充分提取图像帧的丰富特征，而且通过</a:t>
            </a:r>
            <a:r>
              <a:rPr lang="en-US" altLang="zh-CN" dirty="0">
                <a:latin typeface="仿宋" panose="02010609060101010101" pitchFamily="49" charset="-122"/>
                <a:ea typeface="仿宋" panose="02010609060101010101" pitchFamily="49" charset="-122"/>
              </a:rPr>
              <a:t>Bi-LSTM</a:t>
            </a:r>
            <a:r>
              <a:rPr lang="zh-CN" altLang="zh-CN" dirty="0">
                <a:latin typeface="仿宋" panose="02010609060101010101" pitchFamily="49" charset="-122"/>
                <a:ea typeface="仿宋" panose="02010609060101010101" pitchFamily="49" charset="-122"/>
              </a:rPr>
              <a:t>从图像序列前后学习几何关系，得到更准确的预测。</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24344027-FD0E-43B0-A94C-73B8E8C91C81}"/>
              </a:ext>
            </a:extLst>
          </p:cNvPr>
          <p:cNvSpPr>
            <a:spLocks noGrp="1"/>
          </p:cNvSpPr>
          <p:nvPr>
            <p:ph type="sldNum" sz="quarter" idx="12"/>
          </p:nvPr>
        </p:nvSpPr>
        <p:spPr/>
        <p:txBody>
          <a:bodyPr/>
          <a:lstStyle/>
          <a:p>
            <a:fld id="{AF201765-28EA-41EE-8360-4DCDA7AD8B0A}" type="slidenum">
              <a:rPr lang="zh-CN" altLang="en-US" smtClean="0"/>
              <a:t>3</a:t>
            </a:fld>
            <a:endParaRPr lang="zh-CN" altLang="en-US"/>
          </a:p>
        </p:txBody>
      </p:sp>
      <p:pic>
        <p:nvPicPr>
          <p:cNvPr id="5" name="图片 4">
            <a:extLst>
              <a:ext uri="{FF2B5EF4-FFF2-40B4-BE49-F238E27FC236}">
                <a16:creationId xmlns:a16="http://schemas.microsoft.com/office/drawing/2014/main" id="{AFE5E6B1-ADF4-4216-8F73-FF0365B8D20A}"/>
              </a:ext>
            </a:extLst>
          </p:cNvPr>
          <p:cNvPicPr>
            <a:picLocks noChangeAspect="1"/>
          </p:cNvPicPr>
          <p:nvPr/>
        </p:nvPicPr>
        <p:blipFill>
          <a:blip r:embed="rId2"/>
          <a:stretch>
            <a:fillRect/>
          </a:stretch>
        </p:blipFill>
        <p:spPr>
          <a:xfrm>
            <a:off x="6763404" y="1825625"/>
            <a:ext cx="5239481" cy="3429479"/>
          </a:xfrm>
          <a:prstGeom prst="rect">
            <a:avLst/>
          </a:prstGeom>
        </p:spPr>
      </p:pic>
    </p:spTree>
    <p:extLst>
      <p:ext uri="{BB962C8B-B14F-4D97-AF65-F5344CB8AC3E}">
        <p14:creationId xmlns:p14="http://schemas.microsoft.com/office/powerpoint/2010/main" val="420348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6008"/>
            <a:ext cx="9904810" cy="1009044"/>
          </a:xfrm>
        </p:spPr>
        <p:txBody>
          <a:bodyPr>
            <a:normAutofit fontScale="90000"/>
          </a:bodyPr>
          <a:lstStyle/>
          <a:p>
            <a:br>
              <a:rPr lang="zh-CN" altLang="en-US" dirty="0"/>
            </a:br>
            <a:r>
              <a:rPr lang="en-US" altLang="zh-CN" dirty="0"/>
              <a:t> VO(</a:t>
            </a:r>
            <a:r>
              <a:rPr lang="en-US" altLang="zh-CN" sz="4900" dirty="0"/>
              <a:t>visual odometry)</a:t>
            </a:r>
            <a:endParaRPr lang="zh-CN" altLang="en-US" dirty="0"/>
          </a:p>
        </p:txBody>
      </p:sp>
      <p:sp>
        <p:nvSpPr>
          <p:cNvPr id="3" name="内容占位符 2"/>
          <p:cNvSpPr>
            <a:spLocks noGrp="1"/>
          </p:cNvSpPr>
          <p:nvPr>
            <p:ph idx="1"/>
          </p:nvPr>
        </p:nvSpPr>
        <p:spPr/>
        <p:txBody>
          <a:bodyPr>
            <a:normAutofit/>
          </a:bodyPr>
          <a:lstStyle/>
          <a:p>
            <a:r>
              <a:rPr lang="zh-CN" altLang="en-US" dirty="0">
                <a:latin typeface="仿宋" panose="02010609060101010101" pitchFamily="49" charset="-122"/>
                <a:ea typeface="仿宋" panose="02010609060101010101" pitchFamily="49" charset="-122"/>
              </a:rPr>
              <a:t>在里程计问题中，我们希望测量一个运动物体的轨迹。这可以通过许多不同的手段来实现。例如，我们在汽车轮胎上安装计数码盘，就可以得到轮胎转动的距离，从而得到汽车运动的估计。或者，也可以测量汽车的速度、加速度，通过时间积分来计算它的位移。完成这种运动估计的装置（包括硬件和算法）叫做</a:t>
            </a:r>
            <a:r>
              <a:rPr lang="zh-CN" altLang="en-US" dirty="0">
                <a:solidFill>
                  <a:schemeClr val="accent1">
                    <a:lumMod val="50000"/>
                  </a:schemeClr>
                </a:solidFill>
                <a:latin typeface="仿宋" panose="02010609060101010101" pitchFamily="49" charset="-122"/>
                <a:ea typeface="仿宋" panose="02010609060101010101" pitchFamily="49" charset="-122"/>
              </a:rPr>
              <a:t>里程计（</a:t>
            </a:r>
            <a:r>
              <a:rPr lang="en-US" altLang="zh-CN" dirty="0">
                <a:solidFill>
                  <a:schemeClr val="accent1">
                    <a:lumMod val="50000"/>
                  </a:schemeClr>
                </a:solidFill>
                <a:latin typeface="仿宋" panose="02010609060101010101" pitchFamily="49" charset="-122"/>
                <a:ea typeface="仿宋" panose="02010609060101010101" pitchFamily="49" charset="-122"/>
              </a:rPr>
              <a:t>Odometry</a:t>
            </a:r>
            <a:r>
              <a:rPr lang="zh-CN" altLang="en-US" dirty="0">
                <a:solidFill>
                  <a:schemeClr val="accent1">
                    <a:lumMod val="50000"/>
                  </a:schemeClr>
                </a:solidFill>
                <a:latin typeface="仿宋" panose="02010609060101010101" pitchFamily="49" charset="-122"/>
                <a:ea typeface="仿宋" panose="02010609060101010101" pitchFamily="49" charset="-122"/>
              </a:rPr>
              <a:t>）</a:t>
            </a:r>
            <a:endParaRPr lang="en-US" altLang="zh-CN" dirty="0">
              <a:solidFill>
                <a:schemeClr val="accent1">
                  <a:lumMod val="50000"/>
                </a:schemeClr>
              </a:solidFill>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视觉里程计</a:t>
            </a:r>
            <a:r>
              <a:rPr lang="en-US" altLang="zh-CN" dirty="0">
                <a:latin typeface="仿宋" panose="02010609060101010101" pitchFamily="49" charset="-122"/>
                <a:ea typeface="仿宋" panose="02010609060101010101" pitchFamily="49" charset="-122"/>
              </a:rPr>
              <a:t>VO</a:t>
            </a:r>
            <a:r>
              <a:rPr lang="zh-CN" altLang="en-US" dirty="0">
                <a:latin typeface="仿宋" panose="02010609060101010101" pitchFamily="49" charset="-122"/>
                <a:ea typeface="仿宋" panose="02010609060101010101" pitchFamily="49" charset="-122"/>
              </a:rPr>
              <a:t>的目标是根据拍摄的图像估计相机的运动</a:t>
            </a:r>
            <a:endParaRPr lang="en-US" altLang="zh-CN" dirty="0">
              <a:latin typeface="仿宋" panose="02010609060101010101" pitchFamily="49" charset="-122"/>
              <a:ea typeface="仿宋" panose="02010609060101010101" pitchFamily="49" charset="-122"/>
            </a:endParaRPr>
          </a:p>
          <a:p>
            <a:pPr marL="0" indent="0">
              <a:buNone/>
            </a:pPr>
            <a:endParaRPr lang="zh-CN" altLang="en-US" dirty="0"/>
          </a:p>
        </p:txBody>
      </p:sp>
      <p:sp>
        <p:nvSpPr>
          <p:cNvPr id="4" name="灯片编号占位符 3">
            <a:extLst>
              <a:ext uri="{FF2B5EF4-FFF2-40B4-BE49-F238E27FC236}">
                <a16:creationId xmlns:a16="http://schemas.microsoft.com/office/drawing/2014/main" id="{3BDDA35E-5D13-42E6-98C7-D85D49BBDFC2}"/>
              </a:ext>
            </a:extLst>
          </p:cNvPr>
          <p:cNvSpPr>
            <a:spLocks noGrp="1"/>
          </p:cNvSpPr>
          <p:nvPr>
            <p:ph type="sldNum" sz="quarter" idx="12"/>
          </p:nvPr>
        </p:nvSpPr>
        <p:spPr/>
        <p:txBody>
          <a:bodyPr/>
          <a:lstStyle/>
          <a:p>
            <a:fld id="{AF201765-28EA-41EE-8360-4DCDA7AD8B0A}" type="slidenum">
              <a:rPr lang="zh-CN" altLang="en-US" smtClean="0"/>
              <a:t>4</a:t>
            </a:fld>
            <a:endParaRPr lang="zh-CN" altLang="en-US"/>
          </a:p>
        </p:txBody>
      </p:sp>
    </p:spTree>
    <p:extLst>
      <p:ext uri="{BB962C8B-B14F-4D97-AF65-F5344CB8AC3E}">
        <p14:creationId xmlns:p14="http://schemas.microsoft.com/office/powerpoint/2010/main" val="96179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en-US" altLang="zh-CN" dirty="0"/>
              <a:t>6-DoF</a:t>
            </a:r>
            <a:endParaRPr lang="zh-CN" altLang="en-US" dirty="0"/>
          </a:p>
        </p:txBody>
      </p:sp>
      <p:sp>
        <p:nvSpPr>
          <p:cNvPr id="3" name="内容占位符 2"/>
          <p:cNvSpPr>
            <a:spLocks noGrp="1"/>
          </p:cNvSpPr>
          <p:nvPr>
            <p:ph idx="1"/>
          </p:nvPr>
        </p:nvSpPr>
        <p:spPr/>
        <p:txBody>
          <a:bodyPr/>
          <a:lstStyle/>
          <a:p>
            <a:r>
              <a:rPr lang="en-US" altLang="zh-CN" dirty="0">
                <a:latin typeface="仿宋" panose="02010609060101010101" pitchFamily="49" charset="-122"/>
                <a:ea typeface="仿宋" panose="02010609060101010101" pitchFamily="49" charset="-122"/>
              </a:rPr>
              <a:t>6-DoF</a:t>
            </a:r>
            <a:r>
              <a:rPr lang="zh-CN" altLang="zh-CN" dirty="0">
                <a:latin typeface="仿宋" panose="02010609060101010101" pitchFamily="49" charset="-122"/>
                <a:ea typeface="仿宋" panose="02010609060101010101" pitchFamily="49" charset="-122"/>
              </a:rPr>
              <a:t>技术，其实就是</a:t>
            </a:r>
            <a:r>
              <a:rPr lang="en-US" altLang="zh-CN" dirty="0">
                <a:latin typeface="仿宋" panose="02010609060101010101" pitchFamily="49" charset="-122"/>
                <a:ea typeface="仿宋" panose="02010609060101010101" pitchFamily="49" charset="-122"/>
              </a:rPr>
              <a:t>6 degrees of freedom</a:t>
            </a:r>
            <a:r>
              <a:rPr lang="zh-CN" altLang="zh-CN" dirty="0">
                <a:latin typeface="仿宋" panose="02010609060101010101" pitchFamily="49" charset="-122"/>
                <a:ea typeface="仿宋" panose="02010609060101010101" pitchFamily="49" charset="-122"/>
              </a:rPr>
              <a:t>的英文缩写</a:t>
            </a:r>
            <a:r>
              <a:rPr lang="en-US" altLang="zh-CN" dirty="0">
                <a:latin typeface="仿宋" panose="02010609060101010101" pitchFamily="49" charset="-122"/>
                <a:ea typeface="仿宋" panose="02010609060101010101" pitchFamily="49" charset="-122"/>
              </a:rPr>
              <a:t>, </a:t>
            </a:r>
            <a:r>
              <a:rPr lang="zh-CN" altLang="zh-CN" dirty="0">
                <a:latin typeface="仿宋" panose="02010609060101010101" pitchFamily="49" charset="-122"/>
                <a:ea typeface="仿宋" panose="02010609060101010101" pitchFamily="49" charset="-122"/>
              </a:rPr>
              <a:t>中文名称是六自由度动作，六自由度动作是由</a:t>
            </a:r>
            <a:r>
              <a:rPr lang="en-US" altLang="zh-CN" dirty="0">
                <a:latin typeface="仿宋" panose="02010609060101010101" pitchFamily="49" charset="-122"/>
                <a:ea typeface="仿宋" panose="02010609060101010101" pitchFamily="49" charset="-122"/>
              </a:rPr>
              <a:t>3D</a:t>
            </a:r>
            <a:r>
              <a:rPr lang="zh-CN" altLang="zh-CN" dirty="0">
                <a:latin typeface="仿宋" panose="02010609060101010101" pitchFamily="49" charset="-122"/>
                <a:ea typeface="仿宋" panose="02010609060101010101" pitchFamily="49" charset="-122"/>
              </a:rPr>
              <a:t>空</a:t>
            </a:r>
            <a:r>
              <a:rPr lang="zh-CN" altLang="en-US" dirty="0">
                <a:latin typeface="仿宋" panose="02010609060101010101" pitchFamily="49" charset="-122"/>
                <a:ea typeface="仿宋" panose="02010609060101010101" pitchFamily="49" charset="-122"/>
              </a:rPr>
              <a:t>间</a:t>
            </a:r>
            <a:r>
              <a:rPr lang="zh-CN" altLang="zh-CN" dirty="0">
                <a:latin typeface="仿宋" panose="02010609060101010101" pitchFamily="49" charset="-122"/>
                <a:ea typeface="仿宋" panose="02010609060101010101" pitchFamily="49" charset="-122"/>
              </a:rPr>
              <a:t>的移动应用出来的</a:t>
            </a:r>
            <a:r>
              <a:rPr lang="en-US" altLang="zh-CN" dirty="0">
                <a:latin typeface="仿宋" panose="02010609060101010101" pitchFamily="49" charset="-122"/>
                <a:ea typeface="仿宋" panose="02010609060101010101" pitchFamily="49" charset="-122"/>
              </a:rPr>
              <a:t>6</a:t>
            </a:r>
            <a:r>
              <a:rPr lang="zh-CN" altLang="zh-CN" dirty="0">
                <a:latin typeface="仿宋" panose="02010609060101010101" pitchFamily="49" charset="-122"/>
                <a:ea typeface="仿宋" panose="02010609060101010101" pitchFamily="49" charset="-122"/>
              </a:rPr>
              <a:t>个基本动作名称。一般来说在</a:t>
            </a:r>
            <a:r>
              <a:rPr lang="en-US" altLang="zh-CN" dirty="0">
                <a:latin typeface="仿宋" panose="02010609060101010101" pitchFamily="49" charset="-122"/>
                <a:ea typeface="仿宋" panose="02010609060101010101" pitchFamily="49" charset="-122"/>
              </a:rPr>
              <a:t>3D</a:t>
            </a:r>
            <a:r>
              <a:rPr lang="zh-CN" altLang="zh-CN" dirty="0">
                <a:latin typeface="仿宋" panose="02010609060101010101" pitchFamily="49" charset="-122"/>
                <a:ea typeface="仿宋" panose="02010609060101010101" pitchFamily="49" charset="-122"/>
              </a:rPr>
              <a:t>立体空间的动作中，大致可分为</a:t>
            </a:r>
            <a:r>
              <a:rPr lang="en-US" altLang="zh-CN" dirty="0">
                <a:latin typeface="仿宋" panose="02010609060101010101" pitchFamily="49" charset="-122"/>
                <a:ea typeface="仿宋" panose="02010609060101010101" pitchFamily="49" charset="-122"/>
              </a:rPr>
              <a:t>2</a:t>
            </a:r>
            <a:r>
              <a:rPr lang="zh-CN" altLang="zh-CN" dirty="0">
                <a:latin typeface="仿宋" panose="02010609060101010101" pitchFamily="49" charset="-122"/>
                <a:ea typeface="仿宋" panose="02010609060101010101" pitchFamily="49" charset="-122"/>
              </a:rPr>
              <a:t>大类，一类为平移</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即平行线移动</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，另一类为旋转。在</a:t>
            </a:r>
            <a:r>
              <a:rPr lang="en-US" altLang="zh-CN" dirty="0">
                <a:latin typeface="仿宋" panose="02010609060101010101" pitchFamily="49" charset="-122"/>
                <a:ea typeface="仿宋" panose="02010609060101010101" pitchFamily="49" charset="-122"/>
              </a:rPr>
              <a:t>3D</a:t>
            </a:r>
            <a:r>
              <a:rPr lang="zh-CN" altLang="zh-CN" dirty="0">
                <a:latin typeface="仿宋" panose="02010609060101010101" pitchFamily="49" charset="-122"/>
                <a:ea typeface="仿宋" panose="02010609060101010101" pitchFamily="49" charset="-122"/>
              </a:rPr>
              <a:t>立体空间中的向量为</a:t>
            </a:r>
            <a:r>
              <a:rPr lang="en-US" altLang="zh-CN" dirty="0">
                <a:latin typeface="仿宋" panose="02010609060101010101" pitchFamily="49" charset="-122"/>
                <a:ea typeface="仿宋" panose="02010609060101010101" pitchFamily="49" charset="-122"/>
              </a:rPr>
              <a:t>X</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Y</a:t>
            </a:r>
            <a:r>
              <a:rPr lang="zh-CN" altLang="zh-CN" dirty="0">
                <a:latin typeface="仿宋" panose="02010609060101010101" pitchFamily="49" charset="-122"/>
                <a:ea typeface="仿宋" panose="02010609060101010101" pitchFamily="49" charset="-122"/>
              </a:rPr>
              <a:t>以及</a:t>
            </a:r>
            <a:r>
              <a:rPr lang="en-US" altLang="zh-CN" dirty="0">
                <a:latin typeface="仿宋" panose="02010609060101010101" pitchFamily="49" charset="-122"/>
                <a:ea typeface="仿宋" panose="02010609060101010101" pitchFamily="49" charset="-122"/>
              </a:rPr>
              <a:t>Z</a:t>
            </a:r>
            <a:r>
              <a:rPr lang="zh-CN" altLang="zh-CN" dirty="0">
                <a:latin typeface="仿宋" panose="02010609060101010101" pitchFamily="49" charset="-122"/>
                <a:ea typeface="仿宋" panose="02010609060101010101" pitchFamily="49" charset="-122"/>
              </a:rPr>
              <a:t>轴，每个轴都有平移旋转动作，所以在</a:t>
            </a:r>
            <a:r>
              <a:rPr lang="en-US" altLang="zh-CN" dirty="0">
                <a:latin typeface="仿宋" panose="02010609060101010101" pitchFamily="49" charset="-122"/>
                <a:ea typeface="仿宋" panose="02010609060101010101" pitchFamily="49" charset="-122"/>
              </a:rPr>
              <a:t>3D</a:t>
            </a:r>
            <a:r>
              <a:rPr lang="zh-CN" altLang="zh-CN" dirty="0">
                <a:latin typeface="仿宋" panose="02010609060101010101" pitchFamily="49" charset="-122"/>
                <a:ea typeface="仿宋" panose="02010609060101010101" pitchFamily="49" charset="-122"/>
              </a:rPr>
              <a:t>立体空间里一共就有</a:t>
            </a:r>
            <a:r>
              <a:rPr lang="en-US" altLang="zh-CN" dirty="0">
                <a:latin typeface="仿宋" panose="02010609060101010101" pitchFamily="49" charset="-122"/>
                <a:ea typeface="仿宋" panose="02010609060101010101" pitchFamily="49" charset="-122"/>
              </a:rPr>
              <a:t>6</a:t>
            </a:r>
            <a:r>
              <a:rPr lang="zh-CN" altLang="zh-CN" dirty="0">
                <a:latin typeface="仿宋" panose="02010609060101010101" pitchFamily="49" charset="-122"/>
                <a:ea typeface="仿宋" panose="02010609060101010101" pitchFamily="49" charset="-122"/>
              </a:rPr>
              <a:t>个基本移动动作，也就是所谓的</a:t>
            </a:r>
            <a:r>
              <a:rPr lang="en-US" altLang="zh-CN" dirty="0">
                <a:latin typeface="仿宋" panose="02010609060101010101" pitchFamily="49" charset="-122"/>
                <a:ea typeface="仿宋" panose="02010609060101010101" pitchFamily="49" charset="-122"/>
              </a:rPr>
              <a:t>6-DoF</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CA6C2BEB-2A80-476C-802D-E0A318F43EE8}"/>
              </a:ext>
            </a:extLst>
          </p:cNvPr>
          <p:cNvSpPr>
            <a:spLocks noGrp="1"/>
          </p:cNvSpPr>
          <p:nvPr>
            <p:ph type="sldNum" sz="quarter" idx="12"/>
          </p:nvPr>
        </p:nvSpPr>
        <p:spPr/>
        <p:txBody>
          <a:bodyPr/>
          <a:lstStyle/>
          <a:p>
            <a:fld id="{AF201765-28EA-41EE-8360-4DCDA7AD8B0A}" type="slidenum">
              <a:rPr lang="zh-CN" altLang="en-US" smtClean="0"/>
              <a:t>5</a:t>
            </a:fld>
            <a:endParaRPr lang="zh-CN" altLang="en-US"/>
          </a:p>
        </p:txBody>
      </p:sp>
    </p:spTree>
    <p:extLst>
      <p:ext uri="{BB962C8B-B14F-4D97-AF65-F5344CB8AC3E}">
        <p14:creationId xmlns:p14="http://schemas.microsoft.com/office/powerpoint/2010/main" val="3955631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8361" y="678469"/>
            <a:ext cx="9904810" cy="1147156"/>
          </a:xfrm>
        </p:spPr>
        <p:txBody>
          <a:bodyPr>
            <a:normAutofit fontScale="90000"/>
          </a:bodyPr>
          <a:lstStyle/>
          <a:p>
            <a:r>
              <a:rPr lang="zh-CN" altLang="zh-CN" b="1" dirty="0"/>
              <a:t>基于传统几何特征的方法</a:t>
            </a:r>
            <a:br>
              <a:rPr lang="zh-CN" altLang="zh-CN" dirty="0"/>
            </a:br>
            <a:endParaRPr lang="zh-CN" altLang="en-US" dirty="0"/>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一般来说，传统的基于几何特征的方法是利用图像特征来实现的，然后通过严格的数学推导，在传统几何特征的基础上提出了许多优秀的算法。因此，该方法占据了</a:t>
            </a:r>
            <a:r>
              <a:rPr lang="en-US" altLang="zh-CN" dirty="0">
                <a:latin typeface="仿宋" panose="02010609060101010101" pitchFamily="49" charset="-122"/>
                <a:ea typeface="仿宋" panose="02010609060101010101" pitchFamily="49" charset="-122"/>
              </a:rPr>
              <a:t>VO</a:t>
            </a:r>
            <a:r>
              <a:rPr lang="zh-CN" altLang="zh-CN" dirty="0">
                <a:latin typeface="仿宋" panose="02010609060101010101" pitchFamily="49" charset="-122"/>
                <a:ea typeface="仿宋" panose="02010609060101010101" pitchFamily="49" charset="-122"/>
              </a:rPr>
              <a:t>的主要地位。</a:t>
            </a:r>
          </a:p>
          <a:p>
            <a:r>
              <a:rPr lang="zh-CN" altLang="zh-CN" dirty="0">
                <a:latin typeface="仿宋" panose="02010609060101010101" pitchFamily="49" charset="-122"/>
                <a:ea typeface="仿宋" panose="02010609060101010101" pitchFamily="49" charset="-122"/>
              </a:rPr>
              <a:t>传统的基于几何特征的算法根据图像是否提取稀疏特征和特征匹配，可分为基于稀疏特征的方法和直接方法。</a:t>
            </a:r>
          </a:p>
          <a:p>
            <a:endParaRPr lang="zh-CN" altLang="en-US" dirty="0"/>
          </a:p>
        </p:txBody>
      </p:sp>
      <p:sp>
        <p:nvSpPr>
          <p:cNvPr id="4" name="灯片编号占位符 3">
            <a:extLst>
              <a:ext uri="{FF2B5EF4-FFF2-40B4-BE49-F238E27FC236}">
                <a16:creationId xmlns:a16="http://schemas.microsoft.com/office/drawing/2014/main" id="{374D7795-72E6-4686-BB21-F1A87F3D31FB}"/>
              </a:ext>
            </a:extLst>
          </p:cNvPr>
          <p:cNvSpPr>
            <a:spLocks noGrp="1"/>
          </p:cNvSpPr>
          <p:nvPr>
            <p:ph type="sldNum" sz="quarter" idx="12"/>
          </p:nvPr>
        </p:nvSpPr>
        <p:spPr/>
        <p:txBody>
          <a:bodyPr/>
          <a:lstStyle/>
          <a:p>
            <a:fld id="{AF201765-28EA-41EE-8360-4DCDA7AD8B0A}" type="slidenum">
              <a:rPr lang="zh-CN" altLang="en-US" smtClean="0"/>
              <a:t>6</a:t>
            </a:fld>
            <a:endParaRPr lang="zh-CN" altLang="en-US"/>
          </a:p>
        </p:txBody>
      </p:sp>
    </p:spTree>
    <p:extLst>
      <p:ext uri="{BB962C8B-B14F-4D97-AF65-F5344CB8AC3E}">
        <p14:creationId xmlns:p14="http://schemas.microsoft.com/office/powerpoint/2010/main" val="4214906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zh-CN" dirty="0"/>
              <a:t>基于稀疏特征的方法</a:t>
            </a:r>
            <a:endParaRPr lang="zh-CN" altLang="en-US" dirty="0"/>
          </a:p>
        </p:txBody>
      </p:sp>
      <p:pic>
        <p:nvPicPr>
          <p:cNvPr id="4" name="内容占位符 3">
            <a:extLst>
              <a:ext uri="{FF2B5EF4-FFF2-40B4-BE49-F238E27FC236}">
                <a16:creationId xmlns:a16="http://schemas.microsoft.com/office/drawing/2014/main" id="{CD77E7B2-8E38-4717-994D-C309ED7848F1}"/>
              </a:ext>
            </a:extLst>
          </p:cNvPr>
          <p:cNvPicPr>
            <a:picLocks noGrp="1" noChangeAspect="1"/>
          </p:cNvPicPr>
          <p:nvPr>
            <p:ph idx="1"/>
          </p:nvPr>
        </p:nvPicPr>
        <p:blipFill>
          <a:blip r:embed="rId2"/>
          <a:stretch>
            <a:fillRect/>
          </a:stretch>
        </p:blipFill>
        <p:spPr>
          <a:xfrm>
            <a:off x="993175" y="1541059"/>
            <a:ext cx="7431270" cy="2871173"/>
          </a:xfrm>
          <a:prstGeom prst="rect">
            <a:avLst/>
          </a:prstGeom>
        </p:spPr>
      </p:pic>
      <p:sp>
        <p:nvSpPr>
          <p:cNvPr id="3" name="灯片编号占位符 2">
            <a:extLst>
              <a:ext uri="{FF2B5EF4-FFF2-40B4-BE49-F238E27FC236}">
                <a16:creationId xmlns:a16="http://schemas.microsoft.com/office/drawing/2014/main" id="{AD67C490-2B56-408E-9B7B-E92F0DB249CF}"/>
              </a:ext>
            </a:extLst>
          </p:cNvPr>
          <p:cNvSpPr>
            <a:spLocks noGrp="1"/>
          </p:cNvSpPr>
          <p:nvPr>
            <p:ph type="sldNum" sz="quarter" idx="12"/>
          </p:nvPr>
        </p:nvSpPr>
        <p:spPr/>
        <p:txBody>
          <a:bodyPr/>
          <a:lstStyle/>
          <a:p>
            <a:fld id="{AF201765-28EA-41EE-8360-4DCDA7AD8B0A}" type="slidenum">
              <a:rPr lang="zh-CN" altLang="en-US" smtClean="0"/>
              <a:t>7</a:t>
            </a:fld>
            <a:endParaRPr lang="zh-CN" altLang="en-US"/>
          </a:p>
        </p:txBody>
      </p:sp>
    </p:spTree>
    <p:extLst>
      <p:ext uri="{BB962C8B-B14F-4D97-AF65-F5344CB8AC3E}">
        <p14:creationId xmlns:p14="http://schemas.microsoft.com/office/powerpoint/2010/main" val="200444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zh-CN" dirty="0"/>
              <a:t>基于稀疏特征的方法</a:t>
            </a:r>
            <a:endParaRPr lang="zh-CN" altLang="en-US" dirty="0"/>
          </a:p>
        </p:txBody>
      </p:sp>
      <p:sp>
        <p:nvSpPr>
          <p:cNvPr id="3" name="内容占位符 2"/>
          <p:cNvSpPr>
            <a:spLocks noGrp="1"/>
          </p:cNvSpPr>
          <p:nvPr>
            <p:ph idx="1"/>
          </p:nvPr>
        </p:nvSpPr>
        <p:spPr/>
        <p:txBody>
          <a:bodyPr/>
          <a:lstStyle/>
          <a:p>
            <a:r>
              <a:rPr lang="zh-CN" altLang="zh-CN" dirty="0">
                <a:latin typeface="仿宋" panose="02010609060101010101" pitchFamily="49" charset="-122"/>
                <a:ea typeface="仿宋" panose="02010609060101010101" pitchFamily="49" charset="-122"/>
              </a:rPr>
              <a:t>基于立体视觉</a:t>
            </a:r>
            <a:r>
              <a:rPr lang="zh-CN" altLang="en-US"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Nister</a:t>
            </a:r>
            <a:r>
              <a:rPr lang="zh-CN" altLang="zh-CN" dirty="0">
                <a:latin typeface="仿宋" panose="02010609060101010101" pitchFamily="49" charset="-122"/>
                <a:ea typeface="仿宋" panose="02010609060101010101" pitchFamily="49" charset="-122"/>
              </a:rPr>
              <a:t>等人提出了一个最早的</a:t>
            </a:r>
            <a:r>
              <a:rPr lang="en-US" altLang="zh-CN" dirty="0">
                <a:latin typeface="仿宋" panose="02010609060101010101" pitchFamily="49" charset="-122"/>
                <a:ea typeface="仿宋" panose="02010609060101010101" pitchFamily="49" charset="-122"/>
              </a:rPr>
              <a:t>VO</a:t>
            </a:r>
            <a:r>
              <a:rPr lang="zh-CN" altLang="zh-CN" dirty="0">
                <a:latin typeface="仿宋" panose="02010609060101010101" pitchFamily="49" charset="-122"/>
                <a:ea typeface="仿宋" panose="02010609060101010101" pitchFamily="49" charset="-122"/>
              </a:rPr>
              <a:t>系统</a:t>
            </a:r>
            <a:r>
              <a:rPr lang="zh-CN" altLang="en-US"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为了解决</a:t>
            </a:r>
            <a:r>
              <a:rPr lang="en-US" altLang="zh-CN" dirty="0">
                <a:latin typeface="仿宋" panose="02010609060101010101" pitchFamily="49" charset="-122"/>
                <a:ea typeface="仿宋" panose="02010609060101010101" pitchFamily="49" charset="-122"/>
              </a:rPr>
              <a:t>VO</a:t>
            </a:r>
            <a:r>
              <a:rPr lang="zh-CN" altLang="en-US" dirty="0">
                <a:latin typeface="仿宋" panose="02010609060101010101" pitchFamily="49" charset="-122"/>
                <a:ea typeface="仿宋" panose="02010609060101010101" pitchFamily="49" charset="-122"/>
              </a:rPr>
              <a:t>算法中精度随时间迅速降低的问题，</a:t>
            </a:r>
            <a:r>
              <a:rPr lang="zh-CN" altLang="zh-CN" dirty="0">
                <a:latin typeface="仿宋" panose="02010609060101010101" pitchFamily="49" charset="-122"/>
                <a:ea typeface="仿宋" panose="02010609060101010101" pitchFamily="49" charset="-122"/>
              </a:rPr>
              <a:t>提出了视觉</a:t>
            </a:r>
            <a:r>
              <a:rPr lang="en-US" altLang="zh-CN" dirty="0">
                <a:latin typeface="仿宋" panose="02010609060101010101" pitchFamily="49" charset="-122"/>
                <a:ea typeface="仿宋" panose="02010609060101010101" pitchFamily="49" charset="-122"/>
              </a:rPr>
              <a:t>SLAM</a:t>
            </a:r>
            <a:r>
              <a:rPr lang="zh-CN" altLang="en-US" dirty="0">
                <a:latin typeface="仿宋" panose="02010609060101010101" pitchFamily="49" charset="-122"/>
                <a:ea typeface="仿宋" panose="02010609060101010101" pitchFamily="49" charset="-122"/>
              </a:rPr>
              <a:t>，以此来得到</a:t>
            </a:r>
            <a:r>
              <a:rPr lang="zh-CN" altLang="zh-CN" dirty="0">
                <a:latin typeface="仿宋" panose="02010609060101010101" pitchFamily="49" charset="-122"/>
                <a:ea typeface="仿宋" panose="02010609060101010101" pitchFamily="49" charset="-122"/>
              </a:rPr>
              <a:t>不断优化更精确的</a:t>
            </a:r>
            <a:r>
              <a:rPr lang="en-US" altLang="zh-CN" dirty="0">
                <a:latin typeface="仿宋" panose="02010609060101010101" pitchFamily="49" charset="-122"/>
                <a:ea typeface="仿宋" panose="02010609060101010101" pitchFamily="49" charset="-122"/>
              </a:rPr>
              <a:t>feature map</a:t>
            </a:r>
            <a:r>
              <a:rPr lang="zh-CN" altLang="zh-CN" dirty="0">
                <a:latin typeface="仿宋" panose="02010609060101010101" pitchFamily="49" charset="-122"/>
                <a:ea typeface="仿宋" panose="02010609060101010101" pitchFamily="49" charset="-122"/>
              </a:rPr>
              <a:t>。</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早期的单目视觉</a:t>
            </a:r>
            <a:r>
              <a:rPr lang="en-US" altLang="zh-CN" dirty="0">
                <a:latin typeface="仿宋" panose="02010609060101010101" pitchFamily="49" charset="-122"/>
                <a:ea typeface="仿宋" panose="02010609060101010101" pitchFamily="49" charset="-122"/>
              </a:rPr>
              <a:t>SLAM</a:t>
            </a:r>
            <a:r>
              <a:rPr lang="zh-CN" altLang="zh-CN" dirty="0">
                <a:latin typeface="仿宋" panose="02010609060101010101" pitchFamily="49" charset="-122"/>
                <a:ea typeface="仿宋" panose="02010609060101010101" pitchFamily="49" charset="-122"/>
              </a:rPr>
              <a:t>是通过滤波器实现的。引入扩展卡尔曼滤波器（</a:t>
            </a:r>
            <a:r>
              <a:rPr lang="en-US" altLang="zh-CN" dirty="0">
                <a:latin typeface="仿宋" panose="02010609060101010101" pitchFamily="49" charset="-122"/>
                <a:ea typeface="仿宋" panose="02010609060101010101" pitchFamily="49" charset="-122"/>
              </a:rPr>
              <a:t>EKF</a:t>
            </a:r>
            <a:r>
              <a:rPr lang="zh-CN" altLang="zh-CN" dirty="0">
                <a:latin typeface="仿宋" panose="02010609060101010101" pitchFamily="49" charset="-122"/>
                <a:ea typeface="仿宋" panose="02010609060101010101" pitchFamily="49" charset="-122"/>
              </a:rPr>
              <a:t>）实现定位与映射的同时进行。</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这些方法提高了不确定性，但也增加了计算复杂度，从而导致实时性能下降。</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270B400E-16CE-4046-8208-DA15A4903EA7}"/>
              </a:ext>
            </a:extLst>
          </p:cNvPr>
          <p:cNvSpPr>
            <a:spLocks noGrp="1"/>
          </p:cNvSpPr>
          <p:nvPr>
            <p:ph type="sldNum" sz="quarter" idx="12"/>
          </p:nvPr>
        </p:nvSpPr>
        <p:spPr/>
        <p:txBody>
          <a:bodyPr/>
          <a:lstStyle/>
          <a:p>
            <a:fld id="{AF201765-28EA-41EE-8360-4DCDA7AD8B0A}" type="slidenum">
              <a:rPr lang="zh-CN" altLang="en-US" smtClean="0"/>
              <a:t>8</a:t>
            </a:fld>
            <a:endParaRPr lang="zh-CN" altLang="en-US"/>
          </a:p>
        </p:txBody>
      </p:sp>
    </p:spTree>
    <p:extLst>
      <p:ext uri="{BB962C8B-B14F-4D97-AF65-F5344CB8AC3E}">
        <p14:creationId xmlns:p14="http://schemas.microsoft.com/office/powerpoint/2010/main" val="1354431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175" y="432262"/>
            <a:ext cx="9904810" cy="1108797"/>
          </a:xfrm>
        </p:spPr>
        <p:txBody>
          <a:bodyPr/>
          <a:lstStyle/>
          <a:p>
            <a:r>
              <a:rPr lang="zh-CN" altLang="zh-CN" dirty="0"/>
              <a:t>基于稀疏特征的方法</a:t>
            </a:r>
            <a:endParaRPr lang="zh-CN" altLang="en-US" dirty="0"/>
          </a:p>
        </p:txBody>
      </p:sp>
      <p:sp>
        <p:nvSpPr>
          <p:cNvPr id="3" name="内容占位符 2"/>
          <p:cNvSpPr>
            <a:spLocks noGrp="1"/>
          </p:cNvSpPr>
          <p:nvPr>
            <p:ph idx="1"/>
          </p:nvPr>
        </p:nvSpPr>
        <p:spPr/>
        <p:txBody>
          <a:bodyPr/>
          <a:lstStyle/>
          <a:p>
            <a:r>
              <a:rPr lang="en-US" altLang="zh-CN" dirty="0">
                <a:latin typeface="仿宋" panose="02010609060101010101" pitchFamily="49" charset="-122"/>
                <a:ea typeface="仿宋" panose="02010609060101010101" pitchFamily="49" charset="-122"/>
              </a:rPr>
              <a:t>G. Klein</a:t>
            </a:r>
            <a:r>
              <a:rPr lang="zh-CN" altLang="en-US" dirty="0">
                <a:latin typeface="仿宋" panose="02010609060101010101" pitchFamily="49" charset="-122"/>
                <a:ea typeface="仿宋" panose="02010609060101010101" pitchFamily="49" charset="-122"/>
              </a:rPr>
              <a:t>和</a:t>
            </a:r>
            <a:r>
              <a:rPr lang="en-US" altLang="zh-CN" dirty="0">
                <a:latin typeface="仿宋" panose="02010609060101010101" pitchFamily="49" charset="-122"/>
                <a:ea typeface="仿宋" panose="02010609060101010101" pitchFamily="49" charset="-122"/>
              </a:rPr>
              <a:t>D. Murray</a:t>
            </a:r>
            <a:r>
              <a:rPr lang="zh-CN" altLang="zh-CN" dirty="0">
                <a:latin typeface="仿宋" panose="02010609060101010101" pitchFamily="49" charset="-122"/>
                <a:ea typeface="仿宋" panose="02010609060101010101" pitchFamily="49" charset="-122"/>
              </a:rPr>
              <a:t>提出了一种简单有效的关键帧提取方法</a:t>
            </a:r>
            <a:r>
              <a:rPr lang="en-US" altLang="zh-CN" dirty="0">
                <a:latin typeface="仿宋" panose="02010609060101010101" pitchFamily="49" charset="-122"/>
                <a:ea typeface="仿宋" panose="02010609060101010101" pitchFamily="49" charset="-122"/>
              </a:rPr>
              <a:t>PTAM</a:t>
            </a:r>
            <a:r>
              <a:rPr lang="zh-CN" altLang="zh-CN"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parallel tracking and mapping</a:t>
            </a:r>
            <a:r>
              <a:rPr lang="zh-CN" altLang="zh-CN" dirty="0">
                <a:latin typeface="仿宋" panose="02010609060101010101" pitchFamily="49" charset="-122"/>
                <a:ea typeface="仿宋" panose="02010609060101010101" pitchFamily="49" charset="-122"/>
              </a:rPr>
              <a:t>）。该方法在一定程度上提高了实时性。</a:t>
            </a:r>
            <a:endParaRPr lang="en-US" altLang="zh-CN" dirty="0">
              <a:latin typeface="仿宋" panose="02010609060101010101" pitchFamily="49" charset="-122"/>
              <a:ea typeface="仿宋" panose="02010609060101010101" pitchFamily="49" charset="-122"/>
            </a:endParaRPr>
          </a:p>
          <a:p>
            <a:r>
              <a:rPr lang="zh-CN" altLang="zh-CN" dirty="0">
                <a:latin typeface="仿宋" panose="02010609060101010101" pitchFamily="49" charset="-122"/>
                <a:ea typeface="仿宋" panose="02010609060101010101" pitchFamily="49" charset="-122"/>
              </a:rPr>
              <a:t>提高基于关键帧的</a:t>
            </a:r>
            <a:r>
              <a:rPr lang="en-US" altLang="zh-CN" dirty="0">
                <a:latin typeface="仿宋" panose="02010609060101010101" pitchFamily="49" charset="-122"/>
                <a:ea typeface="仿宋" panose="02010609060101010101" pitchFamily="49" charset="-122"/>
              </a:rPr>
              <a:t>SLAM</a:t>
            </a:r>
            <a:r>
              <a:rPr lang="zh-CN" altLang="zh-CN" dirty="0">
                <a:latin typeface="仿宋" panose="02010609060101010101" pitchFamily="49" charset="-122"/>
                <a:ea typeface="仿宋" panose="02010609060101010101" pitchFamily="49" charset="-122"/>
              </a:rPr>
              <a:t>系统灵活性的方法：首先，在</a:t>
            </a:r>
            <a:r>
              <a:rPr lang="en-US" altLang="zh-CN" dirty="0">
                <a:latin typeface="仿宋" panose="02010609060101010101" pitchFamily="49" charset="-122"/>
                <a:ea typeface="仿宋" panose="02010609060101010101" pitchFamily="49" charset="-122"/>
              </a:rPr>
              <a:t>feature map</a:t>
            </a:r>
            <a:r>
              <a:rPr lang="zh-CN" altLang="zh-CN" dirty="0">
                <a:latin typeface="仿宋" panose="02010609060101010101" pitchFamily="49" charset="-122"/>
                <a:ea typeface="仿宋" panose="02010609060101010101" pitchFamily="49" charset="-122"/>
              </a:rPr>
              <a:t>中加入边缘特征，利用其对运动模糊的复原能力，提高快速运动下的跟踪性能。其次，实现一个非常简单的帧间旋转估计器，以帮助在摄像机快速移动时进行跟踪。</a:t>
            </a:r>
            <a:endParaRPr lang="zh-CN" altLang="en-US" dirty="0">
              <a:latin typeface="仿宋" panose="02010609060101010101" pitchFamily="49" charset="-122"/>
              <a:ea typeface="仿宋" panose="02010609060101010101" pitchFamily="49" charset="-122"/>
            </a:endParaRPr>
          </a:p>
        </p:txBody>
      </p:sp>
      <p:sp>
        <p:nvSpPr>
          <p:cNvPr id="4" name="灯片编号占位符 3">
            <a:extLst>
              <a:ext uri="{FF2B5EF4-FFF2-40B4-BE49-F238E27FC236}">
                <a16:creationId xmlns:a16="http://schemas.microsoft.com/office/drawing/2014/main" id="{18837CF8-2201-4021-A47E-0875558E7D23}"/>
              </a:ext>
            </a:extLst>
          </p:cNvPr>
          <p:cNvSpPr>
            <a:spLocks noGrp="1"/>
          </p:cNvSpPr>
          <p:nvPr>
            <p:ph type="sldNum" sz="quarter" idx="12"/>
          </p:nvPr>
        </p:nvSpPr>
        <p:spPr/>
        <p:txBody>
          <a:bodyPr/>
          <a:lstStyle/>
          <a:p>
            <a:fld id="{AF201765-28EA-41EE-8360-4DCDA7AD8B0A}" type="slidenum">
              <a:rPr lang="zh-CN" altLang="en-US" smtClean="0"/>
              <a:t>9</a:t>
            </a:fld>
            <a:endParaRPr lang="zh-CN" altLang="en-US"/>
          </a:p>
        </p:txBody>
      </p:sp>
    </p:spTree>
    <p:extLst>
      <p:ext uri="{BB962C8B-B14F-4D97-AF65-F5344CB8AC3E}">
        <p14:creationId xmlns:p14="http://schemas.microsoft.com/office/powerpoint/2010/main" val="19830405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1067</TotalTime>
  <Words>1576</Words>
  <Application>Microsoft Office PowerPoint</Application>
  <PresentationFormat>宽屏</PresentationFormat>
  <Paragraphs>110</Paragraphs>
  <Slides>26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DFKai-SB</vt:lpstr>
      <vt:lpstr>等线</vt:lpstr>
      <vt:lpstr>仿宋</vt:lpstr>
      <vt:lpstr>华文中宋</vt:lpstr>
      <vt:lpstr>Arial</vt:lpstr>
      <vt:lpstr>Calibri</vt:lpstr>
      <vt:lpstr>Calibri Light</vt:lpstr>
      <vt:lpstr>Times New Roman</vt:lpstr>
      <vt:lpstr>Wingdings</vt:lpstr>
      <vt:lpstr>Office 主题</vt:lpstr>
      <vt:lpstr>  MagicVO: End-to-End Monocular Visual Odometry through Deep Bi-directional Recurrent Convolutional Neural Network </vt:lpstr>
      <vt:lpstr>一则新闻</vt:lpstr>
      <vt:lpstr>文章概要</vt:lpstr>
      <vt:lpstr>  VO(visual odometry)</vt:lpstr>
      <vt:lpstr>6-DoF</vt:lpstr>
      <vt:lpstr>基于传统几何特征的方法 </vt:lpstr>
      <vt:lpstr>基于稀疏特征的方法</vt:lpstr>
      <vt:lpstr>基于稀疏特征的方法</vt:lpstr>
      <vt:lpstr>基于稀疏特征的方法</vt:lpstr>
      <vt:lpstr>基于稀疏特征的方法</vt:lpstr>
      <vt:lpstr>直接法</vt:lpstr>
      <vt:lpstr>直接法</vt:lpstr>
      <vt:lpstr>直接法</vt:lpstr>
      <vt:lpstr>基于深度学习的方法 </vt:lpstr>
      <vt:lpstr>基于深度学习的方法 </vt:lpstr>
      <vt:lpstr>基于深度学习的方法 </vt:lpstr>
      <vt:lpstr>双向RCNN模型 </vt:lpstr>
      <vt:lpstr>CNN架构  </vt:lpstr>
      <vt:lpstr>CNN架构  </vt:lpstr>
      <vt:lpstr>Bi-LSTM结构 </vt:lpstr>
      <vt:lpstr>Bi-LSTM结构 </vt:lpstr>
      <vt:lpstr>Bi-LSTM结构</vt:lpstr>
      <vt:lpstr>Bi-LSTM结构</vt:lpstr>
      <vt:lpstr>实验结果</vt:lpstr>
      <vt:lpstr>实验结果</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Max Wu</dc:creator>
  <cp:lastModifiedBy>祝 焱</cp:lastModifiedBy>
  <cp:revision>73</cp:revision>
  <dcterms:created xsi:type="dcterms:W3CDTF">2015-03-05T15:31:05Z</dcterms:created>
  <dcterms:modified xsi:type="dcterms:W3CDTF">2019-11-01T10:49:53Z</dcterms:modified>
</cp:coreProperties>
</file>