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3" r:id="rId4"/>
    <p:sldId id="257" r:id="rId5"/>
    <p:sldId id="268" r:id="rId6"/>
    <p:sldId id="261" r:id="rId7"/>
    <p:sldId id="267" r:id="rId8"/>
    <p:sldId id="269" r:id="rId9"/>
    <p:sldId id="266" r:id="rId10"/>
    <p:sldId id="270" r:id="rId11"/>
    <p:sldId id="271" r:id="rId12"/>
    <p:sldId id="272" r:id="rId13"/>
    <p:sldId id="273" r:id="rId14"/>
    <p:sldId id="274" r:id="rId15"/>
    <p:sldId id="275" r:id="rId16"/>
    <p:sldId id="276" r:id="rId17"/>
    <p:sldId id="277" r:id="rId18"/>
    <p:sldId id="278" r:id="rId19"/>
    <p:sldId id="279" r:id="rId20"/>
    <p:sldId id="280" r:id="rId21"/>
    <p:sldId id="25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B74"/>
    <a:srgbClr val="2A5989"/>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26"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8FD0BD-723B-4CA9-B7EC-A0A2595928F5}" type="doc">
      <dgm:prSet loTypeId="urn:microsoft.com/office/officeart/2005/8/layout/chevron1" loCatId="process" qsTypeId="urn:microsoft.com/office/officeart/2005/8/quickstyle/simple1" qsCatId="simple" csTypeId="urn:microsoft.com/office/officeart/2005/8/colors/accent0_2" csCatId="mainScheme" phldr="1"/>
      <dgm:spPr/>
    </dgm:pt>
    <dgm:pt modelId="{EED90321-1D10-4819-AB81-3E5E6D9861A8}">
      <dgm:prSet phldrT="[文本]"/>
      <dgm:spPr>
        <a:noFill/>
        <a:ln w="57150">
          <a:solidFill>
            <a:srgbClr val="2A5989"/>
          </a:solidFill>
        </a:ln>
      </dgm:spPr>
      <dgm:t>
        <a:bodyPr/>
        <a:lstStyle/>
        <a:p>
          <a:r>
            <a:rPr lang="zh-CN" altLang="en-US" dirty="0">
              <a:latin typeface="华文中宋" panose="02010600040101010101" pitchFamily="2" charset="-122"/>
              <a:ea typeface="华文中宋" panose="02010600040101010101" pitchFamily="2" charset="-122"/>
            </a:rPr>
            <a:t>背景介绍</a:t>
          </a:r>
        </a:p>
      </dgm:t>
    </dgm:pt>
    <dgm:pt modelId="{4D8A97F2-B5F2-4049-8FB8-7B137BC56BC0}" type="parTrans" cxnId="{B5D17EF0-6FFA-4E80-B939-EDD35ACACE99}">
      <dgm:prSet/>
      <dgm:spPr/>
      <dgm:t>
        <a:bodyPr/>
        <a:lstStyle/>
        <a:p>
          <a:endParaRPr lang="zh-CN" altLang="en-US">
            <a:latin typeface="华文中宋" panose="02010600040101010101" pitchFamily="2" charset="-122"/>
            <a:ea typeface="华文中宋" panose="02010600040101010101" pitchFamily="2" charset="-122"/>
          </a:endParaRPr>
        </a:p>
      </dgm:t>
    </dgm:pt>
    <dgm:pt modelId="{D894A852-0D84-44FF-9B60-1F807C192D23}" type="sibTrans" cxnId="{B5D17EF0-6FFA-4E80-B939-EDD35ACACE99}">
      <dgm:prSet/>
      <dgm:spPr/>
      <dgm:t>
        <a:bodyPr/>
        <a:lstStyle/>
        <a:p>
          <a:endParaRPr lang="zh-CN" altLang="en-US">
            <a:latin typeface="华文中宋" panose="02010600040101010101" pitchFamily="2" charset="-122"/>
            <a:ea typeface="华文中宋" panose="02010600040101010101" pitchFamily="2" charset="-122"/>
          </a:endParaRPr>
        </a:p>
      </dgm:t>
    </dgm:pt>
    <dgm:pt modelId="{63970355-12DE-4CF6-BC92-0966F7D0AD4F}">
      <dgm:prSet phldrT="[文本]"/>
      <dgm:spPr>
        <a:noFill/>
        <a:ln w="57150">
          <a:solidFill>
            <a:srgbClr val="2A5989"/>
          </a:solidFill>
        </a:ln>
      </dgm:spPr>
      <dgm:t>
        <a:bodyPr/>
        <a:lstStyle/>
        <a:p>
          <a:r>
            <a:rPr lang="zh-CN" altLang="en-US" dirty="0">
              <a:latin typeface="华文中宋" panose="02010600040101010101" pitchFamily="2" charset="-122"/>
              <a:ea typeface="华文中宋" panose="02010600040101010101" pitchFamily="2" charset="-122"/>
            </a:rPr>
            <a:t>方法回顾</a:t>
          </a:r>
        </a:p>
      </dgm:t>
    </dgm:pt>
    <dgm:pt modelId="{B01E7A7E-2E8E-4D0E-8F16-8FE632403FF0}" type="parTrans" cxnId="{EC2051F4-37C5-489B-A497-73BB8523A3B3}">
      <dgm:prSet/>
      <dgm:spPr/>
      <dgm:t>
        <a:bodyPr/>
        <a:lstStyle/>
        <a:p>
          <a:endParaRPr lang="zh-CN" altLang="en-US">
            <a:latin typeface="华文中宋" panose="02010600040101010101" pitchFamily="2" charset="-122"/>
            <a:ea typeface="华文中宋" panose="02010600040101010101" pitchFamily="2" charset="-122"/>
          </a:endParaRPr>
        </a:p>
      </dgm:t>
    </dgm:pt>
    <dgm:pt modelId="{D008456B-D40A-4548-9CAD-B4DD758A0354}" type="sibTrans" cxnId="{EC2051F4-37C5-489B-A497-73BB8523A3B3}">
      <dgm:prSet/>
      <dgm:spPr/>
      <dgm:t>
        <a:bodyPr/>
        <a:lstStyle/>
        <a:p>
          <a:endParaRPr lang="zh-CN" altLang="en-US">
            <a:latin typeface="华文中宋" panose="02010600040101010101" pitchFamily="2" charset="-122"/>
            <a:ea typeface="华文中宋" panose="02010600040101010101" pitchFamily="2" charset="-122"/>
          </a:endParaRPr>
        </a:p>
      </dgm:t>
    </dgm:pt>
    <dgm:pt modelId="{490880D5-EC07-4892-BC12-46BB25E95D6B}">
      <dgm:prSet phldrT="[文本]"/>
      <dgm:spPr>
        <a:noFill/>
        <a:ln w="57150">
          <a:solidFill>
            <a:srgbClr val="2A5989"/>
          </a:solidFill>
        </a:ln>
      </dgm:spPr>
      <dgm:t>
        <a:bodyPr/>
        <a:lstStyle/>
        <a:p>
          <a:r>
            <a:rPr lang="zh-CN" altLang="en-US" dirty="0">
              <a:latin typeface="华文中宋" panose="02010600040101010101" pitchFamily="2" charset="-122"/>
              <a:ea typeface="华文中宋" panose="02010600040101010101" pitchFamily="2" charset="-122"/>
            </a:rPr>
            <a:t>论文模型</a:t>
          </a:r>
        </a:p>
      </dgm:t>
    </dgm:pt>
    <dgm:pt modelId="{83FC58AC-3C49-48C2-8F11-782A7E34C0D9}" type="parTrans" cxnId="{AF761268-4ACA-4A62-B486-D8336D8108E7}">
      <dgm:prSet/>
      <dgm:spPr/>
      <dgm:t>
        <a:bodyPr/>
        <a:lstStyle/>
        <a:p>
          <a:endParaRPr lang="zh-CN" altLang="en-US">
            <a:latin typeface="华文中宋" panose="02010600040101010101" pitchFamily="2" charset="-122"/>
            <a:ea typeface="华文中宋" panose="02010600040101010101" pitchFamily="2" charset="-122"/>
          </a:endParaRPr>
        </a:p>
      </dgm:t>
    </dgm:pt>
    <dgm:pt modelId="{FFF7A560-36F7-4B8E-9B5E-40CD573C9A77}" type="sibTrans" cxnId="{AF761268-4ACA-4A62-B486-D8336D8108E7}">
      <dgm:prSet/>
      <dgm:spPr/>
      <dgm:t>
        <a:bodyPr/>
        <a:lstStyle/>
        <a:p>
          <a:endParaRPr lang="zh-CN" altLang="en-US">
            <a:latin typeface="华文中宋" panose="02010600040101010101" pitchFamily="2" charset="-122"/>
            <a:ea typeface="华文中宋" panose="02010600040101010101" pitchFamily="2" charset="-122"/>
          </a:endParaRPr>
        </a:p>
      </dgm:t>
    </dgm:pt>
    <dgm:pt modelId="{CDC77B05-531E-4AAC-8A1F-29E896EF531B}">
      <dgm:prSet phldrT="[文本]"/>
      <dgm:spPr>
        <a:noFill/>
        <a:ln w="57150">
          <a:solidFill>
            <a:srgbClr val="2A5989"/>
          </a:solidFill>
        </a:ln>
      </dgm:spPr>
      <dgm:t>
        <a:bodyPr/>
        <a:lstStyle/>
        <a:p>
          <a:r>
            <a:rPr lang="zh-CN" altLang="en-US" dirty="0">
              <a:latin typeface="华文中宋" panose="02010600040101010101" pitchFamily="2" charset="-122"/>
              <a:ea typeface="华文中宋" panose="02010600040101010101" pitchFamily="2" charset="-122"/>
            </a:rPr>
            <a:t>实验结果</a:t>
          </a:r>
        </a:p>
      </dgm:t>
    </dgm:pt>
    <dgm:pt modelId="{3EA80A42-58FF-4849-BFF7-54D0380B0DE9}" type="parTrans" cxnId="{31542E05-BB8D-454B-8E2D-586DDAEE7363}">
      <dgm:prSet/>
      <dgm:spPr/>
      <dgm:t>
        <a:bodyPr/>
        <a:lstStyle/>
        <a:p>
          <a:endParaRPr lang="zh-CN" altLang="en-US"/>
        </a:p>
      </dgm:t>
    </dgm:pt>
    <dgm:pt modelId="{DB605B7E-0C6C-4EA7-A41F-581EDCB649AF}" type="sibTrans" cxnId="{31542E05-BB8D-454B-8E2D-586DDAEE7363}">
      <dgm:prSet/>
      <dgm:spPr/>
      <dgm:t>
        <a:bodyPr/>
        <a:lstStyle/>
        <a:p>
          <a:endParaRPr lang="zh-CN" altLang="en-US"/>
        </a:p>
      </dgm:t>
    </dgm:pt>
    <dgm:pt modelId="{F959765D-6604-4371-B786-903ED397D812}" type="pres">
      <dgm:prSet presAssocID="{908FD0BD-723B-4CA9-B7EC-A0A2595928F5}" presName="Name0" presStyleCnt="0">
        <dgm:presLayoutVars>
          <dgm:dir/>
          <dgm:animLvl val="lvl"/>
          <dgm:resizeHandles val="exact"/>
        </dgm:presLayoutVars>
      </dgm:prSet>
      <dgm:spPr/>
    </dgm:pt>
    <dgm:pt modelId="{3F3F587E-E65E-4F2F-9F7E-934AB61CFC80}" type="pres">
      <dgm:prSet presAssocID="{EED90321-1D10-4819-AB81-3E5E6D9861A8}" presName="parTxOnly" presStyleLbl="node1" presStyleIdx="0" presStyleCnt="4">
        <dgm:presLayoutVars>
          <dgm:chMax val="0"/>
          <dgm:chPref val="0"/>
          <dgm:bulletEnabled val="1"/>
        </dgm:presLayoutVars>
      </dgm:prSet>
      <dgm:spPr/>
    </dgm:pt>
    <dgm:pt modelId="{D06DEDAA-CE83-4F32-9C14-911B90A933F8}" type="pres">
      <dgm:prSet presAssocID="{D894A852-0D84-44FF-9B60-1F807C192D23}" presName="parTxOnlySpace" presStyleCnt="0"/>
      <dgm:spPr/>
    </dgm:pt>
    <dgm:pt modelId="{56B2C5EF-2178-4AD5-8FA4-5FB9A548BBFD}" type="pres">
      <dgm:prSet presAssocID="{63970355-12DE-4CF6-BC92-0966F7D0AD4F}" presName="parTxOnly" presStyleLbl="node1" presStyleIdx="1" presStyleCnt="4">
        <dgm:presLayoutVars>
          <dgm:chMax val="0"/>
          <dgm:chPref val="0"/>
          <dgm:bulletEnabled val="1"/>
        </dgm:presLayoutVars>
      </dgm:prSet>
      <dgm:spPr/>
    </dgm:pt>
    <dgm:pt modelId="{66557ED2-24B9-4C9B-9F05-628DD70A2281}" type="pres">
      <dgm:prSet presAssocID="{D008456B-D40A-4548-9CAD-B4DD758A0354}" presName="parTxOnlySpace" presStyleCnt="0"/>
      <dgm:spPr/>
    </dgm:pt>
    <dgm:pt modelId="{07FDC341-6598-4713-B1E3-F857A6A105C2}" type="pres">
      <dgm:prSet presAssocID="{490880D5-EC07-4892-BC12-46BB25E95D6B}" presName="parTxOnly" presStyleLbl="node1" presStyleIdx="2" presStyleCnt="4">
        <dgm:presLayoutVars>
          <dgm:chMax val="0"/>
          <dgm:chPref val="0"/>
          <dgm:bulletEnabled val="1"/>
        </dgm:presLayoutVars>
      </dgm:prSet>
      <dgm:spPr/>
    </dgm:pt>
    <dgm:pt modelId="{534C55DB-18FB-45E1-8553-49952E58C04F}" type="pres">
      <dgm:prSet presAssocID="{FFF7A560-36F7-4B8E-9B5E-40CD573C9A77}" presName="parTxOnlySpace" presStyleCnt="0"/>
      <dgm:spPr/>
    </dgm:pt>
    <dgm:pt modelId="{84FB9D09-FCC3-436F-8B72-8B7A35D59BEB}" type="pres">
      <dgm:prSet presAssocID="{CDC77B05-531E-4AAC-8A1F-29E896EF531B}" presName="parTxOnly" presStyleLbl="node1" presStyleIdx="3" presStyleCnt="4">
        <dgm:presLayoutVars>
          <dgm:chMax val="0"/>
          <dgm:chPref val="0"/>
          <dgm:bulletEnabled val="1"/>
        </dgm:presLayoutVars>
      </dgm:prSet>
      <dgm:spPr/>
    </dgm:pt>
  </dgm:ptLst>
  <dgm:cxnLst>
    <dgm:cxn modelId="{31542E05-BB8D-454B-8E2D-586DDAEE7363}" srcId="{908FD0BD-723B-4CA9-B7EC-A0A2595928F5}" destId="{CDC77B05-531E-4AAC-8A1F-29E896EF531B}" srcOrd="3" destOrd="0" parTransId="{3EA80A42-58FF-4849-BFF7-54D0380B0DE9}" sibTransId="{DB605B7E-0C6C-4EA7-A41F-581EDCB649AF}"/>
    <dgm:cxn modelId="{2CCA7460-CA8A-42E2-9629-67C9448EEDFE}" type="presOf" srcId="{908FD0BD-723B-4CA9-B7EC-A0A2595928F5}" destId="{F959765D-6604-4371-B786-903ED397D812}" srcOrd="0" destOrd="0" presId="urn:microsoft.com/office/officeart/2005/8/layout/chevron1"/>
    <dgm:cxn modelId="{AF761268-4ACA-4A62-B486-D8336D8108E7}" srcId="{908FD0BD-723B-4CA9-B7EC-A0A2595928F5}" destId="{490880D5-EC07-4892-BC12-46BB25E95D6B}" srcOrd="2" destOrd="0" parTransId="{83FC58AC-3C49-48C2-8F11-782A7E34C0D9}" sibTransId="{FFF7A560-36F7-4B8E-9B5E-40CD573C9A77}"/>
    <dgm:cxn modelId="{9CACE55A-9DE2-4B24-B911-5DB6CDB1712A}" type="presOf" srcId="{490880D5-EC07-4892-BC12-46BB25E95D6B}" destId="{07FDC341-6598-4713-B1E3-F857A6A105C2}" srcOrd="0" destOrd="0" presId="urn:microsoft.com/office/officeart/2005/8/layout/chevron1"/>
    <dgm:cxn modelId="{B81DDE82-C484-4604-BDCC-55AED0BCBA89}" type="presOf" srcId="{CDC77B05-531E-4AAC-8A1F-29E896EF531B}" destId="{84FB9D09-FCC3-436F-8B72-8B7A35D59BEB}" srcOrd="0" destOrd="0" presId="urn:microsoft.com/office/officeart/2005/8/layout/chevron1"/>
    <dgm:cxn modelId="{1CE3618C-A71F-4ABF-A2E6-4295055D874E}" type="presOf" srcId="{EED90321-1D10-4819-AB81-3E5E6D9861A8}" destId="{3F3F587E-E65E-4F2F-9F7E-934AB61CFC80}" srcOrd="0" destOrd="0" presId="urn:microsoft.com/office/officeart/2005/8/layout/chevron1"/>
    <dgm:cxn modelId="{C992D9D0-85B7-4DDD-A509-A42574C5714C}" type="presOf" srcId="{63970355-12DE-4CF6-BC92-0966F7D0AD4F}" destId="{56B2C5EF-2178-4AD5-8FA4-5FB9A548BBFD}" srcOrd="0" destOrd="0" presId="urn:microsoft.com/office/officeart/2005/8/layout/chevron1"/>
    <dgm:cxn modelId="{B5D17EF0-6FFA-4E80-B939-EDD35ACACE99}" srcId="{908FD0BD-723B-4CA9-B7EC-A0A2595928F5}" destId="{EED90321-1D10-4819-AB81-3E5E6D9861A8}" srcOrd="0" destOrd="0" parTransId="{4D8A97F2-B5F2-4049-8FB8-7B137BC56BC0}" sibTransId="{D894A852-0D84-44FF-9B60-1F807C192D23}"/>
    <dgm:cxn modelId="{EC2051F4-37C5-489B-A497-73BB8523A3B3}" srcId="{908FD0BD-723B-4CA9-B7EC-A0A2595928F5}" destId="{63970355-12DE-4CF6-BC92-0966F7D0AD4F}" srcOrd="1" destOrd="0" parTransId="{B01E7A7E-2E8E-4D0E-8F16-8FE632403FF0}" sibTransId="{D008456B-D40A-4548-9CAD-B4DD758A0354}"/>
    <dgm:cxn modelId="{E8508539-2E3E-4BF5-94AB-2B03F19DFEBD}" type="presParOf" srcId="{F959765D-6604-4371-B786-903ED397D812}" destId="{3F3F587E-E65E-4F2F-9F7E-934AB61CFC80}" srcOrd="0" destOrd="0" presId="urn:microsoft.com/office/officeart/2005/8/layout/chevron1"/>
    <dgm:cxn modelId="{5D7E1F74-40CB-4DBE-AF31-92FC5F3A474A}" type="presParOf" srcId="{F959765D-6604-4371-B786-903ED397D812}" destId="{D06DEDAA-CE83-4F32-9C14-911B90A933F8}" srcOrd="1" destOrd="0" presId="urn:microsoft.com/office/officeart/2005/8/layout/chevron1"/>
    <dgm:cxn modelId="{3D227D8A-B7F0-4CFC-BF6D-661189036685}" type="presParOf" srcId="{F959765D-6604-4371-B786-903ED397D812}" destId="{56B2C5EF-2178-4AD5-8FA4-5FB9A548BBFD}" srcOrd="2" destOrd="0" presId="urn:microsoft.com/office/officeart/2005/8/layout/chevron1"/>
    <dgm:cxn modelId="{527A307E-C57D-41CC-BF13-77D94E5088E2}" type="presParOf" srcId="{F959765D-6604-4371-B786-903ED397D812}" destId="{66557ED2-24B9-4C9B-9F05-628DD70A2281}" srcOrd="3" destOrd="0" presId="urn:microsoft.com/office/officeart/2005/8/layout/chevron1"/>
    <dgm:cxn modelId="{FCEE8687-8AA5-473A-8213-0982430FA2BF}" type="presParOf" srcId="{F959765D-6604-4371-B786-903ED397D812}" destId="{07FDC341-6598-4713-B1E3-F857A6A105C2}" srcOrd="4" destOrd="0" presId="urn:microsoft.com/office/officeart/2005/8/layout/chevron1"/>
    <dgm:cxn modelId="{DE5755FA-FDE9-419B-BE32-864D1CE2D81E}" type="presParOf" srcId="{F959765D-6604-4371-B786-903ED397D812}" destId="{534C55DB-18FB-45E1-8553-49952E58C04F}" srcOrd="5" destOrd="0" presId="urn:microsoft.com/office/officeart/2005/8/layout/chevron1"/>
    <dgm:cxn modelId="{22FF82AF-ACB3-4392-952E-66ABEB68B454}" type="presParOf" srcId="{F959765D-6604-4371-B786-903ED397D812}" destId="{84FB9D09-FCC3-436F-8B72-8B7A35D59BEB}"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3F587E-E65E-4F2F-9F7E-934AB61CFC80}">
      <dsp:nvSpPr>
        <dsp:cNvPr id="0" name=""/>
        <dsp:cNvSpPr/>
      </dsp:nvSpPr>
      <dsp:spPr>
        <a:xfrm>
          <a:off x="5203" y="469596"/>
          <a:ext cx="3028943" cy="1211577"/>
        </a:xfrm>
        <a:prstGeom prst="chevron">
          <a:avLst/>
        </a:prstGeom>
        <a:noFill/>
        <a:ln w="57150" cap="flat" cmpd="sng" algn="ctr">
          <a:solidFill>
            <a:srgbClr val="2A598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华文中宋" panose="02010600040101010101" pitchFamily="2" charset="-122"/>
              <a:ea typeface="华文中宋" panose="02010600040101010101" pitchFamily="2" charset="-122"/>
            </a:rPr>
            <a:t>背景介绍</a:t>
          </a:r>
        </a:p>
      </dsp:txBody>
      <dsp:txXfrm>
        <a:off x="610992" y="469596"/>
        <a:ext cx="1817366" cy="1211577"/>
      </dsp:txXfrm>
    </dsp:sp>
    <dsp:sp modelId="{56B2C5EF-2178-4AD5-8FA4-5FB9A548BBFD}">
      <dsp:nvSpPr>
        <dsp:cNvPr id="0" name=""/>
        <dsp:cNvSpPr/>
      </dsp:nvSpPr>
      <dsp:spPr>
        <a:xfrm>
          <a:off x="2731252" y="469596"/>
          <a:ext cx="3028943" cy="1211577"/>
        </a:xfrm>
        <a:prstGeom prst="chevron">
          <a:avLst/>
        </a:prstGeom>
        <a:noFill/>
        <a:ln w="57150" cap="flat" cmpd="sng" algn="ctr">
          <a:solidFill>
            <a:srgbClr val="2A598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华文中宋" panose="02010600040101010101" pitchFamily="2" charset="-122"/>
              <a:ea typeface="华文中宋" panose="02010600040101010101" pitchFamily="2" charset="-122"/>
            </a:rPr>
            <a:t>方法回顾</a:t>
          </a:r>
        </a:p>
      </dsp:txBody>
      <dsp:txXfrm>
        <a:off x="3337041" y="469596"/>
        <a:ext cx="1817366" cy="1211577"/>
      </dsp:txXfrm>
    </dsp:sp>
    <dsp:sp modelId="{07FDC341-6598-4713-B1E3-F857A6A105C2}">
      <dsp:nvSpPr>
        <dsp:cNvPr id="0" name=""/>
        <dsp:cNvSpPr/>
      </dsp:nvSpPr>
      <dsp:spPr>
        <a:xfrm>
          <a:off x="5457302" y="469596"/>
          <a:ext cx="3028943" cy="1211577"/>
        </a:xfrm>
        <a:prstGeom prst="chevron">
          <a:avLst/>
        </a:prstGeom>
        <a:noFill/>
        <a:ln w="57150" cap="flat" cmpd="sng" algn="ctr">
          <a:solidFill>
            <a:srgbClr val="2A598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华文中宋" panose="02010600040101010101" pitchFamily="2" charset="-122"/>
              <a:ea typeface="华文中宋" panose="02010600040101010101" pitchFamily="2" charset="-122"/>
            </a:rPr>
            <a:t>论文模型</a:t>
          </a:r>
        </a:p>
      </dsp:txBody>
      <dsp:txXfrm>
        <a:off x="6063091" y="469596"/>
        <a:ext cx="1817366" cy="1211577"/>
      </dsp:txXfrm>
    </dsp:sp>
    <dsp:sp modelId="{84FB9D09-FCC3-436F-8B72-8B7A35D59BEB}">
      <dsp:nvSpPr>
        <dsp:cNvPr id="0" name=""/>
        <dsp:cNvSpPr/>
      </dsp:nvSpPr>
      <dsp:spPr>
        <a:xfrm>
          <a:off x="8183351" y="469596"/>
          <a:ext cx="3028943" cy="1211577"/>
        </a:xfrm>
        <a:prstGeom prst="chevron">
          <a:avLst/>
        </a:prstGeom>
        <a:noFill/>
        <a:ln w="57150" cap="flat" cmpd="sng" algn="ctr">
          <a:solidFill>
            <a:srgbClr val="2A598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42672" rIns="42672" bIns="42672" numCol="1" spcCol="1270" anchor="ctr" anchorCtr="0">
          <a:noAutofit/>
        </a:bodyPr>
        <a:lstStyle/>
        <a:p>
          <a:pPr marL="0" lvl="0" indent="0" algn="ctr" defTabSz="1422400">
            <a:lnSpc>
              <a:spcPct val="90000"/>
            </a:lnSpc>
            <a:spcBef>
              <a:spcPct val="0"/>
            </a:spcBef>
            <a:spcAft>
              <a:spcPct val="35000"/>
            </a:spcAft>
            <a:buNone/>
          </a:pPr>
          <a:r>
            <a:rPr lang="zh-CN" altLang="en-US" sz="3200" kern="1200" dirty="0">
              <a:latin typeface="华文中宋" panose="02010600040101010101" pitchFamily="2" charset="-122"/>
              <a:ea typeface="华文中宋" panose="02010600040101010101" pitchFamily="2" charset="-122"/>
            </a:rPr>
            <a:t>实验结果</a:t>
          </a:r>
        </a:p>
      </dsp:txBody>
      <dsp:txXfrm>
        <a:off x="8789140" y="469596"/>
        <a:ext cx="1817366" cy="121157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ctrTitle"/>
          </p:nvPr>
        </p:nvSpPr>
        <p:spPr>
          <a:xfrm>
            <a:off x="1524000" y="2984808"/>
            <a:ext cx="9144000" cy="1811411"/>
          </a:xfrm>
        </p:spPr>
        <p:txBody>
          <a:bodyPr anchor="b"/>
          <a:lstStyle>
            <a:lvl1pPr algn="ctr">
              <a:defRPr sz="6000">
                <a:solidFill>
                  <a:srgbClr val="2A5989"/>
                </a:solidFill>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524000" y="5183386"/>
            <a:ext cx="9144000" cy="446649"/>
          </a:xfrm>
        </p:spPr>
        <p:txBody>
          <a:bodyPr/>
          <a:lstStyle>
            <a:lvl1pPr marL="0" indent="0" algn="ctr">
              <a:buNone/>
              <a:defRPr sz="2400">
                <a:latin typeface="DFKai-SB" panose="03000509000000000000" pitchFamily="65" charset="-120"/>
                <a:ea typeface="DFKai-SB" panose="03000509000000000000" pitchFamily="65" charset="-12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C668B0DF-9E95-4FF5-9934-3B6869D759F3}" type="datetimeFigureOut">
              <a:rPr lang="zh-CN" altLang="en-US" smtClean="0"/>
              <a:t>2019/11/15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201765-28EA-41EE-8360-4DCDA7AD8B0A}" type="slidenum">
              <a:rPr lang="zh-CN" altLang="en-US" smtClean="0"/>
              <a:t>‹#›</a:t>
            </a:fld>
            <a:endParaRPr lang="zh-CN" altLang="en-US"/>
          </a:p>
        </p:txBody>
      </p:sp>
      <p:cxnSp>
        <p:nvCxnSpPr>
          <p:cNvPr id="9" name="直接连接符 8"/>
          <p:cNvCxnSpPr/>
          <p:nvPr userDrawn="1"/>
        </p:nvCxnSpPr>
        <p:spPr>
          <a:xfrm>
            <a:off x="4431323" y="3441007"/>
            <a:ext cx="3319975" cy="0"/>
          </a:xfrm>
          <a:prstGeom prst="line">
            <a:avLst/>
          </a:prstGeom>
          <a:ln w="19050">
            <a:solidFill>
              <a:srgbClr val="2A5989"/>
            </a:solidFill>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57890" y="1631333"/>
            <a:ext cx="1476220" cy="1480558"/>
          </a:xfrm>
          <a:prstGeom prst="rect">
            <a:avLst/>
          </a:prstGeom>
        </p:spPr>
      </p:pic>
    </p:spTree>
    <p:extLst>
      <p:ext uri="{BB962C8B-B14F-4D97-AF65-F5344CB8AC3E}">
        <p14:creationId xmlns:p14="http://schemas.microsoft.com/office/powerpoint/2010/main" val="5478837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668B0DF-9E95-4FF5-9934-3B6869D759F3}" type="datetimeFigureOut">
              <a:rPr lang="zh-CN" altLang="en-US" smtClean="0"/>
              <a:t>2019/11/15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7" name="矩形 6"/>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71124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C668B0DF-9E95-4FF5-9934-3B6869D759F3}" type="datetimeFigureOut">
              <a:rPr lang="zh-CN" altLang="en-US" smtClean="0"/>
              <a:t>2019/11/15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7" name="矩形 6"/>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83441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001488" y="365125"/>
            <a:ext cx="10352312" cy="1325563"/>
          </a:xfrm>
        </p:spPr>
        <p:txBody>
          <a:bodyPr/>
          <a:lstStyle>
            <a:lvl1pPr>
              <a:defRPr>
                <a:solidFill>
                  <a:srgbClr val="2A5989"/>
                </a:solidFill>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marL="457200" indent="-457200">
              <a:buFont typeface="Wingdings" panose="05000000000000000000" pitchFamily="2" charset="2"/>
              <a:buChar char="n"/>
              <a:defRPr>
                <a:latin typeface="华文中宋" panose="02010600040101010101" pitchFamily="2" charset="-122"/>
                <a:ea typeface="华文中宋" panose="02010600040101010101" pitchFamily="2" charset="-122"/>
              </a:defRPr>
            </a:lvl1pPr>
            <a:lvl2pPr marL="800100" indent="-342900">
              <a:buFont typeface="Wingdings" panose="05000000000000000000" pitchFamily="2" charset="2"/>
              <a:buChar char="n"/>
              <a:defRPr>
                <a:latin typeface="DFKai-SB" panose="03000509000000000000" pitchFamily="65" charset="-120"/>
                <a:ea typeface="DFKai-SB" panose="03000509000000000000" pitchFamily="65" charset="-120"/>
              </a:defRPr>
            </a:lvl2pPr>
            <a:lvl3pPr marL="1257300" indent="-342900">
              <a:buFont typeface="Wingdings" panose="05000000000000000000" pitchFamily="2" charset="2"/>
              <a:buChar char="n"/>
              <a:defRPr>
                <a:latin typeface="DFKai-SB" panose="03000509000000000000" pitchFamily="65" charset="-120"/>
                <a:ea typeface="DFKai-SB" panose="03000509000000000000" pitchFamily="65" charset="-120"/>
              </a:defRPr>
            </a:lvl3pPr>
            <a:lvl4pPr marL="1657350" indent="-285750">
              <a:buFont typeface="Wingdings" panose="05000000000000000000" pitchFamily="2" charset="2"/>
              <a:buChar char="n"/>
              <a:defRPr>
                <a:latin typeface="DFKai-SB" panose="03000509000000000000" pitchFamily="65" charset="-120"/>
                <a:ea typeface="DFKai-SB" panose="03000509000000000000" pitchFamily="65" charset="-120"/>
              </a:defRPr>
            </a:lvl4pPr>
            <a:lvl5pPr marL="2114550" indent="-285750">
              <a:buFont typeface="Wingdings" panose="05000000000000000000" pitchFamily="2" charset="2"/>
              <a:buChar char="n"/>
              <a:defRPr>
                <a:latin typeface="DFKai-SB" panose="03000509000000000000" pitchFamily="65" charset="-120"/>
                <a:ea typeface="DFKai-SB" panose="03000509000000000000" pitchFamily="65" charset="-12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C668B0DF-9E95-4FF5-9934-3B6869D759F3}" type="datetimeFigureOut">
              <a:rPr lang="zh-CN" altLang="en-US" smtClean="0"/>
              <a:t>2019/11/15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7" name="矩形 6"/>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838201" y="478972"/>
            <a:ext cx="163286" cy="972457"/>
          </a:xfrm>
          <a:prstGeom prst="rect">
            <a:avLst/>
          </a:prstGeom>
          <a:solidFill>
            <a:srgbClr val="2A5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7617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001486" y="1709738"/>
            <a:ext cx="10345964" cy="2852737"/>
          </a:xfrm>
        </p:spPr>
        <p:txBody>
          <a:bodyPr anchor="b"/>
          <a:lstStyle>
            <a:lvl1pPr>
              <a:defRPr sz="6000">
                <a:solidFill>
                  <a:srgbClr val="1E4B74"/>
                </a:solidFill>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C668B0DF-9E95-4FF5-9934-3B6869D759F3}" type="datetimeFigureOut">
              <a:rPr lang="zh-CN" altLang="en-US" smtClean="0"/>
              <a:t>2019/11/15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7" name="矩形 6"/>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838200" y="3487965"/>
            <a:ext cx="163286" cy="972457"/>
          </a:xfrm>
          <a:prstGeom prst="rect">
            <a:avLst/>
          </a:prstGeom>
          <a:solidFill>
            <a:srgbClr val="2A59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50572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C668B0DF-9E95-4FF5-9934-3B6869D759F3}" type="datetimeFigureOut">
              <a:rPr lang="zh-CN" altLang="en-US" smtClean="0"/>
              <a:t>2019/11/15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8" name="矩形 7"/>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0859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668B0DF-9E95-4FF5-9934-3B6869D759F3}" type="datetimeFigureOut">
              <a:rPr lang="zh-CN" altLang="en-US" smtClean="0"/>
              <a:t>2019/11/15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10" name="矩形 9"/>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25710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C668B0DF-9E95-4FF5-9934-3B6869D759F3}" type="datetimeFigureOut">
              <a:rPr lang="zh-CN" altLang="en-US" smtClean="0"/>
              <a:t>2019/11/15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6" name="矩形 5"/>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53544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668B0DF-9E95-4FF5-9934-3B6869D759F3}" type="datetimeFigureOut">
              <a:rPr lang="zh-CN" altLang="en-US" smtClean="0"/>
              <a:t>2019/11/15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5" name="矩形 4"/>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49020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668B0DF-9E95-4FF5-9934-3B6869D759F3}" type="datetimeFigureOut">
              <a:rPr lang="zh-CN" altLang="en-US" smtClean="0"/>
              <a:t>2019/11/15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8" name="矩形 7"/>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944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668B0DF-9E95-4FF5-9934-3B6869D759F3}" type="datetimeFigureOut">
              <a:rPr lang="zh-CN" altLang="en-US" smtClean="0"/>
              <a:t>2019/11/15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201765-28EA-41EE-8360-4DCDA7AD8B0A}" type="slidenum">
              <a:rPr lang="zh-CN" altLang="en-US" smtClean="0"/>
              <a:t>‹#›</a:t>
            </a:fld>
            <a:endParaRPr lang="zh-CN" altLang="en-US"/>
          </a:p>
        </p:txBody>
      </p:sp>
      <p:sp>
        <p:nvSpPr>
          <p:cNvPr id="8" name="矩形 7"/>
          <p:cNvSpPr/>
          <p:nvPr userDrawn="1"/>
        </p:nvSpPr>
        <p:spPr>
          <a:xfrm>
            <a:off x="0" y="0"/>
            <a:ext cx="12192000" cy="6858000"/>
          </a:xfrm>
          <a:prstGeom prst="rect">
            <a:avLst/>
          </a:prstGeom>
          <a:noFill/>
          <a:ln w="254000" cap="flat">
            <a:solidFill>
              <a:srgbClr val="2A5989"/>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97203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68B0DF-9E95-4FF5-9934-3B6869D759F3}" type="datetimeFigureOut">
              <a:rPr lang="zh-CN" altLang="en-US" smtClean="0"/>
              <a:t>2019/11/15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01765-28EA-41EE-8360-4DCDA7AD8B0A}" type="slidenum">
              <a:rPr lang="zh-CN" altLang="en-US" smtClean="0"/>
              <a:t>‹#›</a:t>
            </a:fld>
            <a:endParaRPr lang="zh-CN" altLang="en-US"/>
          </a:p>
        </p:txBody>
      </p:sp>
    </p:spTree>
    <p:extLst>
      <p:ext uri="{BB962C8B-B14F-4D97-AF65-F5344CB8AC3E}">
        <p14:creationId xmlns:p14="http://schemas.microsoft.com/office/powerpoint/2010/main" val="3237983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26" Type="http://schemas.openxmlformats.org/officeDocument/2006/relationships/image" Target="../media/image46.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5" Type="http://schemas.openxmlformats.org/officeDocument/2006/relationships/image" Target="../media/image45.pn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24" Type="http://schemas.openxmlformats.org/officeDocument/2006/relationships/image" Target="../media/image44.png"/><Relationship Id="rId5" Type="http://schemas.openxmlformats.org/officeDocument/2006/relationships/image" Target="../media/image25.png"/><Relationship Id="rId15" Type="http://schemas.openxmlformats.org/officeDocument/2006/relationships/image" Target="../media/image35.png"/><Relationship Id="rId23" Type="http://schemas.openxmlformats.org/officeDocument/2006/relationships/image" Target="../media/image43.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7.png"/></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3622117"/>
            <a:ext cx="9144000" cy="1811411"/>
          </a:xfrm>
        </p:spPr>
        <p:txBody>
          <a:bodyPr>
            <a:noAutofit/>
          </a:bodyPr>
          <a:lstStyle/>
          <a:p>
            <a:r>
              <a:rPr lang="en-US" altLang="zh-CN" sz="4000" b="1" dirty="0">
                <a:latin typeface="微软雅黑" panose="020B0503020204020204" pitchFamily="34" charset="-122"/>
                <a:ea typeface="微软雅黑" panose="020B0503020204020204" pitchFamily="34" charset="-122"/>
              </a:rPr>
              <a:t>Novel Deep Learning Model for Traffic Sign Detection Using Capsule Networks</a:t>
            </a:r>
            <a:endParaRPr lang="zh-CN" altLang="en-US" sz="4000" dirty="0"/>
          </a:p>
        </p:txBody>
      </p:sp>
      <p:sp>
        <p:nvSpPr>
          <p:cNvPr id="3" name="副标题 2"/>
          <p:cNvSpPr>
            <a:spLocks noGrp="1"/>
          </p:cNvSpPr>
          <p:nvPr>
            <p:ph type="subTitle" idx="1"/>
          </p:nvPr>
        </p:nvSpPr>
        <p:spPr>
          <a:xfrm>
            <a:off x="1524000" y="5805093"/>
            <a:ext cx="9144000" cy="446649"/>
          </a:xfrm>
        </p:spPr>
        <p:txBody>
          <a:bodyPr>
            <a:normAutofit/>
          </a:bodyPr>
          <a:lstStyle/>
          <a:p>
            <a:r>
              <a:rPr lang="zh-CN" altLang="en-US" dirty="0"/>
              <a:t>康家琪   </a:t>
            </a:r>
            <a:r>
              <a:rPr lang="en-US" altLang="zh-CN" dirty="0"/>
              <a:t>19210240118</a:t>
            </a:r>
            <a:endParaRPr lang="zh-CN" altLang="en-US" dirty="0"/>
          </a:p>
        </p:txBody>
      </p:sp>
    </p:spTree>
    <p:extLst>
      <p:ext uri="{BB962C8B-B14F-4D97-AF65-F5344CB8AC3E}">
        <p14:creationId xmlns:p14="http://schemas.microsoft.com/office/powerpoint/2010/main" val="348548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论文模型</a:t>
            </a:r>
            <a:r>
              <a:rPr lang="en-US" altLang="zh-CN" dirty="0"/>
              <a:t>_</a:t>
            </a:r>
            <a:r>
              <a:rPr lang="zh-CN" altLang="en-US" sz="3200" dirty="0"/>
              <a:t>模型概览</a:t>
            </a:r>
            <a:endParaRPr lang="zh-CN" altLang="en-US" dirty="0"/>
          </a:p>
        </p:txBody>
      </p:sp>
      <p:pic>
        <p:nvPicPr>
          <p:cNvPr id="6" name="内容占位符 5">
            <a:extLst>
              <a:ext uri="{FF2B5EF4-FFF2-40B4-BE49-F238E27FC236}">
                <a16:creationId xmlns:a16="http://schemas.microsoft.com/office/drawing/2014/main" id="{29CAF611-FCD4-48F1-8605-8C64CA9F9EE0}"/>
              </a:ext>
            </a:extLst>
          </p:cNvPr>
          <p:cNvPicPr>
            <a:picLocks noGrp="1" noChangeAspect="1"/>
          </p:cNvPicPr>
          <p:nvPr>
            <p:ph idx="1"/>
          </p:nvPr>
        </p:nvPicPr>
        <p:blipFill>
          <a:blip r:embed="rId2"/>
          <a:stretch>
            <a:fillRect/>
          </a:stretch>
        </p:blipFill>
        <p:spPr>
          <a:xfrm>
            <a:off x="1267818" y="1530890"/>
            <a:ext cx="9474162" cy="4893678"/>
          </a:xfrm>
          <a:prstGeom prst="rect">
            <a:avLst/>
          </a:prstGeom>
        </p:spPr>
      </p:pic>
    </p:spTree>
    <p:extLst>
      <p:ext uri="{BB962C8B-B14F-4D97-AF65-F5344CB8AC3E}">
        <p14:creationId xmlns:p14="http://schemas.microsoft.com/office/powerpoint/2010/main" val="25228757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论文模型</a:t>
            </a:r>
            <a:r>
              <a:rPr lang="en-US" altLang="zh-CN" dirty="0"/>
              <a:t>_</a:t>
            </a:r>
            <a:r>
              <a:rPr lang="zh-CN" altLang="en-US" sz="3200" dirty="0"/>
              <a:t>胶囊的定义</a:t>
            </a:r>
            <a:endParaRPr lang="zh-CN" altLang="en-US" dirty="0"/>
          </a:p>
        </p:txBody>
      </p:sp>
      <p:pic>
        <p:nvPicPr>
          <p:cNvPr id="7" name="内容占位符 6">
            <a:extLst>
              <a:ext uri="{FF2B5EF4-FFF2-40B4-BE49-F238E27FC236}">
                <a16:creationId xmlns:a16="http://schemas.microsoft.com/office/drawing/2014/main" id="{E81BC6F1-E061-42D8-862D-87BB91CEFD9C}"/>
              </a:ext>
            </a:extLst>
          </p:cNvPr>
          <p:cNvPicPr>
            <a:picLocks noGrp="1" noChangeAspect="1"/>
          </p:cNvPicPr>
          <p:nvPr>
            <p:ph idx="1"/>
          </p:nvPr>
        </p:nvPicPr>
        <p:blipFill>
          <a:blip r:embed="rId2"/>
          <a:stretch>
            <a:fillRect/>
          </a:stretch>
        </p:blipFill>
        <p:spPr>
          <a:xfrm>
            <a:off x="5670336" y="2468956"/>
            <a:ext cx="4864034" cy="3550053"/>
          </a:xfrm>
          <a:prstGeom prst="rect">
            <a:avLst/>
          </a:prstGeom>
        </p:spPr>
      </p:pic>
      <p:sp>
        <p:nvSpPr>
          <p:cNvPr id="5" name="矩形 4">
            <a:extLst>
              <a:ext uri="{FF2B5EF4-FFF2-40B4-BE49-F238E27FC236}">
                <a16:creationId xmlns:a16="http://schemas.microsoft.com/office/drawing/2014/main" id="{3847545F-07AD-4CBD-8532-35F2E7ACE65F}"/>
              </a:ext>
            </a:extLst>
          </p:cNvPr>
          <p:cNvSpPr/>
          <p:nvPr/>
        </p:nvSpPr>
        <p:spPr>
          <a:xfrm>
            <a:off x="1001488" y="1690688"/>
            <a:ext cx="10117585"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胶囊即“向量神经元</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，普通神经网络每个神经元对应一个标量输出，而胶囊的输出则为一个向量，每个向量代表了图像中出现的的某一特定实体的属性（如方向），向量的模值表示该实体存在的概率</a:t>
            </a:r>
            <a:endParaRPr lang="en-US" altLang="zh-CN" dirty="0">
              <a:latin typeface="微软雅黑" panose="020B0503020204020204" pitchFamily="34" charset="-122"/>
              <a:ea typeface="微软雅黑" panose="020B0503020204020204" pitchFamily="34" charset="-122"/>
            </a:endParaRPr>
          </a:p>
        </p:txBody>
      </p:sp>
      <p:grpSp>
        <p:nvGrpSpPr>
          <p:cNvPr id="37" name="组合 36">
            <a:extLst>
              <a:ext uri="{FF2B5EF4-FFF2-40B4-BE49-F238E27FC236}">
                <a16:creationId xmlns:a16="http://schemas.microsoft.com/office/drawing/2014/main" id="{9965B824-D675-46D7-BAED-C98BC5D6C1FD}"/>
              </a:ext>
            </a:extLst>
          </p:cNvPr>
          <p:cNvGrpSpPr/>
          <p:nvPr/>
        </p:nvGrpSpPr>
        <p:grpSpPr>
          <a:xfrm>
            <a:off x="2005866" y="3055198"/>
            <a:ext cx="1775007" cy="2377569"/>
            <a:chOff x="1242386" y="3042450"/>
            <a:chExt cx="1775007" cy="2377569"/>
          </a:xfrm>
        </p:grpSpPr>
        <p:sp>
          <p:nvSpPr>
            <p:cNvPr id="3" name="椭圆 2">
              <a:extLst>
                <a:ext uri="{FF2B5EF4-FFF2-40B4-BE49-F238E27FC236}">
                  <a16:creationId xmlns:a16="http://schemas.microsoft.com/office/drawing/2014/main" id="{8054D89C-EB5C-4D88-8114-F56F93C933A5}"/>
                </a:ext>
              </a:extLst>
            </p:cNvPr>
            <p:cNvSpPr/>
            <p:nvPr/>
          </p:nvSpPr>
          <p:spPr>
            <a:xfrm>
              <a:off x="1242387" y="3042450"/>
              <a:ext cx="412749" cy="4127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3E0EB168-AE80-4165-83FD-EB738309C2AB}"/>
                </a:ext>
              </a:extLst>
            </p:cNvPr>
            <p:cNvSpPr/>
            <p:nvPr/>
          </p:nvSpPr>
          <p:spPr>
            <a:xfrm>
              <a:off x="1244881" y="3697390"/>
              <a:ext cx="412749" cy="4127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1FBBB4C4-7387-434D-82B2-E21274D7898E}"/>
                </a:ext>
              </a:extLst>
            </p:cNvPr>
            <p:cNvSpPr/>
            <p:nvPr/>
          </p:nvSpPr>
          <p:spPr>
            <a:xfrm>
              <a:off x="1242386" y="4352330"/>
              <a:ext cx="412749" cy="4127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D8D8CCEE-D3F3-45D4-8275-8B89952197A1}"/>
                </a:ext>
              </a:extLst>
            </p:cNvPr>
            <p:cNvSpPr/>
            <p:nvPr/>
          </p:nvSpPr>
          <p:spPr>
            <a:xfrm>
              <a:off x="1242386" y="5007270"/>
              <a:ext cx="412749" cy="41274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02C3B74F-1483-4237-B0A9-5060926ECEEF}"/>
                </a:ext>
              </a:extLst>
            </p:cNvPr>
            <p:cNvSpPr/>
            <p:nvPr/>
          </p:nvSpPr>
          <p:spPr>
            <a:xfrm>
              <a:off x="2602150" y="3284641"/>
              <a:ext cx="412749" cy="41274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57129ECB-C07E-457D-B067-24CA8E95DA23}"/>
                </a:ext>
              </a:extLst>
            </p:cNvPr>
            <p:cNvSpPr/>
            <p:nvPr/>
          </p:nvSpPr>
          <p:spPr>
            <a:xfrm>
              <a:off x="2604644" y="3939581"/>
              <a:ext cx="412749" cy="41274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19FF8FC6-3AC3-47D5-9ECF-4B316CE48609}"/>
                </a:ext>
              </a:extLst>
            </p:cNvPr>
            <p:cNvSpPr/>
            <p:nvPr/>
          </p:nvSpPr>
          <p:spPr>
            <a:xfrm>
              <a:off x="2602149" y="4594521"/>
              <a:ext cx="412749" cy="41274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箭头连接符 13">
              <a:extLst>
                <a:ext uri="{FF2B5EF4-FFF2-40B4-BE49-F238E27FC236}">
                  <a16:creationId xmlns:a16="http://schemas.microsoft.com/office/drawing/2014/main" id="{B116D3FE-7DF4-4079-A4C7-818EAF21B2EE}"/>
                </a:ext>
              </a:extLst>
            </p:cNvPr>
            <p:cNvCxnSpPr>
              <a:stCxn id="3" idx="6"/>
              <a:endCxn id="10" idx="2"/>
            </p:cNvCxnSpPr>
            <p:nvPr/>
          </p:nvCxnSpPr>
          <p:spPr>
            <a:xfrm>
              <a:off x="1655136" y="3248825"/>
              <a:ext cx="947014" cy="242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直接箭头连接符 15">
              <a:extLst>
                <a:ext uri="{FF2B5EF4-FFF2-40B4-BE49-F238E27FC236}">
                  <a16:creationId xmlns:a16="http://schemas.microsoft.com/office/drawing/2014/main" id="{23561DA5-2ED3-4869-9409-C7A94FBA277A}"/>
                </a:ext>
              </a:extLst>
            </p:cNvPr>
            <p:cNvCxnSpPr>
              <a:stCxn id="3" idx="6"/>
              <a:endCxn id="11" idx="2"/>
            </p:cNvCxnSpPr>
            <p:nvPr/>
          </p:nvCxnSpPr>
          <p:spPr>
            <a:xfrm>
              <a:off x="1655136" y="3248825"/>
              <a:ext cx="949508" cy="8971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直接箭头连接符 17">
              <a:extLst>
                <a:ext uri="{FF2B5EF4-FFF2-40B4-BE49-F238E27FC236}">
                  <a16:creationId xmlns:a16="http://schemas.microsoft.com/office/drawing/2014/main" id="{742F620D-205A-4C1B-A30D-FFCC84D30D96}"/>
                </a:ext>
              </a:extLst>
            </p:cNvPr>
            <p:cNvCxnSpPr>
              <a:stCxn id="3" idx="6"/>
              <a:endCxn id="12" idx="2"/>
            </p:cNvCxnSpPr>
            <p:nvPr/>
          </p:nvCxnSpPr>
          <p:spPr>
            <a:xfrm>
              <a:off x="1655136" y="3248825"/>
              <a:ext cx="947013" cy="15520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44FBC51D-B904-4D43-B67E-F95FAE34EB23}"/>
                </a:ext>
              </a:extLst>
            </p:cNvPr>
            <p:cNvCxnSpPr>
              <a:stCxn id="6" idx="6"/>
              <a:endCxn id="10" idx="2"/>
            </p:cNvCxnSpPr>
            <p:nvPr/>
          </p:nvCxnSpPr>
          <p:spPr>
            <a:xfrm flipV="1">
              <a:off x="1657630" y="3491016"/>
              <a:ext cx="944520" cy="412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DEDF638A-2CFA-4576-8C8D-843F6D57ACB4}"/>
                </a:ext>
              </a:extLst>
            </p:cNvPr>
            <p:cNvCxnSpPr>
              <a:stCxn id="6" idx="6"/>
            </p:cNvCxnSpPr>
            <p:nvPr/>
          </p:nvCxnSpPr>
          <p:spPr>
            <a:xfrm>
              <a:off x="1652641" y="3903764"/>
              <a:ext cx="914400" cy="914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E37D8693-DE96-4ABF-8535-810EFA558E83}"/>
                </a:ext>
              </a:extLst>
            </p:cNvPr>
            <p:cNvCxnSpPr>
              <a:stCxn id="6" idx="6"/>
              <a:endCxn id="11" idx="2"/>
            </p:cNvCxnSpPr>
            <p:nvPr/>
          </p:nvCxnSpPr>
          <p:spPr>
            <a:xfrm>
              <a:off x="1657630" y="3903765"/>
              <a:ext cx="947014" cy="242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直接箭头连接符 25">
              <a:extLst>
                <a:ext uri="{FF2B5EF4-FFF2-40B4-BE49-F238E27FC236}">
                  <a16:creationId xmlns:a16="http://schemas.microsoft.com/office/drawing/2014/main" id="{9D406C15-0C4E-40E0-BDE2-98F32F9CFB28}"/>
                </a:ext>
              </a:extLst>
            </p:cNvPr>
            <p:cNvCxnSpPr>
              <a:stCxn id="8" idx="6"/>
              <a:endCxn id="10" idx="2"/>
            </p:cNvCxnSpPr>
            <p:nvPr/>
          </p:nvCxnSpPr>
          <p:spPr>
            <a:xfrm flipV="1">
              <a:off x="1655135" y="3491016"/>
              <a:ext cx="947015" cy="1067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接箭头连接符 27">
              <a:extLst>
                <a:ext uri="{FF2B5EF4-FFF2-40B4-BE49-F238E27FC236}">
                  <a16:creationId xmlns:a16="http://schemas.microsoft.com/office/drawing/2014/main" id="{1EBFB3D6-9566-4EFA-876B-C60DF9A8E58A}"/>
                </a:ext>
              </a:extLst>
            </p:cNvPr>
            <p:cNvCxnSpPr>
              <a:stCxn id="8" idx="6"/>
              <a:endCxn id="11" idx="2"/>
            </p:cNvCxnSpPr>
            <p:nvPr/>
          </p:nvCxnSpPr>
          <p:spPr>
            <a:xfrm flipV="1">
              <a:off x="1655135" y="4145956"/>
              <a:ext cx="949509" cy="412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8F27BC14-8D6F-4A92-97B6-AD5B69ED58EB}"/>
                </a:ext>
              </a:extLst>
            </p:cNvPr>
            <p:cNvCxnSpPr>
              <a:stCxn id="8" idx="6"/>
              <a:endCxn id="12" idx="2"/>
            </p:cNvCxnSpPr>
            <p:nvPr/>
          </p:nvCxnSpPr>
          <p:spPr>
            <a:xfrm>
              <a:off x="1655135" y="4558705"/>
              <a:ext cx="947014" cy="2421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直接箭头连接符 31">
              <a:extLst>
                <a:ext uri="{FF2B5EF4-FFF2-40B4-BE49-F238E27FC236}">
                  <a16:creationId xmlns:a16="http://schemas.microsoft.com/office/drawing/2014/main" id="{BF2FAF9F-DE6E-4B46-B8CC-5E4D4DA7CAFC}"/>
                </a:ext>
              </a:extLst>
            </p:cNvPr>
            <p:cNvCxnSpPr>
              <a:stCxn id="9" idx="6"/>
              <a:endCxn id="12" idx="2"/>
            </p:cNvCxnSpPr>
            <p:nvPr/>
          </p:nvCxnSpPr>
          <p:spPr>
            <a:xfrm flipV="1">
              <a:off x="1655135" y="4800896"/>
              <a:ext cx="947014" cy="4127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直接箭头连接符 33">
              <a:extLst>
                <a:ext uri="{FF2B5EF4-FFF2-40B4-BE49-F238E27FC236}">
                  <a16:creationId xmlns:a16="http://schemas.microsoft.com/office/drawing/2014/main" id="{4FC0FA89-D46E-4861-B945-8BECE9971E07}"/>
                </a:ext>
              </a:extLst>
            </p:cNvPr>
            <p:cNvCxnSpPr>
              <a:stCxn id="9" idx="6"/>
              <a:endCxn id="11" idx="2"/>
            </p:cNvCxnSpPr>
            <p:nvPr/>
          </p:nvCxnSpPr>
          <p:spPr>
            <a:xfrm flipV="1">
              <a:off x="1655135" y="4145956"/>
              <a:ext cx="949509" cy="10676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直接箭头连接符 35">
              <a:extLst>
                <a:ext uri="{FF2B5EF4-FFF2-40B4-BE49-F238E27FC236}">
                  <a16:creationId xmlns:a16="http://schemas.microsoft.com/office/drawing/2014/main" id="{AA3D7F2A-AE8F-4D14-969D-62441A3E5F97}"/>
                </a:ext>
              </a:extLst>
            </p:cNvPr>
            <p:cNvCxnSpPr>
              <a:stCxn id="9" idx="6"/>
              <a:endCxn id="10" idx="2"/>
            </p:cNvCxnSpPr>
            <p:nvPr/>
          </p:nvCxnSpPr>
          <p:spPr>
            <a:xfrm flipV="1">
              <a:off x="1655135" y="3491016"/>
              <a:ext cx="947015" cy="17226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042701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论文模型</a:t>
            </a:r>
            <a:r>
              <a:rPr lang="en-US" altLang="zh-CN" dirty="0"/>
              <a:t>_</a:t>
            </a:r>
            <a:r>
              <a:rPr lang="zh-CN" altLang="en-US" sz="3200" dirty="0"/>
              <a:t>模型概览</a:t>
            </a:r>
            <a:endParaRPr lang="zh-CN" altLang="en-US" dirty="0"/>
          </a:p>
        </p:txBody>
      </p:sp>
      <p:pic>
        <p:nvPicPr>
          <p:cNvPr id="6" name="内容占位符 5">
            <a:extLst>
              <a:ext uri="{FF2B5EF4-FFF2-40B4-BE49-F238E27FC236}">
                <a16:creationId xmlns:a16="http://schemas.microsoft.com/office/drawing/2014/main" id="{29CAF611-FCD4-48F1-8605-8C64CA9F9EE0}"/>
              </a:ext>
            </a:extLst>
          </p:cNvPr>
          <p:cNvPicPr>
            <a:picLocks noGrp="1" noChangeAspect="1"/>
          </p:cNvPicPr>
          <p:nvPr>
            <p:ph idx="1"/>
          </p:nvPr>
        </p:nvPicPr>
        <p:blipFill>
          <a:blip r:embed="rId2"/>
          <a:stretch>
            <a:fillRect/>
          </a:stretch>
        </p:blipFill>
        <p:spPr>
          <a:xfrm>
            <a:off x="1267818" y="1530890"/>
            <a:ext cx="9474162" cy="4893678"/>
          </a:xfrm>
          <a:prstGeom prst="rect">
            <a:avLst/>
          </a:prstGeom>
        </p:spPr>
      </p:pic>
    </p:spTree>
    <p:extLst>
      <p:ext uri="{BB962C8B-B14F-4D97-AF65-F5344CB8AC3E}">
        <p14:creationId xmlns:p14="http://schemas.microsoft.com/office/powerpoint/2010/main" val="92299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论文模型</a:t>
            </a:r>
            <a:r>
              <a:rPr lang="en-US" altLang="zh-CN" dirty="0"/>
              <a:t>_</a:t>
            </a:r>
            <a:r>
              <a:rPr lang="zh-CN" altLang="en-US" sz="3200" dirty="0"/>
              <a:t>前置胶囊层</a:t>
            </a:r>
            <a:endParaRPr lang="zh-CN" altLang="en-US" dirty="0"/>
          </a:p>
        </p:txBody>
      </p:sp>
      <p:pic>
        <p:nvPicPr>
          <p:cNvPr id="9" name="内容占位符 8">
            <a:extLst>
              <a:ext uri="{FF2B5EF4-FFF2-40B4-BE49-F238E27FC236}">
                <a16:creationId xmlns:a16="http://schemas.microsoft.com/office/drawing/2014/main" id="{E55B275B-10E8-42CE-995E-DDD4754FB897}"/>
              </a:ext>
            </a:extLst>
          </p:cNvPr>
          <p:cNvPicPr>
            <a:picLocks noGrp="1" noChangeAspect="1"/>
          </p:cNvPicPr>
          <p:nvPr>
            <p:ph idx="1"/>
          </p:nvPr>
        </p:nvPicPr>
        <p:blipFill>
          <a:blip r:embed="rId2"/>
          <a:stretch>
            <a:fillRect/>
          </a:stretch>
        </p:blipFill>
        <p:spPr>
          <a:xfrm>
            <a:off x="8111206" y="2367666"/>
            <a:ext cx="2060398" cy="2009969"/>
          </a:xfrm>
          <a:prstGeom prst="rect">
            <a:avLst/>
          </a:prstGeom>
        </p:spPr>
      </p:pic>
      <p:pic>
        <p:nvPicPr>
          <p:cNvPr id="10" name="图片 9">
            <a:extLst>
              <a:ext uri="{FF2B5EF4-FFF2-40B4-BE49-F238E27FC236}">
                <a16:creationId xmlns:a16="http://schemas.microsoft.com/office/drawing/2014/main" id="{8126E1D3-98F9-4CBF-9029-E23418C18079}"/>
              </a:ext>
            </a:extLst>
          </p:cNvPr>
          <p:cNvPicPr>
            <a:picLocks noChangeAspect="1"/>
          </p:cNvPicPr>
          <p:nvPr/>
        </p:nvPicPr>
        <p:blipFill>
          <a:blip r:embed="rId3"/>
          <a:stretch>
            <a:fillRect/>
          </a:stretch>
        </p:blipFill>
        <p:spPr>
          <a:xfrm>
            <a:off x="1130851" y="2330656"/>
            <a:ext cx="2282780" cy="2108142"/>
          </a:xfrm>
          <a:prstGeom prst="rect">
            <a:avLst/>
          </a:prstGeom>
        </p:spPr>
      </p:pic>
      <p:sp>
        <p:nvSpPr>
          <p:cNvPr id="11" name="文本框 10">
            <a:extLst>
              <a:ext uri="{FF2B5EF4-FFF2-40B4-BE49-F238E27FC236}">
                <a16:creationId xmlns:a16="http://schemas.microsoft.com/office/drawing/2014/main" id="{2EDCA093-9084-4710-A663-F57AF5A89DB1}"/>
              </a:ext>
            </a:extLst>
          </p:cNvPr>
          <p:cNvSpPr txBox="1"/>
          <p:nvPr/>
        </p:nvSpPr>
        <p:spPr>
          <a:xfrm>
            <a:off x="1347717" y="4746967"/>
            <a:ext cx="1473693" cy="369332"/>
          </a:xfrm>
          <a:prstGeom prst="rect">
            <a:avLst/>
          </a:prstGeom>
          <a:noFill/>
        </p:spPr>
        <p:txBody>
          <a:bodyPr wrap="square" rtlCol="0">
            <a:spAutoFit/>
          </a:bodyPr>
          <a:lstStyle/>
          <a:p>
            <a:r>
              <a:rPr lang="en-US" altLang="zh-CN" dirty="0"/>
              <a:t>20 x 20 x 256</a:t>
            </a:r>
            <a:endParaRPr lang="zh-CN" altLang="en-US" dirty="0"/>
          </a:p>
        </p:txBody>
      </p:sp>
      <p:sp>
        <p:nvSpPr>
          <p:cNvPr id="12" name="文本框 11">
            <a:extLst>
              <a:ext uri="{FF2B5EF4-FFF2-40B4-BE49-F238E27FC236}">
                <a16:creationId xmlns:a16="http://schemas.microsoft.com/office/drawing/2014/main" id="{7E6A32B8-F97A-437A-811C-3DC53C8C66F0}"/>
              </a:ext>
            </a:extLst>
          </p:cNvPr>
          <p:cNvSpPr txBox="1"/>
          <p:nvPr/>
        </p:nvSpPr>
        <p:spPr>
          <a:xfrm>
            <a:off x="8036135" y="4499961"/>
            <a:ext cx="1473693" cy="369332"/>
          </a:xfrm>
          <a:prstGeom prst="rect">
            <a:avLst/>
          </a:prstGeom>
          <a:noFill/>
        </p:spPr>
        <p:txBody>
          <a:bodyPr wrap="square" rtlCol="0">
            <a:spAutoFit/>
          </a:bodyPr>
          <a:lstStyle/>
          <a:p>
            <a:r>
              <a:rPr lang="en-US" altLang="zh-CN" dirty="0"/>
              <a:t>10 x 10 x 16</a:t>
            </a:r>
            <a:endParaRPr lang="zh-CN" altLang="en-US" dirty="0"/>
          </a:p>
        </p:txBody>
      </p:sp>
      <p:sp>
        <p:nvSpPr>
          <p:cNvPr id="13" name="右大括号 12">
            <a:extLst>
              <a:ext uri="{FF2B5EF4-FFF2-40B4-BE49-F238E27FC236}">
                <a16:creationId xmlns:a16="http://schemas.microsoft.com/office/drawing/2014/main" id="{B5E6DE8F-F979-42C2-9682-971FB51C80F5}"/>
              </a:ext>
            </a:extLst>
          </p:cNvPr>
          <p:cNvSpPr/>
          <p:nvPr/>
        </p:nvSpPr>
        <p:spPr>
          <a:xfrm rot="2495167">
            <a:off x="9787169" y="3563442"/>
            <a:ext cx="290946" cy="1172370"/>
          </a:xfrm>
          <a:prstGeom prst="rightBrace">
            <a:avLst>
              <a:gd name="adj1" fmla="val 31514"/>
              <a:gd name="adj2" fmla="val 48698"/>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A598DA7-DD4B-469F-979E-F7185DFDEF79}"/>
              </a:ext>
            </a:extLst>
          </p:cNvPr>
          <p:cNvSpPr txBox="1"/>
          <p:nvPr/>
        </p:nvSpPr>
        <p:spPr>
          <a:xfrm>
            <a:off x="10096531" y="4254132"/>
            <a:ext cx="1473693" cy="369332"/>
          </a:xfrm>
          <a:prstGeom prst="rect">
            <a:avLst/>
          </a:prstGeom>
          <a:noFill/>
        </p:spPr>
        <p:txBody>
          <a:bodyPr wrap="square" rtlCol="0">
            <a:spAutoFit/>
          </a:bodyPr>
          <a:lstStyle/>
          <a:p>
            <a:r>
              <a:rPr lang="en-US" altLang="zh-CN" dirty="0"/>
              <a:t>16</a:t>
            </a:r>
            <a:endParaRPr lang="zh-CN" altLang="en-US" dirty="0"/>
          </a:p>
        </p:txBody>
      </p:sp>
      <p:sp>
        <p:nvSpPr>
          <p:cNvPr id="15" name="箭头: 右 14">
            <a:extLst>
              <a:ext uri="{FF2B5EF4-FFF2-40B4-BE49-F238E27FC236}">
                <a16:creationId xmlns:a16="http://schemas.microsoft.com/office/drawing/2014/main" id="{856753CA-98DA-4850-A344-9F0AD1AC252D}"/>
              </a:ext>
            </a:extLst>
          </p:cNvPr>
          <p:cNvSpPr/>
          <p:nvPr/>
        </p:nvSpPr>
        <p:spPr>
          <a:xfrm>
            <a:off x="3656246" y="3295837"/>
            <a:ext cx="816746" cy="459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id="{94E4E0FC-6F18-4914-93C6-DE40C58BA58D}"/>
              </a:ext>
            </a:extLst>
          </p:cNvPr>
          <p:cNvPicPr>
            <a:picLocks noChangeAspect="1"/>
          </p:cNvPicPr>
          <p:nvPr/>
        </p:nvPicPr>
        <p:blipFill>
          <a:blip r:embed="rId4"/>
          <a:stretch>
            <a:fillRect/>
          </a:stretch>
        </p:blipFill>
        <p:spPr>
          <a:xfrm>
            <a:off x="4718841" y="2687514"/>
            <a:ext cx="1833577" cy="1482971"/>
          </a:xfrm>
          <a:prstGeom prst="rect">
            <a:avLst/>
          </a:prstGeom>
        </p:spPr>
      </p:pic>
      <p:sp>
        <p:nvSpPr>
          <p:cNvPr id="17" name="箭头: 右 16">
            <a:extLst>
              <a:ext uri="{FF2B5EF4-FFF2-40B4-BE49-F238E27FC236}">
                <a16:creationId xmlns:a16="http://schemas.microsoft.com/office/drawing/2014/main" id="{2DBCF98C-2B1A-461D-BD62-63524491F081}"/>
              </a:ext>
            </a:extLst>
          </p:cNvPr>
          <p:cNvSpPr/>
          <p:nvPr/>
        </p:nvSpPr>
        <p:spPr>
          <a:xfrm>
            <a:off x="6884950" y="3295836"/>
            <a:ext cx="816746" cy="459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5B8331C7-139F-45AF-A451-13F0DB8D15F1}"/>
              </a:ext>
            </a:extLst>
          </p:cNvPr>
          <p:cNvSpPr txBox="1"/>
          <p:nvPr/>
        </p:nvSpPr>
        <p:spPr>
          <a:xfrm>
            <a:off x="4843487" y="4377635"/>
            <a:ext cx="1473693" cy="369332"/>
          </a:xfrm>
          <a:prstGeom prst="rect">
            <a:avLst/>
          </a:prstGeom>
          <a:noFill/>
        </p:spPr>
        <p:txBody>
          <a:bodyPr wrap="square" rtlCol="0">
            <a:spAutoFit/>
          </a:bodyPr>
          <a:lstStyle/>
          <a:p>
            <a:r>
              <a:rPr lang="en-US" altLang="zh-CN" dirty="0"/>
              <a:t>10 x 10 x 256</a:t>
            </a:r>
            <a:endParaRPr lang="zh-CN" altLang="en-US" dirty="0"/>
          </a:p>
        </p:txBody>
      </p:sp>
    </p:spTree>
    <p:extLst>
      <p:ext uri="{BB962C8B-B14F-4D97-AF65-F5344CB8AC3E}">
        <p14:creationId xmlns:p14="http://schemas.microsoft.com/office/powerpoint/2010/main" val="594094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论文模型</a:t>
            </a:r>
            <a:r>
              <a:rPr lang="en-US" altLang="zh-CN" dirty="0"/>
              <a:t>_</a:t>
            </a:r>
            <a:r>
              <a:rPr lang="zh-CN" altLang="en-US" sz="3200" dirty="0"/>
              <a:t>胶囊全连接层</a:t>
            </a:r>
            <a:endParaRPr lang="zh-CN" altLang="en-US" dirty="0"/>
          </a:p>
        </p:txBody>
      </p:sp>
      <mc:AlternateContent xmlns:mc="http://schemas.openxmlformats.org/markup-compatibility/2006" xmlns:a14="http://schemas.microsoft.com/office/drawing/2010/main">
        <mc:Choice Requires="a14">
          <p:graphicFrame>
            <p:nvGraphicFramePr>
              <p:cNvPr id="16" name="表格 4">
                <a:extLst>
                  <a:ext uri="{FF2B5EF4-FFF2-40B4-BE49-F238E27FC236}">
                    <a16:creationId xmlns:a16="http://schemas.microsoft.com/office/drawing/2014/main" id="{B67F6B0A-B277-4411-BBF4-CD70B892ACC7}"/>
                  </a:ext>
                </a:extLst>
              </p:cNvPr>
              <p:cNvGraphicFramePr>
                <a:graphicFrameLocks noGrp="1"/>
              </p:cNvGraphicFramePr>
              <p:nvPr>
                <p:extLst>
                  <p:ext uri="{D42A27DB-BD31-4B8C-83A1-F6EECF244321}">
                    <p14:modId xmlns:p14="http://schemas.microsoft.com/office/powerpoint/2010/main" val="3985434603"/>
                  </p:ext>
                </p:extLst>
              </p:nvPr>
            </p:nvGraphicFramePr>
            <p:xfrm>
              <a:off x="6096000" y="2271968"/>
              <a:ext cx="5791199" cy="2810923"/>
            </p:xfrm>
            <a:graphic>
              <a:graphicData uri="http://schemas.openxmlformats.org/drawingml/2006/table">
                <a:tbl>
                  <a:tblPr firstRow="1" bandRow="1">
                    <a:tableStyleId>{5C22544A-7EE6-4342-B048-85BDC9FD1C3A}</a:tableStyleId>
                  </a:tblPr>
                  <a:tblGrid>
                    <a:gridCol w="1247335">
                      <a:extLst>
                        <a:ext uri="{9D8B030D-6E8A-4147-A177-3AD203B41FA5}">
                          <a16:colId xmlns:a16="http://schemas.microsoft.com/office/drawing/2014/main" val="530465234"/>
                        </a:ext>
                      </a:extLst>
                    </a:gridCol>
                    <a:gridCol w="2300281">
                      <a:extLst>
                        <a:ext uri="{9D8B030D-6E8A-4147-A177-3AD203B41FA5}">
                          <a16:colId xmlns:a16="http://schemas.microsoft.com/office/drawing/2014/main" val="2180173997"/>
                        </a:ext>
                      </a:extLst>
                    </a:gridCol>
                    <a:gridCol w="2243583">
                      <a:extLst>
                        <a:ext uri="{9D8B030D-6E8A-4147-A177-3AD203B41FA5}">
                          <a16:colId xmlns:a16="http://schemas.microsoft.com/office/drawing/2014/main" val="2391720397"/>
                        </a:ext>
                      </a:extLst>
                    </a:gridCol>
                  </a:tblGrid>
                  <a:tr h="338337">
                    <a:tc>
                      <a:txBody>
                        <a:bodyPr/>
                        <a:lstStyle/>
                        <a:p>
                          <a:endParaRPr lang="zh-CN" altLang="en-US" sz="1600" dirty="0">
                            <a:latin typeface="微软雅黑" panose="020B0503020204020204" pitchFamily="34" charset="-122"/>
                            <a:ea typeface="微软雅黑" panose="020B0503020204020204" pitchFamily="34" charset="-122"/>
                          </a:endParaRPr>
                        </a:p>
                      </a:txBody>
                      <a:tcPr marL="83426" marR="83426" marT="41713" marB="4171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胶囊网络</a:t>
                          </a:r>
                        </a:p>
                      </a:txBody>
                      <a:tcPr marL="83426" marR="83426" marT="41713" marB="41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普通神经网络</a:t>
                          </a:r>
                        </a:p>
                      </a:txBody>
                      <a:tcPr marL="83426" marR="83426" marT="41713" marB="41713"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7967786"/>
                      </a:ext>
                    </a:extLst>
                  </a:tr>
                  <a:tr h="338337">
                    <a:tc>
                      <a:txBody>
                        <a:bodyPr/>
                        <a:lstStyle/>
                        <a:p>
                          <a:pPr algn="ctr"/>
                          <a:r>
                            <a:rPr lang="zh-CN" altLang="en-US" sz="1600" dirty="0">
                              <a:solidFill>
                                <a:schemeClr val="tx1">
                                  <a:lumMod val="95000"/>
                                </a:schemeClr>
                              </a:solidFill>
                              <a:latin typeface="微软雅黑" panose="020B0503020204020204" pitchFamily="34" charset="-122"/>
                              <a:ea typeface="微软雅黑" panose="020B0503020204020204" pitchFamily="34" charset="-122"/>
                            </a:rPr>
                            <a:t>输入</a:t>
                          </a:r>
                        </a:p>
                      </a:txBody>
                      <a:tcPr marL="83426" marR="83426" marT="41713" marB="4171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lumMod val="95000"/>
                                          </a:schemeClr>
                                        </a:solidFill>
                                        <a:latin typeface="Cambria Math" panose="02040503050406030204" pitchFamily="18" charset="0"/>
                                      </a:rPr>
                                    </m:ctrlPr>
                                  </m:sSubPr>
                                  <m:e>
                                    <m:r>
                                      <a:rPr lang="en-US" altLang="zh-CN" sz="1600" b="0" i="1" smtClean="0">
                                        <a:solidFill>
                                          <a:schemeClr val="tx1">
                                            <a:lumMod val="95000"/>
                                          </a:schemeClr>
                                        </a:solidFill>
                                        <a:latin typeface="Cambria Math" panose="02040503050406030204" pitchFamily="18" charset="0"/>
                                      </a:rPr>
                                      <m:t>𝑢</m:t>
                                    </m:r>
                                  </m:e>
                                  <m:sub>
                                    <m:r>
                                      <a:rPr lang="en-US" altLang="zh-CN" sz="1600" b="0" i="1" smtClean="0">
                                        <a:solidFill>
                                          <a:schemeClr val="tx1">
                                            <a:lumMod val="95000"/>
                                          </a:schemeClr>
                                        </a:solidFill>
                                        <a:latin typeface="Cambria Math" panose="02040503050406030204" pitchFamily="18" charset="0"/>
                                      </a:rPr>
                                      <m:t>𝑖</m:t>
                                    </m:r>
                                  </m:sub>
                                </m:sSub>
                              </m:oMath>
                            </m:oMathPara>
                          </a14:m>
                          <a:endParaRPr lang="zh-CN" altLang="en-US" sz="1600" dirty="0">
                            <a:solidFill>
                              <a:schemeClr val="tx1">
                                <a:lumMod val="95000"/>
                              </a:schemeClr>
                            </a:solidFill>
                            <a:latin typeface="微软雅黑" panose="020B0503020204020204" pitchFamily="34" charset="-122"/>
                            <a:ea typeface="微软雅黑" panose="020B0503020204020204" pitchFamily="34" charset="-122"/>
                          </a:endParaRPr>
                        </a:p>
                      </a:txBody>
                      <a:tcPr marL="83426" marR="83426" marT="41713" marB="41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lumMod val="95000"/>
                                          </a:schemeClr>
                                        </a:solidFill>
                                        <a:latin typeface="Cambria Math" panose="02040503050406030204" pitchFamily="18" charset="0"/>
                                      </a:rPr>
                                    </m:ctrlPr>
                                  </m:sSubPr>
                                  <m:e>
                                    <m:r>
                                      <a:rPr lang="en-US" altLang="zh-CN" sz="1600" b="0" i="1" smtClean="0">
                                        <a:solidFill>
                                          <a:schemeClr val="tx1">
                                            <a:lumMod val="95000"/>
                                          </a:schemeClr>
                                        </a:solidFill>
                                        <a:latin typeface="Cambria Math" panose="02040503050406030204" pitchFamily="18" charset="0"/>
                                      </a:rPr>
                                      <m:t>𝑥</m:t>
                                    </m:r>
                                  </m:e>
                                  <m:sub>
                                    <m:r>
                                      <a:rPr lang="en-US" altLang="zh-CN" sz="1600" b="0" i="1" smtClean="0">
                                        <a:solidFill>
                                          <a:schemeClr val="tx1">
                                            <a:lumMod val="95000"/>
                                          </a:schemeClr>
                                        </a:solidFill>
                                        <a:latin typeface="Cambria Math" panose="02040503050406030204" pitchFamily="18" charset="0"/>
                                      </a:rPr>
                                      <m:t>𝑖</m:t>
                                    </m:r>
                                  </m:sub>
                                </m:sSub>
                              </m:oMath>
                            </m:oMathPara>
                          </a14:m>
                          <a:endParaRPr lang="zh-CN" altLang="en-US" sz="1600" dirty="0">
                            <a:solidFill>
                              <a:schemeClr val="tx1">
                                <a:lumMod val="95000"/>
                              </a:schemeClr>
                            </a:solidFill>
                            <a:latin typeface="微软雅黑" panose="020B0503020204020204" pitchFamily="34" charset="-122"/>
                            <a:ea typeface="微软雅黑" panose="020B0503020204020204" pitchFamily="34" charset="-122"/>
                          </a:endParaRPr>
                        </a:p>
                      </a:txBody>
                      <a:tcPr marL="83426" marR="83426" marT="41713" marB="41713"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8310868"/>
                      </a:ext>
                    </a:extLst>
                  </a:tr>
                  <a:tr h="356181">
                    <a:tc>
                      <a:txBody>
                        <a:bodyPr/>
                        <a:lstStyle/>
                        <a:p>
                          <a:pPr algn="ctr"/>
                          <a:r>
                            <a:rPr lang="zh-CN" altLang="en-US" sz="1600" dirty="0">
                              <a:solidFill>
                                <a:schemeClr val="tx1">
                                  <a:lumMod val="95000"/>
                                </a:schemeClr>
                              </a:solidFill>
                              <a:latin typeface="微软雅黑" panose="020B0503020204020204" pitchFamily="34" charset="-122"/>
                              <a:ea typeface="微软雅黑" panose="020B0503020204020204" pitchFamily="34" charset="-122"/>
                            </a:rPr>
                            <a:t>转换</a:t>
                          </a:r>
                        </a:p>
                      </a:txBody>
                      <a:tcPr marL="83426" marR="83426" marT="41713" marB="4171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lumMod val="95000"/>
                                          </a:schemeClr>
                                        </a:solidFill>
                                        <a:latin typeface="Cambria Math" panose="02040503050406030204" pitchFamily="18" charset="0"/>
                                      </a:rPr>
                                    </m:ctrlPr>
                                  </m:sSubPr>
                                  <m:e>
                                    <m:r>
                                      <a:rPr lang="en-US" altLang="zh-CN" sz="1600" b="0" i="1" smtClean="0">
                                        <a:solidFill>
                                          <a:schemeClr val="tx1">
                                            <a:lumMod val="95000"/>
                                          </a:schemeClr>
                                        </a:solidFill>
                                        <a:latin typeface="Cambria Math" panose="02040503050406030204" pitchFamily="18" charset="0"/>
                                      </a:rPr>
                                      <m:t>𝑈</m:t>
                                    </m:r>
                                  </m:e>
                                  <m:sub>
                                    <m:r>
                                      <a:rPr lang="en-US" altLang="zh-CN" sz="1600" b="0" i="1" smtClean="0">
                                        <a:solidFill>
                                          <a:schemeClr val="tx1">
                                            <a:lumMod val="95000"/>
                                          </a:schemeClr>
                                        </a:solidFill>
                                        <a:latin typeface="Cambria Math" panose="02040503050406030204" pitchFamily="18" charset="0"/>
                                      </a:rPr>
                                      <m:t>𝑗</m:t>
                                    </m:r>
                                    <m:r>
                                      <a:rPr lang="en-US" altLang="zh-CN" sz="1600" b="0" i="1" smtClean="0">
                                        <a:solidFill>
                                          <a:schemeClr val="tx1">
                                            <a:lumMod val="95000"/>
                                          </a:schemeClr>
                                        </a:solidFill>
                                        <a:latin typeface="Cambria Math" panose="02040503050406030204" pitchFamily="18" charset="0"/>
                                      </a:rPr>
                                      <m:t>|</m:t>
                                    </m:r>
                                    <m:r>
                                      <a:rPr lang="en-US" altLang="zh-CN" sz="1600" b="0" i="1" smtClean="0">
                                        <a:solidFill>
                                          <a:schemeClr val="tx1">
                                            <a:lumMod val="95000"/>
                                          </a:schemeClr>
                                        </a:solidFill>
                                        <a:latin typeface="Cambria Math" panose="02040503050406030204" pitchFamily="18" charset="0"/>
                                      </a:rPr>
                                      <m:t>𝑖</m:t>
                                    </m:r>
                                  </m:sub>
                                </m:sSub>
                                <m:r>
                                  <a:rPr lang="en-US" altLang="zh-CN" sz="1600" b="0" i="1" smtClean="0">
                                    <a:solidFill>
                                      <a:schemeClr val="tx1">
                                        <a:lumMod val="95000"/>
                                      </a:schemeClr>
                                    </a:solidFill>
                                    <a:latin typeface="Cambria Math" panose="02040503050406030204" pitchFamily="18" charset="0"/>
                                  </a:rPr>
                                  <m:t>=</m:t>
                                </m:r>
                                <m:sSub>
                                  <m:sSubPr>
                                    <m:ctrlPr>
                                      <a:rPr lang="en-US" altLang="zh-CN" sz="1600" i="1" smtClean="0">
                                        <a:solidFill>
                                          <a:schemeClr val="tx1">
                                            <a:lumMod val="95000"/>
                                          </a:schemeClr>
                                        </a:solidFill>
                                        <a:latin typeface="Cambria Math" panose="02040503050406030204" pitchFamily="18" charset="0"/>
                                      </a:rPr>
                                    </m:ctrlPr>
                                  </m:sSubPr>
                                  <m:e>
                                    <m:r>
                                      <a:rPr lang="en-US" altLang="zh-CN" sz="1600" b="0" i="1" smtClean="0">
                                        <a:solidFill>
                                          <a:schemeClr val="tx1">
                                            <a:lumMod val="95000"/>
                                          </a:schemeClr>
                                        </a:solidFill>
                                        <a:latin typeface="Cambria Math" panose="02040503050406030204" pitchFamily="18" charset="0"/>
                                      </a:rPr>
                                      <m:t>𝑊</m:t>
                                    </m:r>
                                  </m:e>
                                  <m:sub>
                                    <m:r>
                                      <a:rPr lang="en-US" altLang="zh-CN" sz="1600" b="0" i="1" smtClean="0">
                                        <a:solidFill>
                                          <a:schemeClr val="tx1">
                                            <a:lumMod val="95000"/>
                                          </a:schemeClr>
                                        </a:solidFill>
                                        <a:latin typeface="Cambria Math" panose="02040503050406030204" pitchFamily="18" charset="0"/>
                                      </a:rPr>
                                      <m:t>𝑖𝑗</m:t>
                                    </m:r>
                                  </m:sub>
                                </m:sSub>
                                <m:sSub>
                                  <m:sSubPr>
                                    <m:ctrlPr>
                                      <a:rPr lang="en-US" altLang="zh-CN" sz="1600" i="1" smtClean="0">
                                        <a:solidFill>
                                          <a:schemeClr val="tx1">
                                            <a:lumMod val="95000"/>
                                          </a:schemeClr>
                                        </a:solidFill>
                                        <a:latin typeface="Cambria Math" panose="02040503050406030204" pitchFamily="18" charset="0"/>
                                      </a:rPr>
                                    </m:ctrlPr>
                                  </m:sSubPr>
                                  <m:e>
                                    <m:r>
                                      <a:rPr lang="en-US" altLang="zh-CN" sz="1600" b="0" i="1" smtClean="0">
                                        <a:solidFill>
                                          <a:schemeClr val="tx1">
                                            <a:lumMod val="95000"/>
                                          </a:schemeClr>
                                        </a:solidFill>
                                        <a:latin typeface="Cambria Math" panose="02040503050406030204" pitchFamily="18" charset="0"/>
                                      </a:rPr>
                                      <m:t>𝑢</m:t>
                                    </m:r>
                                  </m:e>
                                  <m:sub>
                                    <m:r>
                                      <a:rPr lang="en-US" altLang="zh-CN" sz="1600" b="0" i="1" smtClean="0">
                                        <a:solidFill>
                                          <a:schemeClr val="tx1">
                                            <a:lumMod val="95000"/>
                                          </a:schemeClr>
                                        </a:solidFill>
                                        <a:latin typeface="Cambria Math" panose="02040503050406030204" pitchFamily="18" charset="0"/>
                                      </a:rPr>
                                      <m:t>𝑖</m:t>
                                    </m:r>
                                  </m:sub>
                                </m:sSub>
                              </m:oMath>
                            </m:oMathPara>
                          </a14:m>
                          <a:endParaRPr lang="zh-CN" altLang="en-US" sz="1600" dirty="0">
                            <a:solidFill>
                              <a:schemeClr val="tx1">
                                <a:lumMod val="95000"/>
                              </a:schemeClr>
                            </a:solidFill>
                            <a:latin typeface="微软雅黑" panose="020B0503020204020204" pitchFamily="34" charset="-122"/>
                            <a:ea typeface="微软雅黑" panose="020B0503020204020204" pitchFamily="34" charset="-122"/>
                          </a:endParaRPr>
                        </a:p>
                      </a:txBody>
                      <a:tcPr marL="83426" marR="83426" marT="41713" marB="41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lumMod val="9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95000"/>
                              </a:schemeClr>
                            </a:solidFill>
                            <a:latin typeface="微软雅黑" panose="020B0503020204020204" pitchFamily="34" charset="-122"/>
                            <a:ea typeface="微软雅黑" panose="020B0503020204020204" pitchFamily="34" charset="-122"/>
                          </a:endParaRPr>
                        </a:p>
                      </a:txBody>
                      <a:tcPr marL="83426" marR="83426" marT="41713" marB="41713"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1365615"/>
                      </a:ext>
                    </a:extLst>
                  </a:tr>
                  <a:tr h="546149">
                    <a:tc>
                      <a:txBody>
                        <a:bodyPr/>
                        <a:lstStyle/>
                        <a:p>
                          <a:pPr algn="ctr"/>
                          <a:r>
                            <a:rPr lang="zh-CN" altLang="en-US" sz="1600" dirty="0">
                              <a:solidFill>
                                <a:schemeClr val="tx1">
                                  <a:lumMod val="95000"/>
                                </a:schemeClr>
                              </a:solidFill>
                              <a:latin typeface="微软雅黑" panose="020B0503020204020204" pitchFamily="34" charset="-122"/>
                              <a:ea typeface="微软雅黑" panose="020B0503020204020204" pitchFamily="34" charset="-122"/>
                            </a:rPr>
                            <a:t>加权求和</a:t>
                          </a:r>
                        </a:p>
                      </a:txBody>
                      <a:tcPr marL="83426" marR="83426" marT="41713" marB="4171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lumMod val="95000"/>
                                          </a:schemeClr>
                                        </a:solidFill>
                                        <a:latin typeface="Cambria Math" panose="02040503050406030204" pitchFamily="18" charset="0"/>
                                      </a:rPr>
                                    </m:ctrlPr>
                                  </m:sSubPr>
                                  <m:e>
                                    <m:r>
                                      <a:rPr lang="en-US" altLang="zh-CN" sz="1600" b="0" i="1" smtClean="0">
                                        <a:solidFill>
                                          <a:schemeClr val="tx1">
                                            <a:lumMod val="95000"/>
                                          </a:schemeClr>
                                        </a:solidFill>
                                        <a:latin typeface="Cambria Math" panose="02040503050406030204" pitchFamily="18" charset="0"/>
                                      </a:rPr>
                                      <m:t>𝑠</m:t>
                                    </m:r>
                                  </m:e>
                                  <m:sub>
                                    <m:r>
                                      <a:rPr lang="en-US" altLang="zh-CN" sz="1600" b="0" i="1" smtClean="0">
                                        <a:solidFill>
                                          <a:schemeClr val="tx1">
                                            <a:lumMod val="95000"/>
                                          </a:schemeClr>
                                        </a:solidFill>
                                        <a:latin typeface="Cambria Math" panose="02040503050406030204" pitchFamily="18" charset="0"/>
                                      </a:rPr>
                                      <m:t>𝑗</m:t>
                                    </m:r>
                                  </m:sub>
                                </m:sSub>
                                <m:r>
                                  <a:rPr lang="en-US" altLang="zh-CN" sz="1600" b="0" i="1" smtClean="0">
                                    <a:solidFill>
                                      <a:schemeClr val="tx1">
                                        <a:lumMod val="95000"/>
                                      </a:schemeClr>
                                    </a:solidFill>
                                    <a:latin typeface="Cambria Math" panose="02040503050406030204" pitchFamily="18" charset="0"/>
                                  </a:rPr>
                                  <m:t>=</m:t>
                                </m:r>
                                <m:nary>
                                  <m:naryPr>
                                    <m:chr m:val="∑"/>
                                    <m:limLoc m:val="subSup"/>
                                    <m:supHide m:val="on"/>
                                    <m:ctrlPr>
                                      <a:rPr lang="en-US" altLang="zh-CN" sz="1600" b="0" i="1" smtClean="0">
                                        <a:solidFill>
                                          <a:schemeClr val="tx1">
                                            <a:lumMod val="95000"/>
                                          </a:schemeClr>
                                        </a:solidFill>
                                        <a:latin typeface="Cambria Math" panose="02040503050406030204" pitchFamily="18" charset="0"/>
                                      </a:rPr>
                                    </m:ctrlPr>
                                  </m:naryPr>
                                  <m:sub>
                                    <m:r>
                                      <m:rPr>
                                        <m:brk m:alnAt="9"/>
                                      </m:rPr>
                                      <a:rPr lang="en-US" altLang="zh-CN" sz="1600" b="0" i="1" smtClean="0">
                                        <a:solidFill>
                                          <a:schemeClr val="tx1">
                                            <a:lumMod val="95000"/>
                                          </a:schemeClr>
                                        </a:solidFill>
                                        <a:latin typeface="Cambria Math" panose="02040503050406030204" pitchFamily="18" charset="0"/>
                                      </a:rPr>
                                      <m:t>𝑖</m:t>
                                    </m:r>
                                  </m:sub>
                                  <m:sup/>
                                  <m:e>
                                    <m:sSub>
                                      <m:sSubPr>
                                        <m:ctrlPr>
                                          <a:rPr lang="en-US" altLang="zh-CN" sz="1600" i="1" smtClean="0">
                                            <a:solidFill>
                                              <a:schemeClr val="tx1">
                                                <a:lumMod val="95000"/>
                                              </a:schemeClr>
                                            </a:solidFill>
                                            <a:latin typeface="Cambria Math" panose="02040503050406030204" pitchFamily="18" charset="0"/>
                                          </a:rPr>
                                        </m:ctrlPr>
                                      </m:sSubPr>
                                      <m:e>
                                        <m:r>
                                          <a:rPr lang="en-US" altLang="zh-CN" sz="1600" b="0" i="1" smtClean="0">
                                            <a:solidFill>
                                              <a:schemeClr val="tx1">
                                                <a:lumMod val="95000"/>
                                              </a:schemeClr>
                                            </a:solidFill>
                                            <a:latin typeface="Cambria Math" panose="02040503050406030204" pitchFamily="18" charset="0"/>
                                          </a:rPr>
                                          <m:t>𝑐</m:t>
                                        </m:r>
                                      </m:e>
                                      <m:sub>
                                        <m:r>
                                          <a:rPr lang="en-US" altLang="zh-CN" sz="1600" b="0" i="1" smtClean="0">
                                            <a:solidFill>
                                              <a:schemeClr val="tx1">
                                                <a:lumMod val="95000"/>
                                              </a:schemeClr>
                                            </a:solidFill>
                                            <a:latin typeface="Cambria Math" panose="02040503050406030204" pitchFamily="18" charset="0"/>
                                          </a:rPr>
                                          <m:t>𝑖𝑗</m:t>
                                        </m:r>
                                      </m:sub>
                                    </m:sSub>
                                    <m:sSub>
                                      <m:sSubPr>
                                        <m:ctrlPr>
                                          <a:rPr lang="en-US" altLang="zh-CN" sz="1600" i="1" smtClean="0">
                                            <a:solidFill>
                                              <a:schemeClr val="tx1">
                                                <a:lumMod val="95000"/>
                                              </a:schemeClr>
                                            </a:solidFill>
                                            <a:latin typeface="Cambria Math" panose="02040503050406030204" pitchFamily="18" charset="0"/>
                                          </a:rPr>
                                        </m:ctrlPr>
                                      </m:sSubPr>
                                      <m:e>
                                        <m:r>
                                          <a:rPr lang="en-US" altLang="zh-CN" sz="1600" b="0" i="1" smtClean="0">
                                            <a:solidFill>
                                              <a:schemeClr val="tx1">
                                                <a:lumMod val="95000"/>
                                              </a:schemeClr>
                                            </a:solidFill>
                                            <a:latin typeface="Cambria Math" panose="02040503050406030204" pitchFamily="18" charset="0"/>
                                          </a:rPr>
                                          <m:t>𝑈</m:t>
                                        </m:r>
                                      </m:e>
                                      <m:sub>
                                        <m:r>
                                          <a:rPr lang="en-US" altLang="zh-CN" sz="1600" b="0" i="1" smtClean="0">
                                            <a:solidFill>
                                              <a:schemeClr val="tx1">
                                                <a:lumMod val="95000"/>
                                              </a:schemeClr>
                                            </a:solidFill>
                                            <a:latin typeface="Cambria Math" panose="02040503050406030204" pitchFamily="18" charset="0"/>
                                          </a:rPr>
                                          <m:t>𝑗</m:t>
                                        </m:r>
                                        <m:r>
                                          <a:rPr lang="en-US" altLang="zh-CN" sz="1600" b="0" i="1" smtClean="0">
                                            <a:solidFill>
                                              <a:schemeClr val="tx1">
                                                <a:lumMod val="95000"/>
                                              </a:schemeClr>
                                            </a:solidFill>
                                            <a:latin typeface="Cambria Math" panose="02040503050406030204" pitchFamily="18" charset="0"/>
                                          </a:rPr>
                                          <m:t>|</m:t>
                                        </m:r>
                                        <m:r>
                                          <a:rPr lang="en-US" altLang="zh-CN" sz="1600" b="0" i="1" smtClean="0">
                                            <a:solidFill>
                                              <a:schemeClr val="tx1">
                                                <a:lumMod val="95000"/>
                                              </a:schemeClr>
                                            </a:solidFill>
                                            <a:latin typeface="Cambria Math" panose="02040503050406030204" pitchFamily="18" charset="0"/>
                                          </a:rPr>
                                          <m:t>𝑖</m:t>
                                        </m:r>
                                      </m:sub>
                                    </m:sSub>
                                  </m:e>
                                </m:nary>
                              </m:oMath>
                            </m:oMathPara>
                          </a14:m>
                          <a:endParaRPr lang="zh-CN" altLang="en-US" sz="1600" dirty="0">
                            <a:solidFill>
                              <a:schemeClr val="tx1">
                                <a:lumMod val="95000"/>
                              </a:schemeClr>
                            </a:solidFill>
                            <a:latin typeface="微软雅黑" panose="020B0503020204020204" pitchFamily="34" charset="-122"/>
                            <a:ea typeface="微软雅黑" panose="020B0503020204020204" pitchFamily="34" charset="-122"/>
                          </a:endParaRPr>
                        </a:p>
                      </a:txBody>
                      <a:tcPr marL="83426" marR="83426" marT="41713" marB="41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lumMod val="95000"/>
                                          </a:schemeClr>
                                        </a:solidFill>
                                        <a:latin typeface="Cambria Math" panose="02040503050406030204" pitchFamily="18" charset="0"/>
                                      </a:rPr>
                                    </m:ctrlPr>
                                  </m:sSubPr>
                                  <m:e>
                                    <m:r>
                                      <a:rPr lang="en-US" altLang="zh-CN" sz="1600" b="0" i="1" smtClean="0">
                                        <a:solidFill>
                                          <a:schemeClr val="tx1">
                                            <a:lumMod val="95000"/>
                                          </a:schemeClr>
                                        </a:solidFill>
                                        <a:latin typeface="Cambria Math" panose="02040503050406030204" pitchFamily="18" charset="0"/>
                                      </a:rPr>
                                      <m:t>𝑎</m:t>
                                    </m:r>
                                  </m:e>
                                  <m:sub>
                                    <m:r>
                                      <a:rPr lang="en-US" altLang="zh-CN" sz="1600" b="0" i="1" smtClean="0">
                                        <a:solidFill>
                                          <a:schemeClr val="tx1">
                                            <a:lumMod val="95000"/>
                                          </a:schemeClr>
                                        </a:solidFill>
                                        <a:latin typeface="Cambria Math" panose="02040503050406030204" pitchFamily="18" charset="0"/>
                                      </a:rPr>
                                      <m:t>𝑗</m:t>
                                    </m:r>
                                  </m:sub>
                                </m:sSub>
                                <m:r>
                                  <a:rPr lang="en-US" altLang="zh-CN" sz="1600" b="0" i="1" smtClean="0">
                                    <a:solidFill>
                                      <a:schemeClr val="tx1">
                                        <a:lumMod val="95000"/>
                                      </a:schemeClr>
                                    </a:solidFill>
                                    <a:latin typeface="Cambria Math" panose="02040503050406030204" pitchFamily="18" charset="0"/>
                                  </a:rPr>
                                  <m:t>=</m:t>
                                </m:r>
                                <m:nary>
                                  <m:naryPr>
                                    <m:chr m:val="∑"/>
                                    <m:limLoc m:val="subSup"/>
                                    <m:supHide m:val="on"/>
                                    <m:ctrlPr>
                                      <a:rPr lang="en-US" altLang="zh-CN" sz="1600" b="0" i="1" smtClean="0">
                                        <a:solidFill>
                                          <a:schemeClr val="tx1">
                                            <a:lumMod val="95000"/>
                                          </a:schemeClr>
                                        </a:solidFill>
                                        <a:latin typeface="Cambria Math" panose="02040503050406030204" pitchFamily="18" charset="0"/>
                                      </a:rPr>
                                    </m:ctrlPr>
                                  </m:naryPr>
                                  <m:sub>
                                    <m:r>
                                      <m:rPr>
                                        <m:brk m:alnAt="9"/>
                                      </m:rPr>
                                      <a:rPr lang="en-US" altLang="zh-CN" sz="1600" b="0" i="1" smtClean="0">
                                        <a:solidFill>
                                          <a:schemeClr val="tx1">
                                            <a:lumMod val="95000"/>
                                          </a:schemeClr>
                                        </a:solidFill>
                                        <a:latin typeface="Cambria Math" panose="02040503050406030204" pitchFamily="18" charset="0"/>
                                      </a:rPr>
                                      <m:t>𝑖</m:t>
                                    </m:r>
                                  </m:sub>
                                  <m:sup/>
                                  <m:e>
                                    <m:sSub>
                                      <m:sSubPr>
                                        <m:ctrlPr>
                                          <a:rPr lang="en-US" altLang="zh-CN" sz="1600" i="1" smtClean="0">
                                            <a:solidFill>
                                              <a:schemeClr val="tx1">
                                                <a:lumMod val="95000"/>
                                              </a:schemeClr>
                                            </a:solidFill>
                                            <a:latin typeface="Cambria Math" panose="02040503050406030204" pitchFamily="18" charset="0"/>
                                          </a:rPr>
                                        </m:ctrlPr>
                                      </m:sSubPr>
                                      <m:e>
                                        <m:r>
                                          <a:rPr lang="en-US" altLang="zh-CN" sz="1600" b="0" i="1" smtClean="0">
                                            <a:solidFill>
                                              <a:schemeClr val="tx1">
                                                <a:lumMod val="95000"/>
                                              </a:schemeClr>
                                            </a:solidFill>
                                            <a:latin typeface="Cambria Math" panose="02040503050406030204" pitchFamily="18" charset="0"/>
                                          </a:rPr>
                                          <m:t>𝑊</m:t>
                                        </m:r>
                                      </m:e>
                                      <m:sub>
                                        <m:r>
                                          <a:rPr lang="en-US" altLang="zh-CN" sz="1600" b="0" i="1" smtClean="0">
                                            <a:solidFill>
                                              <a:schemeClr val="tx1">
                                                <a:lumMod val="95000"/>
                                              </a:schemeClr>
                                            </a:solidFill>
                                            <a:latin typeface="Cambria Math" panose="02040503050406030204" pitchFamily="18" charset="0"/>
                                          </a:rPr>
                                          <m:t>𝑖</m:t>
                                        </m:r>
                                      </m:sub>
                                    </m:sSub>
                                    <m:sSub>
                                      <m:sSubPr>
                                        <m:ctrlPr>
                                          <a:rPr lang="en-US" altLang="zh-CN" sz="1600" i="1" smtClean="0">
                                            <a:solidFill>
                                              <a:schemeClr val="tx1">
                                                <a:lumMod val="95000"/>
                                              </a:schemeClr>
                                            </a:solidFill>
                                            <a:latin typeface="Cambria Math" panose="02040503050406030204" pitchFamily="18" charset="0"/>
                                          </a:rPr>
                                        </m:ctrlPr>
                                      </m:sSubPr>
                                      <m:e>
                                        <m:r>
                                          <a:rPr lang="en-US" altLang="zh-CN" sz="1600" b="0" i="1" smtClean="0">
                                            <a:solidFill>
                                              <a:schemeClr val="tx1">
                                                <a:lumMod val="95000"/>
                                              </a:schemeClr>
                                            </a:solidFill>
                                            <a:latin typeface="Cambria Math" panose="02040503050406030204" pitchFamily="18" charset="0"/>
                                          </a:rPr>
                                          <m:t>𝑥</m:t>
                                        </m:r>
                                      </m:e>
                                      <m:sub>
                                        <m:r>
                                          <a:rPr lang="en-US" altLang="zh-CN" sz="1600" b="0" i="1" smtClean="0">
                                            <a:solidFill>
                                              <a:schemeClr val="tx1">
                                                <a:lumMod val="95000"/>
                                              </a:schemeClr>
                                            </a:solidFill>
                                            <a:latin typeface="Cambria Math" panose="02040503050406030204" pitchFamily="18" charset="0"/>
                                          </a:rPr>
                                          <m:t>𝑖</m:t>
                                        </m:r>
                                      </m:sub>
                                    </m:sSub>
                                    <m:r>
                                      <a:rPr lang="en-US" altLang="zh-CN" sz="1600" b="0" i="1" smtClean="0">
                                        <a:solidFill>
                                          <a:schemeClr val="tx1">
                                            <a:lumMod val="95000"/>
                                          </a:schemeClr>
                                        </a:solidFill>
                                        <a:latin typeface="Cambria Math" panose="02040503050406030204" pitchFamily="18" charset="0"/>
                                      </a:rPr>
                                      <m:t>+</m:t>
                                    </m:r>
                                    <m:r>
                                      <a:rPr lang="en-US" altLang="zh-CN" sz="1600" b="0" i="1" smtClean="0">
                                        <a:solidFill>
                                          <a:schemeClr val="tx1">
                                            <a:lumMod val="95000"/>
                                          </a:schemeClr>
                                        </a:solidFill>
                                        <a:latin typeface="Cambria Math" panose="02040503050406030204" pitchFamily="18" charset="0"/>
                                      </a:rPr>
                                      <m:t>𝑏</m:t>
                                    </m:r>
                                  </m:e>
                                </m:nary>
                              </m:oMath>
                            </m:oMathPara>
                          </a14:m>
                          <a:endParaRPr lang="zh-CN" altLang="en-US" sz="1600" dirty="0">
                            <a:solidFill>
                              <a:schemeClr val="tx1">
                                <a:lumMod val="95000"/>
                              </a:schemeClr>
                            </a:solidFill>
                            <a:latin typeface="微软雅黑" panose="020B0503020204020204" pitchFamily="34" charset="-122"/>
                            <a:ea typeface="微软雅黑" panose="020B0503020204020204" pitchFamily="34" charset="-122"/>
                          </a:endParaRPr>
                        </a:p>
                      </a:txBody>
                      <a:tcPr marL="83426" marR="83426" marT="41713" marB="41713"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7400"/>
                      </a:ext>
                    </a:extLst>
                  </a:tr>
                  <a:tr h="878055">
                    <a:tc>
                      <a:txBody>
                        <a:bodyPr/>
                        <a:lstStyle/>
                        <a:p>
                          <a:pPr algn="ctr"/>
                          <a:endParaRPr lang="en-US" altLang="zh-CN" sz="1600" dirty="0">
                            <a:solidFill>
                              <a:schemeClr val="tx1">
                                <a:lumMod val="9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tx1">
                                  <a:lumMod val="95000"/>
                                </a:schemeClr>
                              </a:solidFill>
                              <a:latin typeface="微软雅黑" panose="020B0503020204020204" pitchFamily="34" charset="-122"/>
                              <a:ea typeface="微软雅黑" panose="020B0503020204020204" pitchFamily="34" charset="-122"/>
                            </a:rPr>
                            <a:t>去线性化</a:t>
                          </a:r>
                          <a:endParaRPr lang="en-US" altLang="zh-CN" sz="1600" dirty="0">
                            <a:solidFill>
                              <a:schemeClr val="tx1">
                                <a:lumMod val="95000"/>
                              </a:schemeClr>
                            </a:solidFill>
                            <a:latin typeface="微软雅黑" panose="020B0503020204020204" pitchFamily="34" charset="-122"/>
                            <a:ea typeface="微软雅黑" panose="020B0503020204020204" pitchFamily="34" charset="-122"/>
                          </a:endParaRPr>
                        </a:p>
                        <a:p>
                          <a:pPr algn="ctr"/>
                          <a:r>
                            <a:rPr lang="en-US" altLang="zh-CN" sz="1600" dirty="0">
                              <a:solidFill>
                                <a:schemeClr val="tx1">
                                  <a:lumMod val="95000"/>
                                </a:schemeClr>
                              </a:solidFill>
                              <a:latin typeface="微软雅黑" panose="020B0503020204020204" pitchFamily="34" charset="-122"/>
                              <a:ea typeface="微软雅黑" panose="020B0503020204020204" pitchFamily="34" charset="-122"/>
                            </a:rPr>
                            <a:t>Squash</a:t>
                          </a:r>
                          <a:endParaRPr lang="zh-CN" altLang="en-US" sz="1600" dirty="0">
                            <a:solidFill>
                              <a:schemeClr val="tx1">
                                <a:lumMod val="95000"/>
                              </a:schemeClr>
                            </a:solidFill>
                            <a:latin typeface="微软雅黑" panose="020B0503020204020204" pitchFamily="34" charset="-122"/>
                            <a:ea typeface="微软雅黑" panose="020B0503020204020204" pitchFamily="34" charset="-122"/>
                          </a:endParaRPr>
                        </a:p>
                      </a:txBody>
                      <a:tcPr marL="83426" marR="83426" marT="41713" marB="4171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lumMod val="95000"/>
                                          </a:schemeClr>
                                        </a:solidFill>
                                        <a:latin typeface="Cambria Math" panose="02040503050406030204" pitchFamily="18" charset="0"/>
                                      </a:rPr>
                                    </m:ctrlPr>
                                  </m:sSubPr>
                                  <m:e>
                                    <m:r>
                                      <a:rPr lang="en-US" altLang="zh-CN" sz="1600" b="0" i="1" smtClean="0">
                                        <a:solidFill>
                                          <a:schemeClr val="tx1">
                                            <a:lumMod val="95000"/>
                                          </a:schemeClr>
                                        </a:solidFill>
                                        <a:latin typeface="Cambria Math" panose="02040503050406030204" pitchFamily="18" charset="0"/>
                                      </a:rPr>
                                      <m:t>𝑣</m:t>
                                    </m:r>
                                  </m:e>
                                  <m:sub>
                                    <m:r>
                                      <a:rPr lang="en-US" altLang="zh-CN" sz="1600" i="1">
                                        <a:solidFill>
                                          <a:schemeClr val="tx1">
                                            <a:lumMod val="95000"/>
                                          </a:schemeClr>
                                        </a:solidFill>
                                        <a:latin typeface="Cambria Math" panose="02040503050406030204" pitchFamily="18" charset="0"/>
                                      </a:rPr>
                                      <m:t>𝑗</m:t>
                                    </m:r>
                                  </m:sub>
                                </m:sSub>
                                <m:r>
                                  <a:rPr lang="en-US" altLang="zh-CN" sz="1600" b="0" i="1" smtClean="0">
                                    <a:solidFill>
                                      <a:schemeClr val="tx1">
                                        <a:lumMod val="95000"/>
                                      </a:schemeClr>
                                    </a:solidFill>
                                    <a:latin typeface="Cambria Math" panose="02040503050406030204" pitchFamily="18" charset="0"/>
                                  </a:rPr>
                                  <m:t>= </m:t>
                                </m:r>
                                <m:f>
                                  <m:fPr>
                                    <m:ctrlPr>
                                      <a:rPr lang="en-US" altLang="zh-CN" sz="1600" b="0" i="1" smtClean="0">
                                        <a:solidFill>
                                          <a:schemeClr val="tx1">
                                            <a:lumMod val="95000"/>
                                          </a:schemeClr>
                                        </a:solidFill>
                                        <a:latin typeface="Cambria Math" panose="02040503050406030204" pitchFamily="18" charset="0"/>
                                      </a:rPr>
                                    </m:ctrlPr>
                                  </m:fPr>
                                  <m:num>
                                    <m:sSup>
                                      <m:sSupPr>
                                        <m:ctrlPr>
                                          <a:rPr lang="en-US" altLang="zh-CN" sz="1600" b="0" i="1" smtClean="0">
                                            <a:solidFill>
                                              <a:schemeClr val="tx1">
                                                <a:lumMod val="95000"/>
                                              </a:schemeClr>
                                            </a:solidFill>
                                            <a:latin typeface="Cambria Math" panose="02040503050406030204" pitchFamily="18" charset="0"/>
                                          </a:rPr>
                                        </m:ctrlPr>
                                      </m:sSupPr>
                                      <m:e>
                                        <m:r>
                                          <a:rPr lang="en-US" altLang="zh-CN" sz="1600" i="1">
                                            <a:solidFill>
                                              <a:schemeClr val="tx1">
                                                <a:lumMod val="95000"/>
                                              </a:schemeClr>
                                            </a:solidFill>
                                            <a:latin typeface="Cambria Math" panose="02040503050406030204" pitchFamily="18" charset="0"/>
                                          </a:rPr>
                                          <m:t>|</m:t>
                                        </m:r>
                                        <m:r>
                                          <a:rPr lang="en-US" altLang="zh-CN" sz="1600" i="1" smtClean="0">
                                            <a:solidFill>
                                              <a:schemeClr val="tx1">
                                                <a:lumMod val="95000"/>
                                              </a:schemeClr>
                                            </a:solidFill>
                                            <a:latin typeface="Cambria Math" panose="02040503050406030204" pitchFamily="18" charset="0"/>
                                          </a:rPr>
                                          <m:t>|</m:t>
                                        </m:r>
                                        <m:r>
                                          <m:rPr>
                                            <m:sty m:val="p"/>
                                          </m:rPr>
                                          <a:rPr lang="en-US" altLang="zh-CN" sz="1600" i="1">
                                            <a:solidFill>
                                              <a:schemeClr val="tx1">
                                                <a:lumMod val="95000"/>
                                              </a:schemeClr>
                                            </a:solidFill>
                                            <a:latin typeface="Cambria Math" panose="02040503050406030204" pitchFamily="18" charset="0"/>
                                          </a:rPr>
                                          <m:t>s</m:t>
                                        </m:r>
                                        <m:r>
                                          <a:rPr lang="en-US" altLang="zh-CN" sz="1600" i="1">
                                            <a:solidFill>
                                              <a:schemeClr val="tx1">
                                                <a:lumMod val="95000"/>
                                              </a:schemeClr>
                                            </a:solidFill>
                                            <a:latin typeface="Cambria Math" panose="02040503050406030204" pitchFamily="18" charset="0"/>
                                          </a:rPr>
                                          <m:t>||</m:t>
                                        </m:r>
                                      </m:e>
                                      <m:sup>
                                        <m:r>
                                          <a:rPr lang="en-US" altLang="zh-CN" sz="1600" b="0" i="1" smtClean="0">
                                            <a:solidFill>
                                              <a:schemeClr val="tx1">
                                                <a:lumMod val="95000"/>
                                              </a:schemeClr>
                                            </a:solidFill>
                                            <a:latin typeface="Cambria Math" panose="02040503050406030204" pitchFamily="18" charset="0"/>
                                          </a:rPr>
                                          <m:t>2</m:t>
                                        </m:r>
                                      </m:sup>
                                    </m:sSup>
                                  </m:num>
                                  <m:den>
                                    <m:r>
                                      <a:rPr lang="en-US" altLang="zh-CN" sz="1600" b="0" i="1" smtClean="0">
                                        <a:solidFill>
                                          <a:schemeClr val="tx1">
                                            <a:lumMod val="95000"/>
                                          </a:schemeClr>
                                        </a:solidFill>
                                        <a:latin typeface="Cambria Math" panose="02040503050406030204" pitchFamily="18" charset="0"/>
                                      </a:rPr>
                                      <m:t>1+</m:t>
                                    </m:r>
                                    <m:sSup>
                                      <m:sSupPr>
                                        <m:ctrlPr>
                                          <a:rPr lang="en-US" altLang="zh-CN" sz="1600" i="1">
                                            <a:solidFill>
                                              <a:schemeClr val="tx1">
                                                <a:lumMod val="95000"/>
                                              </a:schemeClr>
                                            </a:solidFill>
                                            <a:latin typeface="Cambria Math" panose="02040503050406030204" pitchFamily="18" charset="0"/>
                                          </a:rPr>
                                        </m:ctrlPr>
                                      </m:sSupPr>
                                      <m:e>
                                        <m:r>
                                          <a:rPr lang="en-US" altLang="zh-CN" sz="1600" i="1">
                                            <a:solidFill>
                                              <a:schemeClr val="tx1">
                                                <a:lumMod val="95000"/>
                                              </a:schemeClr>
                                            </a:solidFill>
                                            <a:latin typeface="Cambria Math" panose="02040503050406030204" pitchFamily="18" charset="0"/>
                                          </a:rPr>
                                          <m:t>||</m:t>
                                        </m:r>
                                        <m:r>
                                          <m:rPr>
                                            <m:sty m:val="p"/>
                                          </m:rPr>
                                          <a:rPr lang="en-US" altLang="zh-CN" sz="1600" i="1">
                                            <a:solidFill>
                                              <a:schemeClr val="tx1">
                                                <a:lumMod val="95000"/>
                                              </a:schemeClr>
                                            </a:solidFill>
                                            <a:latin typeface="Cambria Math" panose="02040503050406030204" pitchFamily="18" charset="0"/>
                                          </a:rPr>
                                          <m:t>s</m:t>
                                        </m:r>
                                        <m:r>
                                          <a:rPr lang="en-US" altLang="zh-CN" sz="1600" i="1">
                                            <a:solidFill>
                                              <a:schemeClr val="tx1">
                                                <a:lumMod val="95000"/>
                                              </a:schemeClr>
                                            </a:solidFill>
                                            <a:latin typeface="Cambria Math" panose="02040503050406030204" pitchFamily="18" charset="0"/>
                                          </a:rPr>
                                          <m:t>||</m:t>
                                        </m:r>
                                      </m:e>
                                      <m:sup>
                                        <m:r>
                                          <a:rPr lang="en-US" altLang="zh-CN" sz="1600" i="1">
                                            <a:solidFill>
                                              <a:schemeClr val="tx1">
                                                <a:lumMod val="95000"/>
                                              </a:schemeClr>
                                            </a:solidFill>
                                            <a:latin typeface="Cambria Math" panose="02040503050406030204" pitchFamily="18" charset="0"/>
                                          </a:rPr>
                                          <m:t>2</m:t>
                                        </m:r>
                                      </m:sup>
                                    </m:sSup>
                                  </m:den>
                                </m:f>
                                <m:r>
                                  <a:rPr lang="en-US" altLang="zh-CN" sz="1600" b="0" i="1" smtClean="0">
                                    <a:solidFill>
                                      <a:schemeClr val="tx1">
                                        <a:lumMod val="95000"/>
                                      </a:schemeClr>
                                    </a:solidFill>
                                    <a:latin typeface="Cambria Math" panose="02040503050406030204" pitchFamily="18" charset="0"/>
                                  </a:rPr>
                                  <m:t>·</m:t>
                                </m:r>
                                <m:f>
                                  <m:fPr>
                                    <m:ctrlPr>
                                      <a:rPr lang="en-US" altLang="zh-CN" sz="1600" b="0" i="1" smtClean="0">
                                        <a:solidFill>
                                          <a:schemeClr val="tx1">
                                            <a:lumMod val="95000"/>
                                          </a:schemeClr>
                                        </a:solidFill>
                                        <a:latin typeface="Cambria Math" panose="02040503050406030204" pitchFamily="18" charset="0"/>
                                      </a:rPr>
                                    </m:ctrlPr>
                                  </m:fPr>
                                  <m:num>
                                    <m:r>
                                      <a:rPr lang="en-US" altLang="zh-CN" sz="1600" b="0" i="1" smtClean="0">
                                        <a:solidFill>
                                          <a:schemeClr val="tx1">
                                            <a:lumMod val="95000"/>
                                          </a:schemeClr>
                                        </a:solidFill>
                                        <a:latin typeface="Cambria Math" panose="02040503050406030204" pitchFamily="18" charset="0"/>
                                      </a:rPr>
                                      <m:t>𝑠</m:t>
                                    </m:r>
                                  </m:num>
                                  <m:den>
                                    <m:r>
                                      <a:rPr lang="en-US" altLang="zh-CN" sz="1600" b="0" i="1" smtClean="0">
                                        <a:solidFill>
                                          <a:schemeClr val="tx1">
                                            <a:lumMod val="95000"/>
                                          </a:schemeClr>
                                        </a:solidFill>
                                        <a:latin typeface="Cambria Math" panose="02040503050406030204" pitchFamily="18" charset="0"/>
                                      </a:rPr>
                                      <m:t>|</m:t>
                                    </m:r>
                                    <m:d>
                                      <m:dPr>
                                        <m:begChr m:val="|"/>
                                        <m:endChr m:val="|"/>
                                        <m:ctrlPr>
                                          <a:rPr lang="en-US" altLang="zh-CN" sz="1600" b="0" i="1" smtClean="0">
                                            <a:solidFill>
                                              <a:schemeClr val="tx1">
                                                <a:lumMod val="95000"/>
                                              </a:schemeClr>
                                            </a:solidFill>
                                            <a:latin typeface="Cambria Math" panose="02040503050406030204" pitchFamily="18" charset="0"/>
                                          </a:rPr>
                                        </m:ctrlPr>
                                      </m:dPr>
                                      <m:e>
                                        <m:r>
                                          <a:rPr lang="en-US" altLang="zh-CN" sz="1600" b="0" i="1" smtClean="0">
                                            <a:solidFill>
                                              <a:schemeClr val="tx1">
                                                <a:lumMod val="95000"/>
                                              </a:schemeClr>
                                            </a:solidFill>
                                            <a:latin typeface="Cambria Math" panose="02040503050406030204" pitchFamily="18" charset="0"/>
                                          </a:rPr>
                                          <m:t>𝑠</m:t>
                                        </m:r>
                                      </m:e>
                                    </m:d>
                                    <m:r>
                                      <a:rPr lang="en-US" altLang="zh-CN" sz="1600" b="0" i="1" smtClean="0">
                                        <a:solidFill>
                                          <a:schemeClr val="tx1">
                                            <a:lumMod val="95000"/>
                                          </a:schemeClr>
                                        </a:solidFill>
                                        <a:latin typeface="Cambria Math" panose="02040503050406030204" pitchFamily="18" charset="0"/>
                                      </a:rPr>
                                      <m:t>|</m:t>
                                    </m:r>
                                  </m:den>
                                </m:f>
                              </m:oMath>
                            </m:oMathPara>
                          </a14:m>
                          <a:endParaRPr lang="en-US" altLang="zh-CN" sz="1600" dirty="0">
                            <a:solidFill>
                              <a:schemeClr val="tx1">
                                <a:lumMod val="95000"/>
                              </a:schemeClr>
                            </a:solidFill>
                            <a:latin typeface="微软雅黑" panose="020B0503020204020204" pitchFamily="34" charset="-122"/>
                            <a:ea typeface="微软雅黑" panose="020B0503020204020204" pitchFamily="34" charset="-122"/>
                          </a:endParaRPr>
                        </a:p>
                        <a:p>
                          <a:pPr algn="ctr"/>
                          <a:endParaRPr lang="zh-CN" altLang="en-US" sz="1600" dirty="0">
                            <a:solidFill>
                              <a:schemeClr val="tx1">
                                <a:lumMod val="95000"/>
                              </a:schemeClr>
                            </a:solidFill>
                            <a:latin typeface="微软雅黑" panose="020B0503020204020204" pitchFamily="34" charset="-122"/>
                            <a:ea typeface="微软雅黑" panose="020B0503020204020204" pitchFamily="34" charset="-122"/>
                          </a:endParaRPr>
                        </a:p>
                      </a:txBody>
                      <a:tcPr marL="83426" marR="83426" marT="41713" marB="41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altLang="zh-CN" sz="1600" i="1" dirty="0">
                            <a:solidFill>
                              <a:schemeClr val="tx1">
                                <a:lumMod val="95000"/>
                              </a:schemeClr>
                            </a:solidFill>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lumMod val="95000"/>
                                          </a:schemeClr>
                                        </a:solidFill>
                                        <a:latin typeface="Cambria Math" panose="02040503050406030204" pitchFamily="18" charset="0"/>
                                      </a:rPr>
                                    </m:ctrlPr>
                                  </m:sSubPr>
                                  <m:e>
                                    <m:r>
                                      <a:rPr lang="en-US" altLang="zh-CN" sz="1600" b="0" i="1" smtClean="0">
                                        <a:solidFill>
                                          <a:schemeClr val="tx1">
                                            <a:lumMod val="95000"/>
                                          </a:schemeClr>
                                        </a:solidFill>
                                        <a:latin typeface="Cambria Math" panose="02040503050406030204" pitchFamily="18" charset="0"/>
                                      </a:rPr>
                                      <m:t>h</m:t>
                                    </m:r>
                                  </m:e>
                                  <m:sub>
                                    <m:r>
                                      <a:rPr lang="en-US" altLang="zh-CN" sz="1600" b="0" i="1" smtClean="0">
                                        <a:solidFill>
                                          <a:schemeClr val="tx1">
                                            <a:lumMod val="95000"/>
                                          </a:schemeClr>
                                        </a:solidFill>
                                        <a:latin typeface="Cambria Math" panose="02040503050406030204" pitchFamily="18" charset="0"/>
                                      </a:rPr>
                                      <m:t>𝑖</m:t>
                                    </m:r>
                                  </m:sub>
                                </m:sSub>
                                <m:r>
                                  <a:rPr lang="en-US" altLang="zh-CN" sz="1600" b="0" i="1" smtClean="0">
                                    <a:solidFill>
                                      <a:schemeClr val="tx1">
                                        <a:lumMod val="95000"/>
                                      </a:schemeClr>
                                    </a:solidFill>
                                    <a:latin typeface="Cambria Math" panose="02040503050406030204" pitchFamily="18" charset="0"/>
                                  </a:rPr>
                                  <m:t>=</m:t>
                                </m:r>
                                <m:r>
                                  <a:rPr lang="en-US" altLang="zh-CN" sz="1600" b="0" i="1" smtClean="0">
                                    <a:solidFill>
                                      <a:schemeClr val="tx1">
                                        <a:lumMod val="95000"/>
                                      </a:schemeClr>
                                    </a:solidFill>
                                    <a:latin typeface="Cambria Math" panose="02040503050406030204" pitchFamily="18" charset="0"/>
                                  </a:rPr>
                                  <m:t>𝑔</m:t>
                                </m:r>
                                <m:r>
                                  <a:rPr lang="en-US" altLang="zh-CN" sz="1600" b="0" i="1" smtClean="0">
                                    <a:solidFill>
                                      <a:schemeClr val="tx1">
                                        <a:lumMod val="95000"/>
                                      </a:schemeClr>
                                    </a:solidFill>
                                    <a:latin typeface="Cambria Math" panose="02040503050406030204" pitchFamily="18" charset="0"/>
                                  </a:rPr>
                                  <m:t>(</m:t>
                                </m:r>
                                <m:sSub>
                                  <m:sSubPr>
                                    <m:ctrlPr>
                                      <a:rPr lang="en-US" altLang="zh-CN" sz="1600" i="1" smtClean="0">
                                        <a:solidFill>
                                          <a:schemeClr val="tx1">
                                            <a:lumMod val="95000"/>
                                          </a:schemeClr>
                                        </a:solidFill>
                                        <a:latin typeface="Cambria Math" panose="02040503050406030204" pitchFamily="18" charset="0"/>
                                      </a:rPr>
                                    </m:ctrlPr>
                                  </m:sSubPr>
                                  <m:e>
                                    <m:r>
                                      <a:rPr lang="en-US" altLang="zh-CN" sz="1600" b="0" i="1" smtClean="0">
                                        <a:solidFill>
                                          <a:schemeClr val="tx1">
                                            <a:lumMod val="95000"/>
                                          </a:schemeClr>
                                        </a:solidFill>
                                        <a:latin typeface="Cambria Math" panose="02040503050406030204" pitchFamily="18" charset="0"/>
                                      </a:rPr>
                                      <m:t>𝑎</m:t>
                                    </m:r>
                                  </m:e>
                                  <m:sub>
                                    <m:r>
                                      <a:rPr lang="en-US" altLang="zh-CN" sz="1600" b="0" i="1" smtClean="0">
                                        <a:solidFill>
                                          <a:schemeClr val="tx1">
                                            <a:lumMod val="95000"/>
                                          </a:schemeClr>
                                        </a:solidFill>
                                        <a:latin typeface="Cambria Math" panose="02040503050406030204" pitchFamily="18" charset="0"/>
                                      </a:rPr>
                                      <m:t>𝑖</m:t>
                                    </m:r>
                                  </m:sub>
                                </m:sSub>
                                <m:r>
                                  <a:rPr lang="en-US" altLang="zh-CN" sz="1600" b="0" i="1" smtClean="0">
                                    <a:solidFill>
                                      <a:schemeClr val="tx1">
                                        <a:lumMod val="95000"/>
                                      </a:schemeClr>
                                    </a:solidFill>
                                    <a:latin typeface="Cambria Math" panose="02040503050406030204" pitchFamily="18" charset="0"/>
                                  </a:rPr>
                                  <m:t>)</m:t>
                                </m:r>
                              </m:oMath>
                            </m:oMathPara>
                          </a14:m>
                          <a:endParaRPr lang="zh-CN" altLang="en-US" sz="1600" dirty="0">
                            <a:solidFill>
                              <a:schemeClr val="tx1">
                                <a:lumMod val="95000"/>
                              </a:schemeClr>
                            </a:solidFill>
                            <a:latin typeface="微软雅黑" panose="020B0503020204020204" pitchFamily="34" charset="-122"/>
                            <a:ea typeface="微软雅黑" panose="020B0503020204020204" pitchFamily="34" charset="-122"/>
                          </a:endParaRPr>
                        </a:p>
                      </a:txBody>
                      <a:tcPr marL="83426" marR="83426" marT="41713" marB="41713"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38048341"/>
                      </a:ext>
                    </a:extLst>
                  </a:tr>
                  <a:tr h="353864">
                    <a:tc>
                      <a:txBody>
                        <a:bodyPr/>
                        <a:lstStyle/>
                        <a:p>
                          <a:pPr algn="ctr"/>
                          <a:r>
                            <a:rPr lang="zh-CN" altLang="en-US" sz="1600" dirty="0">
                              <a:solidFill>
                                <a:schemeClr val="tx1">
                                  <a:lumMod val="95000"/>
                                </a:schemeClr>
                              </a:solidFill>
                              <a:latin typeface="微软雅黑" panose="020B0503020204020204" pitchFamily="34" charset="-122"/>
                              <a:ea typeface="微软雅黑" panose="020B0503020204020204" pitchFamily="34" charset="-122"/>
                            </a:rPr>
                            <a:t>输出</a:t>
                          </a:r>
                        </a:p>
                      </a:txBody>
                      <a:tcPr marL="83426" marR="83426" marT="41713" marB="4171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lumMod val="95000"/>
                                          </a:schemeClr>
                                        </a:solidFill>
                                        <a:latin typeface="Cambria Math" panose="02040503050406030204" pitchFamily="18" charset="0"/>
                                      </a:rPr>
                                    </m:ctrlPr>
                                  </m:sSubPr>
                                  <m:e>
                                    <m:r>
                                      <a:rPr lang="en-US" altLang="zh-CN" sz="1600" b="0" i="1" smtClean="0">
                                        <a:solidFill>
                                          <a:schemeClr val="tx1">
                                            <a:lumMod val="95000"/>
                                          </a:schemeClr>
                                        </a:solidFill>
                                        <a:latin typeface="Cambria Math" panose="02040503050406030204" pitchFamily="18" charset="0"/>
                                      </a:rPr>
                                      <m:t>𝑣</m:t>
                                    </m:r>
                                  </m:e>
                                  <m:sub>
                                    <m:r>
                                      <a:rPr lang="en-US" altLang="zh-CN" sz="1600" i="1">
                                        <a:solidFill>
                                          <a:schemeClr val="tx1">
                                            <a:lumMod val="95000"/>
                                          </a:schemeClr>
                                        </a:solidFill>
                                        <a:latin typeface="Cambria Math" panose="02040503050406030204" pitchFamily="18" charset="0"/>
                                      </a:rPr>
                                      <m:t>𝑗</m:t>
                                    </m:r>
                                  </m:sub>
                                </m:sSub>
                              </m:oMath>
                            </m:oMathPara>
                          </a14:m>
                          <a:endParaRPr lang="zh-CN" altLang="en-US" sz="1600" dirty="0">
                            <a:solidFill>
                              <a:schemeClr val="tx1">
                                <a:lumMod val="95000"/>
                              </a:schemeClr>
                            </a:solidFill>
                            <a:latin typeface="微软雅黑" panose="020B0503020204020204" pitchFamily="34" charset="-122"/>
                            <a:ea typeface="微软雅黑" panose="020B0503020204020204" pitchFamily="34" charset="-122"/>
                          </a:endParaRPr>
                        </a:p>
                      </a:txBody>
                      <a:tcPr marL="83426" marR="83426" marT="41713" marB="41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lumMod val="95000"/>
                                          </a:schemeClr>
                                        </a:solidFill>
                                        <a:latin typeface="Cambria Math" panose="02040503050406030204" pitchFamily="18" charset="0"/>
                                      </a:rPr>
                                    </m:ctrlPr>
                                  </m:sSubPr>
                                  <m:e>
                                    <m:r>
                                      <a:rPr lang="en-US" altLang="zh-CN" sz="1600" b="0" i="1" smtClean="0">
                                        <a:solidFill>
                                          <a:schemeClr val="tx1">
                                            <a:lumMod val="95000"/>
                                          </a:schemeClr>
                                        </a:solidFill>
                                        <a:latin typeface="Cambria Math" panose="02040503050406030204" pitchFamily="18" charset="0"/>
                                      </a:rPr>
                                      <m:t>h</m:t>
                                    </m:r>
                                  </m:e>
                                  <m:sub>
                                    <m:r>
                                      <a:rPr lang="en-US" altLang="zh-CN" sz="1600" b="0" i="1" smtClean="0">
                                        <a:solidFill>
                                          <a:schemeClr val="tx1">
                                            <a:lumMod val="95000"/>
                                          </a:schemeClr>
                                        </a:solidFill>
                                        <a:latin typeface="Cambria Math" panose="02040503050406030204" pitchFamily="18" charset="0"/>
                                      </a:rPr>
                                      <m:t>𝑖</m:t>
                                    </m:r>
                                  </m:sub>
                                </m:sSub>
                              </m:oMath>
                            </m:oMathPara>
                          </a14:m>
                          <a:endParaRPr lang="zh-CN" altLang="en-US" sz="1600" dirty="0">
                            <a:solidFill>
                              <a:schemeClr val="tx1">
                                <a:lumMod val="95000"/>
                              </a:schemeClr>
                            </a:solidFill>
                            <a:latin typeface="微软雅黑" panose="020B0503020204020204" pitchFamily="34" charset="-122"/>
                            <a:ea typeface="微软雅黑" panose="020B0503020204020204" pitchFamily="34" charset="-122"/>
                          </a:endParaRPr>
                        </a:p>
                      </a:txBody>
                      <a:tcPr marL="83426" marR="83426" marT="41713" marB="41713"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9773269"/>
                      </a:ext>
                    </a:extLst>
                  </a:tr>
                </a:tbl>
              </a:graphicData>
            </a:graphic>
          </p:graphicFrame>
        </mc:Choice>
        <mc:Fallback xmlns="">
          <p:graphicFrame>
            <p:nvGraphicFramePr>
              <p:cNvPr id="16" name="表格 4">
                <a:extLst>
                  <a:ext uri="{FF2B5EF4-FFF2-40B4-BE49-F238E27FC236}">
                    <a16:creationId xmlns:a16="http://schemas.microsoft.com/office/drawing/2014/main" id="{B67F6B0A-B277-4411-BBF4-CD70B892ACC7}"/>
                  </a:ext>
                </a:extLst>
              </p:cNvPr>
              <p:cNvGraphicFramePr>
                <a:graphicFrameLocks noGrp="1"/>
              </p:cNvGraphicFramePr>
              <p:nvPr>
                <p:extLst>
                  <p:ext uri="{D42A27DB-BD31-4B8C-83A1-F6EECF244321}">
                    <p14:modId xmlns:p14="http://schemas.microsoft.com/office/powerpoint/2010/main" val="3985434603"/>
                  </p:ext>
                </p:extLst>
              </p:nvPr>
            </p:nvGraphicFramePr>
            <p:xfrm>
              <a:off x="6096000" y="2271968"/>
              <a:ext cx="5791199" cy="2810923"/>
            </p:xfrm>
            <a:graphic>
              <a:graphicData uri="http://schemas.openxmlformats.org/drawingml/2006/table">
                <a:tbl>
                  <a:tblPr firstRow="1" bandRow="1">
                    <a:tableStyleId>{5C22544A-7EE6-4342-B048-85BDC9FD1C3A}</a:tableStyleId>
                  </a:tblPr>
                  <a:tblGrid>
                    <a:gridCol w="1247335">
                      <a:extLst>
                        <a:ext uri="{9D8B030D-6E8A-4147-A177-3AD203B41FA5}">
                          <a16:colId xmlns:a16="http://schemas.microsoft.com/office/drawing/2014/main" val="530465234"/>
                        </a:ext>
                      </a:extLst>
                    </a:gridCol>
                    <a:gridCol w="2300281">
                      <a:extLst>
                        <a:ext uri="{9D8B030D-6E8A-4147-A177-3AD203B41FA5}">
                          <a16:colId xmlns:a16="http://schemas.microsoft.com/office/drawing/2014/main" val="2180173997"/>
                        </a:ext>
                      </a:extLst>
                    </a:gridCol>
                    <a:gridCol w="2243583">
                      <a:extLst>
                        <a:ext uri="{9D8B030D-6E8A-4147-A177-3AD203B41FA5}">
                          <a16:colId xmlns:a16="http://schemas.microsoft.com/office/drawing/2014/main" val="2391720397"/>
                        </a:ext>
                      </a:extLst>
                    </a:gridCol>
                  </a:tblGrid>
                  <a:tr h="338337">
                    <a:tc>
                      <a:txBody>
                        <a:bodyPr/>
                        <a:lstStyle/>
                        <a:p>
                          <a:endParaRPr lang="zh-CN" altLang="en-US" sz="1600" dirty="0">
                            <a:latin typeface="微软雅黑" panose="020B0503020204020204" pitchFamily="34" charset="-122"/>
                            <a:ea typeface="微软雅黑" panose="020B0503020204020204" pitchFamily="34" charset="-122"/>
                          </a:endParaRPr>
                        </a:p>
                      </a:txBody>
                      <a:tcPr marL="83426" marR="83426" marT="41713" marB="4171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胶囊网络</a:t>
                          </a:r>
                        </a:p>
                      </a:txBody>
                      <a:tcPr marL="83426" marR="83426" marT="41713" marB="41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dirty="0">
                              <a:solidFill>
                                <a:schemeClr val="tx1"/>
                              </a:solidFill>
                              <a:latin typeface="微软雅黑" panose="020B0503020204020204" pitchFamily="34" charset="-122"/>
                              <a:ea typeface="微软雅黑" panose="020B0503020204020204" pitchFamily="34" charset="-122"/>
                            </a:rPr>
                            <a:t>普通神经网络</a:t>
                          </a:r>
                        </a:p>
                      </a:txBody>
                      <a:tcPr marL="83426" marR="83426" marT="41713" marB="41713"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07967786"/>
                      </a:ext>
                    </a:extLst>
                  </a:tr>
                  <a:tr h="338337">
                    <a:tc>
                      <a:txBody>
                        <a:bodyPr/>
                        <a:lstStyle/>
                        <a:p>
                          <a:pPr algn="ctr"/>
                          <a:r>
                            <a:rPr lang="zh-CN" altLang="en-US" sz="1600" dirty="0">
                              <a:solidFill>
                                <a:schemeClr val="tx1">
                                  <a:lumMod val="95000"/>
                                </a:schemeClr>
                              </a:solidFill>
                              <a:latin typeface="微软雅黑" panose="020B0503020204020204" pitchFamily="34" charset="-122"/>
                              <a:ea typeface="微软雅黑" panose="020B0503020204020204" pitchFamily="34" charset="-122"/>
                            </a:rPr>
                            <a:t>输入</a:t>
                          </a:r>
                        </a:p>
                      </a:txBody>
                      <a:tcPr marL="83426" marR="83426" marT="41713" marB="4171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marL="83426" marR="83426" marT="41713" marB="41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54377" t="-105455" r="-98143" b="-658182"/>
                          </a:stretch>
                        </a:blipFill>
                      </a:tcPr>
                    </a:tc>
                    <a:tc>
                      <a:txBody>
                        <a:bodyPr/>
                        <a:lstStyle/>
                        <a:p>
                          <a:endParaRPr lang="zh-CN"/>
                        </a:p>
                      </a:txBody>
                      <a:tcPr marL="83426" marR="83426" marT="41713" marB="41713"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58152" t="-105455" r="-543" b="-658182"/>
                          </a:stretch>
                        </a:blipFill>
                      </a:tcPr>
                    </a:tc>
                    <a:extLst>
                      <a:ext uri="{0D108BD9-81ED-4DB2-BD59-A6C34878D82A}">
                        <a16:rowId xmlns:a16="http://schemas.microsoft.com/office/drawing/2014/main" val="1568310868"/>
                      </a:ext>
                    </a:extLst>
                  </a:tr>
                  <a:tr h="356181">
                    <a:tc>
                      <a:txBody>
                        <a:bodyPr/>
                        <a:lstStyle/>
                        <a:p>
                          <a:pPr algn="ctr"/>
                          <a:r>
                            <a:rPr lang="zh-CN" altLang="en-US" sz="1600" dirty="0">
                              <a:solidFill>
                                <a:schemeClr val="tx1">
                                  <a:lumMod val="95000"/>
                                </a:schemeClr>
                              </a:solidFill>
                              <a:latin typeface="微软雅黑" panose="020B0503020204020204" pitchFamily="34" charset="-122"/>
                              <a:ea typeface="微软雅黑" panose="020B0503020204020204" pitchFamily="34" charset="-122"/>
                            </a:rPr>
                            <a:t>转换</a:t>
                          </a:r>
                        </a:p>
                      </a:txBody>
                      <a:tcPr marL="83426" marR="83426" marT="41713" marB="4171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marL="83426" marR="83426" marT="41713" marB="41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54377" t="-191525" r="-98143" b="-513559"/>
                          </a:stretch>
                        </a:blipFill>
                      </a:tcPr>
                    </a:tc>
                    <a:tc>
                      <a:txBody>
                        <a:bodyPr/>
                        <a:lstStyle/>
                        <a:p>
                          <a:pPr algn="ctr"/>
                          <a:r>
                            <a:rPr lang="en-US" altLang="zh-CN" sz="1600" dirty="0">
                              <a:solidFill>
                                <a:schemeClr val="tx1">
                                  <a:lumMod val="95000"/>
                                </a:schemeClr>
                              </a:solidFill>
                              <a:latin typeface="微软雅黑" panose="020B0503020204020204" pitchFamily="34" charset="-122"/>
                              <a:ea typeface="微软雅黑" panose="020B0503020204020204" pitchFamily="34" charset="-122"/>
                            </a:rPr>
                            <a:t>-</a:t>
                          </a:r>
                          <a:endParaRPr lang="zh-CN" altLang="en-US" sz="1600" dirty="0">
                            <a:solidFill>
                              <a:schemeClr val="tx1">
                                <a:lumMod val="95000"/>
                              </a:schemeClr>
                            </a:solidFill>
                            <a:latin typeface="微软雅黑" panose="020B0503020204020204" pitchFamily="34" charset="-122"/>
                            <a:ea typeface="微软雅黑" panose="020B0503020204020204" pitchFamily="34" charset="-122"/>
                          </a:endParaRPr>
                        </a:p>
                      </a:txBody>
                      <a:tcPr marL="83426" marR="83426" marT="41713" marB="41713"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1365615"/>
                      </a:ext>
                    </a:extLst>
                  </a:tr>
                  <a:tr h="546149">
                    <a:tc>
                      <a:txBody>
                        <a:bodyPr/>
                        <a:lstStyle/>
                        <a:p>
                          <a:pPr algn="ctr"/>
                          <a:r>
                            <a:rPr lang="zh-CN" altLang="en-US" sz="1600" dirty="0">
                              <a:solidFill>
                                <a:schemeClr val="tx1">
                                  <a:lumMod val="95000"/>
                                </a:schemeClr>
                              </a:solidFill>
                              <a:latin typeface="微软雅黑" panose="020B0503020204020204" pitchFamily="34" charset="-122"/>
                              <a:ea typeface="微软雅黑" panose="020B0503020204020204" pitchFamily="34" charset="-122"/>
                            </a:rPr>
                            <a:t>加权求和</a:t>
                          </a:r>
                        </a:p>
                      </a:txBody>
                      <a:tcPr marL="83426" marR="83426" marT="41713" marB="4171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marL="83426" marR="83426" marT="41713" marB="41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54377" t="-191111" r="-98143" b="-236667"/>
                          </a:stretch>
                        </a:blipFill>
                      </a:tcPr>
                    </a:tc>
                    <a:tc>
                      <a:txBody>
                        <a:bodyPr/>
                        <a:lstStyle/>
                        <a:p>
                          <a:endParaRPr lang="zh-CN"/>
                        </a:p>
                      </a:txBody>
                      <a:tcPr marL="83426" marR="83426" marT="41713" marB="41713"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58152" t="-191111" r="-543" b="-236667"/>
                          </a:stretch>
                        </a:blipFill>
                      </a:tcPr>
                    </a:tc>
                    <a:extLst>
                      <a:ext uri="{0D108BD9-81ED-4DB2-BD59-A6C34878D82A}">
                        <a16:rowId xmlns:a16="http://schemas.microsoft.com/office/drawing/2014/main" val="587400"/>
                      </a:ext>
                    </a:extLst>
                  </a:tr>
                  <a:tr h="878055">
                    <a:tc>
                      <a:txBody>
                        <a:bodyPr/>
                        <a:lstStyle/>
                        <a:p>
                          <a:pPr algn="ctr"/>
                          <a:endParaRPr lang="en-US" altLang="zh-CN" sz="1600" dirty="0">
                            <a:solidFill>
                              <a:schemeClr val="tx1">
                                <a:lumMod val="95000"/>
                              </a:schemeClr>
                            </a:solidFill>
                            <a:latin typeface="微软雅黑" panose="020B0503020204020204" pitchFamily="34" charset="-122"/>
                            <a:ea typeface="微软雅黑" panose="020B0503020204020204" pitchFamily="34" charset="-122"/>
                          </a:endParaRPr>
                        </a:p>
                        <a:p>
                          <a:pPr algn="ctr"/>
                          <a:r>
                            <a:rPr lang="zh-CN" altLang="en-US" sz="1600" dirty="0">
                              <a:solidFill>
                                <a:schemeClr val="tx1">
                                  <a:lumMod val="95000"/>
                                </a:schemeClr>
                              </a:solidFill>
                              <a:latin typeface="微软雅黑" panose="020B0503020204020204" pitchFamily="34" charset="-122"/>
                              <a:ea typeface="微软雅黑" panose="020B0503020204020204" pitchFamily="34" charset="-122"/>
                            </a:rPr>
                            <a:t>去线性化</a:t>
                          </a:r>
                          <a:endParaRPr lang="en-US" altLang="zh-CN" sz="1600" dirty="0">
                            <a:solidFill>
                              <a:schemeClr val="tx1">
                                <a:lumMod val="95000"/>
                              </a:schemeClr>
                            </a:solidFill>
                            <a:latin typeface="微软雅黑" panose="020B0503020204020204" pitchFamily="34" charset="-122"/>
                            <a:ea typeface="微软雅黑" panose="020B0503020204020204" pitchFamily="34" charset="-122"/>
                          </a:endParaRPr>
                        </a:p>
                        <a:p>
                          <a:pPr algn="ctr"/>
                          <a:r>
                            <a:rPr lang="en-US" altLang="zh-CN" sz="1600" dirty="0">
                              <a:solidFill>
                                <a:schemeClr val="tx1">
                                  <a:lumMod val="95000"/>
                                </a:schemeClr>
                              </a:solidFill>
                              <a:latin typeface="微软雅黑" panose="020B0503020204020204" pitchFamily="34" charset="-122"/>
                              <a:ea typeface="微软雅黑" panose="020B0503020204020204" pitchFamily="34" charset="-122"/>
                            </a:rPr>
                            <a:t>Squash</a:t>
                          </a:r>
                          <a:endParaRPr lang="zh-CN" altLang="en-US" sz="1600" dirty="0">
                            <a:solidFill>
                              <a:schemeClr val="tx1">
                                <a:lumMod val="95000"/>
                              </a:schemeClr>
                            </a:solidFill>
                            <a:latin typeface="微软雅黑" panose="020B0503020204020204" pitchFamily="34" charset="-122"/>
                            <a:ea typeface="微软雅黑" panose="020B0503020204020204" pitchFamily="34" charset="-122"/>
                          </a:endParaRPr>
                        </a:p>
                      </a:txBody>
                      <a:tcPr marL="83426" marR="83426" marT="41713" marB="4171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marL="83426" marR="83426" marT="41713" marB="41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54377" t="-181944" r="-98143" b="-47917"/>
                          </a:stretch>
                        </a:blipFill>
                      </a:tcPr>
                    </a:tc>
                    <a:tc>
                      <a:txBody>
                        <a:bodyPr/>
                        <a:lstStyle/>
                        <a:p>
                          <a:endParaRPr lang="zh-CN"/>
                        </a:p>
                      </a:txBody>
                      <a:tcPr marL="83426" marR="83426" marT="41713" marB="41713"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58152" t="-181944" r="-543" b="-47917"/>
                          </a:stretch>
                        </a:blipFill>
                      </a:tcPr>
                    </a:tc>
                    <a:extLst>
                      <a:ext uri="{0D108BD9-81ED-4DB2-BD59-A6C34878D82A}">
                        <a16:rowId xmlns:a16="http://schemas.microsoft.com/office/drawing/2014/main" val="1238048341"/>
                      </a:ext>
                    </a:extLst>
                  </a:tr>
                  <a:tr h="353864">
                    <a:tc>
                      <a:txBody>
                        <a:bodyPr/>
                        <a:lstStyle/>
                        <a:p>
                          <a:pPr algn="ctr"/>
                          <a:r>
                            <a:rPr lang="zh-CN" altLang="en-US" sz="1600" dirty="0">
                              <a:solidFill>
                                <a:schemeClr val="tx1">
                                  <a:lumMod val="95000"/>
                                </a:schemeClr>
                              </a:solidFill>
                              <a:latin typeface="微软雅黑" panose="020B0503020204020204" pitchFamily="34" charset="-122"/>
                              <a:ea typeface="微软雅黑" panose="020B0503020204020204" pitchFamily="34" charset="-122"/>
                            </a:rPr>
                            <a:t>输出</a:t>
                          </a:r>
                        </a:p>
                      </a:txBody>
                      <a:tcPr marL="83426" marR="83426" marT="41713" marB="41713"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zh-CN"/>
                        </a:p>
                      </a:txBody>
                      <a:tcPr marL="83426" marR="83426" marT="41713" marB="417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54377" t="-700000" r="-98143" b="-18966"/>
                          </a:stretch>
                        </a:blipFill>
                      </a:tcPr>
                    </a:tc>
                    <a:tc>
                      <a:txBody>
                        <a:bodyPr/>
                        <a:lstStyle/>
                        <a:p>
                          <a:endParaRPr lang="zh-CN"/>
                        </a:p>
                      </a:txBody>
                      <a:tcPr marL="83426" marR="83426" marT="41713" marB="41713"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2"/>
                          <a:stretch>
                            <a:fillRect l="-158152" t="-700000" r="-543" b="-18966"/>
                          </a:stretch>
                        </a:blipFill>
                      </a:tcPr>
                    </a:tc>
                    <a:extLst>
                      <a:ext uri="{0D108BD9-81ED-4DB2-BD59-A6C34878D82A}">
                        <a16:rowId xmlns:a16="http://schemas.microsoft.com/office/drawing/2014/main" val="4269773269"/>
                      </a:ext>
                    </a:extLst>
                  </a:tr>
                </a:tbl>
              </a:graphicData>
            </a:graphic>
          </p:graphicFrame>
        </mc:Fallback>
      </mc:AlternateContent>
      <p:sp>
        <p:nvSpPr>
          <p:cNvPr id="17" name="流程图: 可选过程 16">
            <a:extLst>
              <a:ext uri="{FF2B5EF4-FFF2-40B4-BE49-F238E27FC236}">
                <a16:creationId xmlns:a16="http://schemas.microsoft.com/office/drawing/2014/main" id="{00AE8D34-FD26-41E4-B464-DB7DCA02303B}"/>
              </a:ext>
            </a:extLst>
          </p:cNvPr>
          <p:cNvSpPr/>
          <p:nvPr/>
        </p:nvSpPr>
        <p:spPr>
          <a:xfrm>
            <a:off x="1009762" y="2412474"/>
            <a:ext cx="4252404" cy="2592279"/>
          </a:xfrm>
          <a:prstGeom prst="flowChartAlternateProcess">
            <a:avLst/>
          </a:prstGeom>
          <a:solidFill>
            <a:srgbClr val="ACC6EB"/>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18" name="矩形: 圆角 17">
                <a:extLst>
                  <a:ext uri="{FF2B5EF4-FFF2-40B4-BE49-F238E27FC236}">
                    <a16:creationId xmlns:a16="http://schemas.microsoft.com/office/drawing/2014/main" id="{0E29FFE4-64F5-441F-B59C-B4B52E922142}"/>
                  </a:ext>
                </a:extLst>
              </p:cNvPr>
              <p:cNvSpPr/>
              <p:nvPr/>
            </p:nvSpPr>
            <p:spPr>
              <a:xfrm>
                <a:off x="304801" y="2703954"/>
                <a:ext cx="275208" cy="843770"/>
              </a:xfrm>
              <a:prstGeom prst="roundRect">
                <a:avLst/>
              </a:prstGeom>
              <a:solidFill>
                <a:srgbClr val="F483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lumMod val="95000"/>
                                </a:schemeClr>
                              </a:solidFill>
                              <a:latin typeface="Cambria Math" panose="02040503050406030204" pitchFamily="18" charset="0"/>
                            </a:rPr>
                          </m:ctrlPr>
                        </m:sSubPr>
                        <m:e>
                          <m:r>
                            <a:rPr lang="en-US" altLang="zh-CN" i="1">
                              <a:solidFill>
                                <a:schemeClr val="tx1">
                                  <a:lumMod val="95000"/>
                                </a:schemeClr>
                              </a:solidFill>
                              <a:latin typeface="Cambria Math" panose="02040503050406030204" pitchFamily="18" charset="0"/>
                            </a:rPr>
                            <m:t>𝑢</m:t>
                          </m:r>
                        </m:e>
                        <m:sub>
                          <m:r>
                            <a:rPr lang="en-US" altLang="zh-CN" b="0" i="1" smtClean="0">
                              <a:solidFill>
                                <a:schemeClr val="tx1">
                                  <a:lumMod val="95000"/>
                                </a:schemeClr>
                              </a:solidFill>
                              <a:latin typeface="Cambria Math" panose="02040503050406030204" pitchFamily="18" charset="0"/>
                            </a:rPr>
                            <m:t>1</m:t>
                          </m:r>
                        </m:sub>
                      </m:sSub>
                    </m:oMath>
                  </m:oMathPara>
                </a14:m>
                <a:endParaRPr lang="zh-CN" altLang="en-US" dirty="0"/>
              </a:p>
            </p:txBody>
          </p:sp>
        </mc:Choice>
        <mc:Fallback xmlns="">
          <p:sp>
            <p:nvSpPr>
              <p:cNvPr id="18" name="矩形: 圆角 17">
                <a:extLst>
                  <a:ext uri="{FF2B5EF4-FFF2-40B4-BE49-F238E27FC236}">
                    <a16:creationId xmlns:a16="http://schemas.microsoft.com/office/drawing/2014/main" id="{0E29FFE4-64F5-441F-B59C-B4B52E922142}"/>
                  </a:ext>
                </a:extLst>
              </p:cNvPr>
              <p:cNvSpPr>
                <a:spLocks noRot="1" noChangeAspect="1" noMove="1" noResize="1" noEditPoints="1" noAdjustHandles="1" noChangeArrowheads="1" noChangeShapeType="1" noTextEdit="1"/>
              </p:cNvSpPr>
              <p:nvPr/>
            </p:nvSpPr>
            <p:spPr>
              <a:xfrm>
                <a:off x="304801" y="2703954"/>
                <a:ext cx="275208" cy="843770"/>
              </a:xfrm>
              <a:prstGeom prst="roundRect">
                <a:avLst/>
              </a:prstGeom>
              <a:blipFill>
                <a:blip r:embed="rId3"/>
                <a:stretch>
                  <a:fillRect l="-24444" r="-222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圆角 18">
                <a:extLst>
                  <a:ext uri="{FF2B5EF4-FFF2-40B4-BE49-F238E27FC236}">
                    <a16:creationId xmlns:a16="http://schemas.microsoft.com/office/drawing/2014/main" id="{EAF83B1A-6AA8-49E1-8E99-8BC17E3DEFE0}"/>
                  </a:ext>
                </a:extLst>
              </p:cNvPr>
              <p:cNvSpPr/>
              <p:nvPr/>
            </p:nvSpPr>
            <p:spPr>
              <a:xfrm>
                <a:off x="1413843" y="2703954"/>
                <a:ext cx="395384" cy="843770"/>
              </a:xfrm>
              <a:prstGeom prst="roundRect">
                <a:avLst/>
              </a:prstGeom>
              <a:solidFill>
                <a:srgbClr val="F483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lumMod val="95000"/>
                                </a:schemeClr>
                              </a:solidFill>
                              <a:latin typeface="Cambria Math" panose="02040503050406030204" pitchFamily="18" charset="0"/>
                            </a:rPr>
                          </m:ctrlPr>
                        </m:sSubPr>
                        <m:e>
                          <m:r>
                            <a:rPr lang="en-US" altLang="zh-CN" i="1">
                              <a:solidFill>
                                <a:schemeClr val="tx1">
                                  <a:lumMod val="95000"/>
                                </a:schemeClr>
                              </a:solidFill>
                              <a:latin typeface="Cambria Math" panose="02040503050406030204" pitchFamily="18" charset="0"/>
                            </a:rPr>
                            <m:t>𝑈</m:t>
                          </m:r>
                        </m:e>
                        <m:sub>
                          <m:r>
                            <a:rPr lang="en-US" altLang="zh-CN" i="1">
                              <a:solidFill>
                                <a:schemeClr val="tx1">
                                  <a:lumMod val="95000"/>
                                </a:schemeClr>
                              </a:solidFill>
                              <a:latin typeface="Cambria Math" panose="02040503050406030204" pitchFamily="18" charset="0"/>
                            </a:rPr>
                            <m:t>𝑗</m:t>
                          </m:r>
                          <m:r>
                            <a:rPr lang="en-US" altLang="zh-CN" i="1">
                              <a:solidFill>
                                <a:schemeClr val="tx1">
                                  <a:lumMod val="95000"/>
                                </a:schemeClr>
                              </a:solidFill>
                              <a:latin typeface="Cambria Math" panose="02040503050406030204" pitchFamily="18" charset="0"/>
                            </a:rPr>
                            <m:t>|1</m:t>
                          </m:r>
                        </m:sub>
                      </m:sSub>
                    </m:oMath>
                  </m:oMathPara>
                </a14:m>
                <a:endParaRPr lang="zh-CN" altLang="en-US" dirty="0"/>
              </a:p>
            </p:txBody>
          </p:sp>
        </mc:Choice>
        <mc:Fallback xmlns="">
          <p:sp>
            <p:nvSpPr>
              <p:cNvPr id="19" name="矩形: 圆角 18">
                <a:extLst>
                  <a:ext uri="{FF2B5EF4-FFF2-40B4-BE49-F238E27FC236}">
                    <a16:creationId xmlns:a16="http://schemas.microsoft.com/office/drawing/2014/main" id="{EAF83B1A-6AA8-49E1-8E99-8BC17E3DEFE0}"/>
                  </a:ext>
                </a:extLst>
              </p:cNvPr>
              <p:cNvSpPr>
                <a:spLocks noRot="1" noChangeAspect="1" noMove="1" noResize="1" noEditPoints="1" noAdjustHandles="1" noChangeArrowheads="1" noChangeShapeType="1" noTextEdit="1"/>
              </p:cNvSpPr>
              <p:nvPr/>
            </p:nvSpPr>
            <p:spPr>
              <a:xfrm>
                <a:off x="1413843" y="2703954"/>
                <a:ext cx="395384" cy="843770"/>
              </a:xfrm>
              <a:prstGeom prst="roundRect">
                <a:avLst/>
              </a:prstGeom>
              <a:blipFill>
                <a:blip r:embed="rId4"/>
                <a:stretch>
                  <a:fillRect l="-23077" r="-307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圆角 19">
                <a:extLst>
                  <a:ext uri="{FF2B5EF4-FFF2-40B4-BE49-F238E27FC236}">
                    <a16:creationId xmlns:a16="http://schemas.microsoft.com/office/drawing/2014/main" id="{1D4E4D7A-CC6F-4F8E-BA26-AD40C52577DC}"/>
                  </a:ext>
                </a:extLst>
              </p:cNvPr>
              <p:cNvSpPr/>
              <p:nvPr/>
            </p:nvSpPr>
            <p:spPr>
              <a:xfrm>
                <a:off x="304801" y="3957045"/>
                <a:ext cx="275208" cy="843770"/>
              </a:xfrm>
              <a:prstGeom prst="roundRect">
                <a:avLst/>
              </a:prstGeom>
              <a:solidFill>
                <a:srgbClr val="6DA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lumMod val="95000"/>
                                </a:schemeClr>
                              </a:solidFill>
                              <a:latin typeface="Cambria Math" panose="02040503050406030204" pitchFamily="18" charset="0"/>
                            </a:rPr>
                          </m:ctrlPr>
                        </m:sSubPr>
                        <m:e>
                          <m:r>
                            <a:rPr lang="en-US" altLang="zh-CN" i="1">
                              <a:solidFill>
                                <a:schemeClr val="tx1">
                                  <a:lumMod val="95000"/>
                                </a:schemeClr>
                              </a:solidFill>
                              <a:latin typeface="Cambria Math" panose="02040503050406030204" pitchFamily="18" charset="0"/>
                            </a:rPr>
                            <m:t>𝑢</m:t>
                          </m:r>
                        </m:e>
                        <m:sub>
                          <m:r>
                            <a:rPr lang="en-US" altLang="zh-CN" b="0" i="1" smtClean="0">
                              <a:solidFill>
                                <a:schemeClr val="tx1">
                                  <a:lumMod val="95000"/>
                                </a:schemeClr>
                              </a:solidFill>
                              <a:latin typeface="Cambria Math" panose="02040503050406030204" pitchFamily="18" charset="0"/>
                            </a:rPr>
                            <m:t>2</m:t>
                          </m:r>
                        </m:sub>
                      </m:sSub>
                    </m:oMath>
                  </m:oMathPara>
                </a14:m>
                <a:endParaRPr lang="zh-CN" altLang="en-US" dirty="0"/>
              </a:p>
            </p:txBody>
          </p:sp>
        </mc:Choice>
        <mc:Fallback xmlns="">
          <p:sp>
            <p:nvSpPr>
              <p:cNvPr id="20" name="矩形: 圆角 19">
                <a:extLst>
                  <a:ext uri="{FF2B5EF4-FFF2-40B4-BE49-F238E27FC236}">
                    <a16:creationId xmlns:a16="http://schemas.microsoft.com/office/drawing/2014/main" id="{1D4E4D7A-CC6F-4F8E-BA26-AD40C52577DC}"/>
                  </a:ext>
                </a:extLst>
              </p:cNvPr>
              <p:cNvSpPr>
                <a:spLocks noRot="1" noChangeAspect="1" noMove="1" noResize="1" noEditPoints="1" noAdjustHandles="1" noChangeArrowheads="1" noChangeShapeType="1" noTextEdit="1"/>
              </p:cNvSpPr>
              <p:nvPr/>
            </p:nvSpPr>
            <p:spPr>
              <a:xfrm>
                <a:off x="304801" y="3957045"/>
                <a:ext cx="275208" cy="843770"/>
              </a:xfrm>
              <a:prstGeom prst="roundRect">
                <a:avLst/>
              </a:prstGeom>
              <a:blipFill>
                <a:blip r:embed="rId5"/>
                <a:stretch>
                  <a:fillRect l="-24444" r="-222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矩形: 圆角 20">
                <a:extLst>
                  <a:ext uri="{FF2B5EF4-FFF2-40B4-BE49-F238E27FC236}">
                    <a16:creationId xmlns:a16="http://schemas.microsoft.com/office/drawing/2014/main" id="{C7E10492-F6B0-4FA1-BF5A-A92B3ED6C8D7}"/>
                  </a:ext>
                </a:extLst>
              </p:cNvPr>
              <p:cNvSpPr/>
              <p:nvPr/>
            </p:nvSpPr>
            <p:spPr>
              <a:xfrm>
                <a:off x="1413843" y="3957045"/>
                <a:ext cx="395384" cy="843770"/>
              </a:xfrm>
              <a:prstGeom prst="roundRect">
                <a:avLst/>
              </a:prstGeom>
              <a:solidFill>
                <a:srgbClr val="6DA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lumMod val="95000"/>
                                </a:schemeClr>
                              </a:solidFill>
                              <a:latin typeface="Cambria Math" panose="02040503050406030204" pitchFamily="18" charset="0"/>
                            </a:rPr>
                          </m:ctrlPr>
                        </m:sSubPr>
                        <m:e>
                          <m:r>
                            <a:rPr lang="en-US" altLang="zh-CN" i="1">
                              <a:solidFill>
                                <a:schemeClr val="tx1">
                                  <a:lumMod val="95000"/>
                                </a:schemeClr>
                              </a:solidFill>
                              <a:latin typeface="Cambria Math" panose="02040503050406030204" pitchFamily="18" charset="0"/>
                            </a:rPr>
                            <m:t>𝑈</m:t>
                          </m:r>
                        </m:e>
                        <m:sub>
                          <m:r>
                            <a:rPr lang="en-US" altLang="zh-CN" i="1">
                              <a:solidFill>
                                <a:schemeClr val="tx1">
                                  <a:lumMod val="95000"/>
                                </a:schemeClr>
                              </a:solidFill>
                              <a:latin typeface="Cambria Math" panose="02040503050406030204" pitchFamily="18" charset="0"/>
                            </a:rPr>
                            <m:t>𝑗</m:t>
                          </m:r>
                          <m:r>
                            <a:rPr lang="en-US" altLang="zh-CN" i="1">
                              <a:solidFill>
                                <a:schemeClr val="tx1">
                                  <a:lumMod val="95000"/>
                                </a:schemeClr>
                              </a:solidFill>
                              <a:latin typeface="Cambria Math" panose="02040503050406030204" pitchFamily="18" charset="0"/>
                            </a:rPr>
                            <m:t>|2</m:t>
                          </m:r>
                        </m:sub>
                      </m:sSub>
                    </m:oMath>
                  </m:oMathPara>
                </a14:m>
                <a:endParaRPr lang="zh-CN" altLang="en-US" dirty="0"/>
              </a:p>
            </p:txBody>
          </p:sp>
        </mc:Choice>
        <mc:Fallback xmlns="">
          <p:sp>
            <p:nvSpPr>
              <p:cNvPr id="21" name="矩形: 圆角 20">
                <a:extLst>
                  <a:ext uri="{FF2B5EF4-FFF2-40B4-BE49-F238E27FC236}">
                    <a16:creationId xmlns:a16="http://schemas.microsoft.com/office/drawing/2014/main" id="{C7E10492-F6B0-4FA1-BF5A-A92B3ED6C8D7}"/>
                  </a:ext>
                </a:extLst>
              </p:cNvPr>
              <p:cNvSpPr>
                <a:spLocks noRot="1" noChangeAspect="1" noMove="1" noResize="1" noEditPoints="1" noAdjustHandles="1" noChangeArrowheads="1" noChangeShapeType="1" noTextEdit="1"/>
              </p:cNvSpPr>
              <p:nvPr/>
            </p:nvSpPr>
            <p:spPr>
              <a:xfrm>
                <a:off x="1413843" y="3957045"/>
                <a:ext cx="395384" cy="843770"/>
              </a:xfrm>
              <a:prstGeom prst="roundRect">
                <a:avLst/>
              </a:prstGeom>
              <a:blipFill>
                <a:blip r:embed="rId6"/>
                <a:stretch>
                  <a:fillRect l="-23077" r="-3077"/>
                </a:stretch>
              </a:blipFill>
              <a:ln>
                <a:noFill/>
              </a:ln>
            </p:spPr>
            <p:txBody>
              <a:bodyPr/>
              <a:lstStyle/>
              <a:p>
                <a:r>
                  <a:rPr lang="zh-CN" altLang="en-US">
                    <a:noFill/>
                  </a:rPr>
                  <a:t> </a:t>
                </a:r>
              </a:p>
            </p:txBody>
          </p:sp>
        </mc:Fallback>
      </mc:AlternateContent>
      <p:cxnSp>
        <p:nvCxnSpPr>
          <p:cNvPr id="22" name="直接箭头连接符 21">
            <a:extLst>
              <a:ext uri="{FF2B5EF4-FFF2-40B4-BE49-F238E27FC236}">
                <a16:creationId xmlns:a16="http://schemas.microsoft.com/office/drawing/2014/main" id="{E3D8AE2B-350E-4D7A-BE10-FE78D475CB37}"/>
              </a:ext>
            </a:extLst>
          </p:cNvPr>
          <p:cNvCxnSpPr>
            <a:cxnSpLocks/>
            <a:stCxn id="18" idx="3"/>
            <a:endCxn id="19" idx="1"/>
          </p:cNvCxnSpPr>
          <p:nvPr/>
        </p:nvCxnSpPr>
        <p:spPr>
          <a:xfrm>
            <a:off x="580009" y="3125839"/>
            <a:ext cx="833834"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直接箭头连接符 22">
            <a:extLst>
              <a:ext uri="{FF2B5EF4-FFF2-40B4-BE49-F238E27FC236}">
                <a16:creationId xmlns:a16="http://schemas.microsoft.com/office/drawing/2014/main" id="{0170EF74-2198-4A9D-BC77-5DF33AC1817A}"/>
              </a:ext>
            </a:extLst>
          </p:cNvPr>
          <p:cNvCxnSpPr>
            <a:cxnSpLocks/>
            <a:stCxn id="20" idx="3"/>
            <a:endCxn id="21" idx="1"/>
          </p:cNvCxnSpPr>
          <p:nvPr/>
        </p:nvCxnSpPr>
        <p:spPr>
          <a:xfrm>
            <a:off x="580009" y="4378930"/>
            <a:ext cx="833834"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4" name="椭圆 23">
            <a:extLst>
              <a:ext uri="{FF2B5EF4-FFF2-40B4-BE49-F238E27FC236}">
                <a16:creationId xmlns:a16="http://schemas.microsoft.com/office/drawing/2014/main" id="{8A8F8390-A071-45CC-9AD0-2DBD118844E4}"/>
              </a:ext>
            </a:extLst>
          </p:cNvPr>
          <p:cNvSpPr/>
          <p:nvPr/>
        </p:nvSpPr>
        <p:spPr>
          <a:xfrm>
            <a:off x="2419548" y="3547724"/>
            <a:ext cx="300714" cy="300714"/>
          </a:xfrm>
          <a:prstGeom prst="ellipse">
            <a:avLst/>
          </a:prstGeom>
          <a:solidFill>
            <a:srgbClr val="9697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
            </a: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25" name="矩形: 圆角 24">
                <a:extLst>
                  <a:ext uri="{FF2B5EF4-FFF2-40B4-BE49-F238E27FC236}">
                    <a16:creationId xmlns:a16="http://schemas.microsoft.com/office/drawing/2014/main" id="{97CE16E5-37F4-4AC3-AE04-9A487141DFC6}"/>
                  </a:ext>
                </a:extLst>
              </p:cNvPr>
              <p:cNvSpPr/>
              <p:nvPr/>
            </p:nvSpPr>
            <p:spPr>
              <a:xfrm>
                <a:off x="3260488" y="3277850"/>
                <a:ext cx="275208" cy="843770"/>
              </a:xfrm>
              <a:prstGeom prst="roundRect">
                <a:avLst/>
              </a:prstGeom>
              <a:solidFill>
                <a:srgbClr val="AAA3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lumMod val="95000"/>
                                </a:schemeClr>
                              </a:solidFill>
                              <a:latin typeface="Cambria Math" panose="02040503050406030204" pitchFamily="18" charset="0"/>
                            </a:rPr>
                          </m:ctrlPr>
                        </m:sSubPr>
                        <m:e>
                          <m:r>
                            <a:rPr lang="en-US" altLang="zh-CN" i="1">
                              <a:solidFill>
                                <a:schemeClr val="tx1">
                                  <a:lumMod val="95000"/>
                                </a:schemeClr>
                              </a:solidFill>
                              <a:latin typeface="Cambria Math" panose="02040503050406030204" pitchFamily="18" charset="0"/>
                            </a:rPr>
                            <m:t>𝑠</m:t>
                          </m:r>
                        </m:e>
                        <m:sub>
                          <m:r>
                            <a:rPr lang="en-US" altLang="zh-CN" i="1">
                              <a:solidFill>
                                <a:schemeClr val="tx1">
                                  <a:lumMod val="95000"/>
                                </a:schemeClr>
                              </a:solidFill>
                              <a:latin typeface="Cambria Math" panose="02040503050406030204" pitchFamily="18" charset="0"/>
                            </a:rPr>
                            <m:t>𝑗</m:t>
                          </m:r>
                        </m:sub>
                      </m:sSub>
                    </m:oMath>
                  </m:oMathPara>
                </a14:m>
                <a:endParaRPr lang="zh-CN" altLang="en-US" dirty="0"/>
              </a:p>
            </p:txBody>
          </p:sp>
        </mc:Choice>
        <mc:Fallback xmlns="">
          <p:sp>
            <p:nvSpPr>
              <p:cNvPr id="25" name="矩形: 圆角 24">
                <a:extLst>
                  <a:ext uri="{FF2B5EF4-FFF2-40B4-BE49-F238E27FC236}">
                    <a16:creationId xmlns:a16="http://schemas.microsoft.com/office/drawing/2014/main" id="{97CE16E5-37F4-4AC3-AE04-9A487141DFC6}"/>
                  </a:ext>
                </a:extLst>
              </p:cNvPr>
              <p:cNvSpPr>
                <a:spLocks noRot="1" noChangeAspect="1" noMove="1" noResize="1" noEditPoints="1" noAdjustHandles="1" noChangeArrowheads="1" noChangeShapeType="1" noTextEdit="1"/>
              </p:cNvSpPr>
              <p:nvPr/>
            </p:nvSpPr>
            <p:spPr>
              <a:xfrm>
                <a:off x="3260488" y="3277850"/>
                <a:ext cx="275208" cy="843770"/>
              </a:xfrm>
              <a:prstGeom prst="roundRect">
                <a:avLst/>
              </a:prstGeom>
              <a:blipFill>
                <a:blip r:embed="rId7"/>
                <a:stretch>
                  <a:fillRect l="-13333"/>
                </a:stretch>
              </a:blipFill>
              <a:ln>
                <a:noFill/>
              </a:ln>
            </p:spPr>
            <p:txBody>
              <a:bodyPr/>
              <a:lstStyle/>
              <a:p>
                <a:r>
                  <a:rPr lang="zh-CN" altLang="en-US">
                    <a:noFill/>
                  </a:rPr>
                  <a:t> </a:t>
                </a:r>
              </a:p>
            </p:txBody>
          </p:sp>
        </mc:Fallback>
      </mc:AlternateContent>
      <p:sp>
        <p:nvSpPr>
          <p:cNvPr id="26" name="矩形 25">
            <a:extLst>
              <a:ext uri="{FF2B5EF4-FFF2-40B4-BE49-F238E27FC236}">
                <a16:creationId xmlns:a16="http://schemas.microsoft.com/office/drawing/2014/main" id="{92DF199B-CC97-4A6A-9F9E-49A0B16F9E93}"/>
              </a:ext>
            </a:extLst>
          </p:cNvPr>
          <p:cNvSpPr/>
          <p:nvPr/>
        </p:nvSpPr>
        <p:spPr>
          <a:xfrm>
            <a:off x="3853610" y="3280267"/>
            <a:ext cx="918521" cy="843770"/>
          </a:xfrm>
          <a:prstGeom prst="rect">
            <a:avLst/>
          </a:prstGeom>
          <a:solidFill>
            <a:srgbClr val="CBC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Squash</a:t>
            </a:r>
            <a:endParaRPr lang="zh-CN" altLang="en-US" sz="1600" dirty="0">
              <a:solidFill>
                <a:schemeClr val="tx1"/>
              </a:solidFill>
            </a:endParaRPr>
          </a:p>
        </p:txBody>
      </p:sp>
      <mc:AlternateContent xmlns:mc="http://schemas.openxmlformats.org/markup-compatibility/2006" xmlns:a14="http://schemas.microsoft.com/office/drawing/2010/main">
        <mc:Choice Requires="a14">
          <p:sp>
            <p:nvSpPr>
              <p:cNvPr id="27" name="矩形: 圆角 26">
                <a:extLst>
                  <a:ext uri="{FF2B5EF4-FFF2-40B4-BE49-F238E27FC236}">
                    <a16:creationId xmlns:a16="http://schemas.microsoft.com/office/drawing/2014/main" id="{E9E5D14C-5968-43A5-B5E3-2449AEE3A833}"/>
                  </a:ext>
                </a:extLst>
              </p:cNvPr>
              <p:cNvSpPr/>
              <p:nvPr/>
            </p:nvSpPr>
            <p:spPr>
              <a:xfrm>
                <a:off x="5520594" y="3283497"/>
                <a:ext cx="275208" cy="843770"/>
              </a:xfrm>
              <a:prstGeom prst="roundRect">
                <a:avLst/>
              </a:prstGeom>
              <a:solidFill>
                <a:srgbClr val="4172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lumMod val="95000"/>
                                </a:schemeClr>
                              </a:solidFill>
                              <a:latin typeface="Cambria Math" panose="02040503050406030204" pitchFamily="18" charset="0"/>
                            </a:rPr>
                          </m:ctrlPr>
                        </m:sSubPr>
                        <m:e>
                          <m:r>
                            <a:rPr lang="en-US" altLang="zh-CN" i="1">
                              <a:solidFill>
                                <a:schemeClr val="tx1">
                                  <a:lumMod val="95000"/>
                                </a:schemeClr>
                              </a:solidFill>
                              <a:latin typeface="Cambria Math" panose="02040503050406030204" pitchFamily="18" charset="0"/>
                            </a:rPr>
                            <m:t>𝑣</m:t>
                          </m:r>
                        </m:e>
                        <m:sub>
                          <m:r>
                            <a:rPr lang="en-US" altLang="zh-CN" i="1">
                              <a:solidFill>
                                <a:schemeClr val="tx1">
                                  <a:lumMod val="95000"/>
                                </a:schemeClr>
                              </a:solidFill>
                              <a:latin typeface="Cambria Math" panose="02040503050406030204" pitchFamily="18" charset="0"/>
                            </a:rPr>
                            <m:t>𝑗</m:t>
                          </m:r>
                        </m:sub>
                      </m:sSub>
                    </m:oMath>
                  </m:oMathPara>
                </a14:m>
                <a:endParaRPr lang="zh-CN" altLang="en-US" dirty="0"/>
              </a:p>
            </p:txBody>
          </p:sp>
        </mc:Choice>
        <mc:Fallback xmlns="">
          <p:sp>
            <p:nvSpPr>
              <p:cNvPr id="27" name="矩形: 圆角 26">
                <a:extLst>
                  <a:ext uri="{FF2B5EF4-FFF2-40B4-BE49-F238E27FC236}">
                    <a16:creationId xmlns:a16="http://schemas.microsoft.com/office/drawing/2014/main" id="{E9E5D14C-5968-43A5-B5E3-2449AEE3A833}"/>
                  </a:ext>
                </a:extLst>
              </p:cNvPr>
              <p:cNvSpPr>
                <a:spLocks noRot="1" noChangeAspect="1" noMove="1" noResize="1" noEditPoints="1" noAdjustHandles="1" noChangeArrowheads="1" noChangeShapeType="1" noTextEdit="1"/>
              </p:cNvSpPr>
              <p:nvPr/>
            </p:nvSpPr>
            <p:spPr>
              <a:xfrm>
                <a:off x="5520594" y="3283497"/>
                <a:ext cx="275208" cy="843770"/>
              </a:xfrm>
              <a:prstGeom prst="roundRect">
                <a:avLst/>
              </a:prstGeom>
              <a:blipFill>
                <a:blip r:embed="rId8"/>
                <a:stretch>
                  <a:fillRect l="-17778"/>
                </a:stretch>
              </a:blipFill>
              <a:ln>
                <a:noFill/>
              </a:ln>
            </p:spPr>
            <p:txBody>
              <a:bodyPr/>
              <a:lstStyle/>
              <a:p>
                <a:r>
                  <a:rPr lang="zh-CN" altLang="en-US">
                    <a:noFill/>
                  </a:rPr>
                  <a:t> </a:t>
                </a:r>
              </a:p>
            </p:txBody>
          </p:sp>
        </mc:Fallback>
      </mc:AlternateContent>
      <p:cxnSp>
        <p:nvCxnSpPr>
          <p:cNvPr id="28" name="直接箭头连接符 27">
            <a:extLst>
              <a:ext uri="{FF2B5EF4-FFF2-40B4-BE49-F238E27FC236}">
                <a16:creationId xmlns:a16="http://schemas.microsoft.com/office/drawing/2014/main" id="{35082D6C-FCFA-4737-8B89-231BF535C91F}"/>
              </a:ext>
            </a:extLst>
          </p:cNvPr>
          <p:cNvCxnSpPr>
            <a:endCxn id="24" idx="2"/>
          </p:cNvCxnSpPr>
          <p:nvPr/>
        </p:nvCxnSpPr>
        <p:spPr>
          <a:xfrm>
            <a:off x="1809227" y="3125839"/>
            <a:ext cx="610321" cy="572242"/>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9" name="直接箭头连接符 28">
            <a:extLst>
              <a:ext uri="{FF2B5EF4-FFF2-40B4-BE49-F238E27FC236}">
                <a16:creationId xmlns:a16="http://schemas.microsoft.com/office/drawing/2014/main" id="{C8D2A598-BA12-4547-9CDB-8490FDCC6225}"/>
              </a:ext>
            </a:extLst>
          </p:cNvPr>
          <p:cNvCxnSpPr>
            <a:cxnSpLocks/>
            <a:stCxn id="21" idx="3"/>
            <a:endCxn id="24" idx="2"/>
          </p:cNvCxnSpPr>
          <p:nvPr/>
        </p:nvCxnSpPr>
        <p:spPr>
          <a:xfrm flipV="1">
            <a:off x="1809227" y="3698081"/>
            <a:ext cx="610321" cy="680849"/>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0" name="直接箭头连接符 29">
            <a:extLst>
              <a:ext uri="{FF2B5EF4-FFF2-40B4-BE49-F238E27FC236}">
                <a16:creationId xmlns:a16="http://schemas.microsoft.com/office/drawing/2014/main" id="{D774ED0A-7A34-4A76-9935-2EA2B168A630}"/>
              </a:ext>
            </a:extLst>
          </p:cNvPr>
          <p:cNvCxnSpPr>
            <a:cxnSpLocks/>
            <a:stCxn id="24" idx="6"/>
            <a:endCxn id="25" idx="1"/>
          </p:cNvCxnSpPr>
          <p:nvPr/>
        </p:nvCxnSpPr>
        <p:spPr>
          <a:xfrm>
            <a:off x="2720262" y="3698081"/>
            <a:ext cx="540226" cy="1654"/>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 name="直接箭头连接符 30">
            <a:extLst>
              <a:ext uri="{FF2B5EF4-FFF2-40B4-BE49-F238E27FC236}">
                <a16:creationId xmlns:a16="http://schemas.microsoft.com/office/drawing/2014/main" id="{EFDB1405-AE21-49BC-ACC7-C877FD193A20}"/>
              </a:ext>
            </a:extLst>
          </p:cNvPr>
          <p:cNvCxnSpPr>
            <a:stCxn id="25" idx="3"/>
            <a:endCxn id="26" idx="1"/>
          </p:cNvCxnSpPr>
          <p:nvPr/>
        </p:nvCxnSpPr>
        <p:spPr>
          <a:xfrm>
            <a:off x="3535696" y="3699735"/>
            <a:ext cx="317914" cy="24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B1369D20-07E6-4515-B624-488D664354FA}"/>
              </a:ext>
            </a:extLst>
          </p:cNvPr>
          <p:cNvCxnSpPr>
            <a:cxnSpLocks/>
            <a:stCxn id="26" idx="3"/>
          </p:cNvCxnSpPr>
          <p:nvPr/>
        </p:nvCxnSpPr>
        <p:spPr>
          <a:xfrm>
            <a:off x="4772131" y="3702152"/>
            <a:ext cx="765243" cy="646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EBE8B645-9836-4F85-8924-D46FA26FA526}"/>
                  </a:ext>
                </a:extLst>
              </p:cNvPr>
              <p:cNvSpPr txBox="1"/>
              <p:nvPr/>
            </p:nvSpPr>
            <p:spPr>
              <a:xfrm>
                <a:off x="701460" y="2735092"/>
                <a:ext cx="612860"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𝑊</m:t>
                          </m:r>
                        </m:e>
                        <m:sub>
                          <m:r>
                            <a:rPr lang="en-US" altLang="zh-CN" i="1">
                              <a:latin typeface="Cambria Math" panose="02040503050406030204" pitchFamily="18" charset="0"/>
                            </a:rPr>
                            <m:t>1</m:t>
                          </m:r>
                          <m:r>
                            <a:rPr lang="en-US" altLang="zh-CN" i="1">
                              <a:solidFill>
                                <a:schemeClr val="tx1"/>
                              </a:solidFill>
                              <a:latin typeface="Cambria Math" panose="02040503050406030204" pitchFamily="18" charset="0"/>
                            </a:rPr>
                            <m:t>𝑗</m:t>
                          </m:r>
                        </m:sub>
                      </m:sSub>
                    </m:oMath>
                  </m:oMathPara>
                </a14:m>
                <a:endParaRPr lang="zh-CN" altLang="en-US" dirty="0">
                  <a:solidFill>
                    <a:schemeClr val="tx1"/>
                  </a:solidFill>
                </a:endParaRPr>
              </a:p>
            </p:txBody>
          </p:sp>
        </mc:Choice>
        <mc:Fallback xmlns="">
          <p:sp>
            <p:nvSpPr>
              <p:cNvPr id="33" name="文本框 32">
                <a:extLst>
                  <a:ext uri="{FF2B5EF4-FFF2-40B4-BE49-F238E27FC236}">
                    <a16:creationId xmlns:a16="http://schemas.microsoft.com/office/drawing/2014/main" id="{EBE8B645-9836-4F85-8924-D46FA26FA526}"/>
                  </a:ext>
                </a:extLst>
              </p:cNvPr>
              <p:cNvSpPr txBox="1">
                <a:spLocks noRot="1" noChangeAspect="1" noMove="1" noResize="1" noEditPoints="1" noAdjustHandles="1" noChangeArrowheads="1" noChangeShapeType="1" noTextEdit="1"/>
              </p:cNvSpPr>
              <p:nvPr/>
            </p:nvSpPr>
            <p:spPr>
              <a:xfrm>
                <a:off x="701460" y="2735092"/>
                <a:ext cx="612860" cy="391646"/>
              </a:xfrm>
              <a:prstGeom prst="rect">
                <a:avLst/>
              </a:prstGeom>
              <a:blipFill>
                <a:blip r:embed="rId9"/>
                <a:stretch>
                  <a:fillRect b="-7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39C0B3B9-65F4-4C88-8782-E0056A9ACE04}"/>
                  </a:ext>
                </a:extLst>
              </p:cNvPr>
              <p:cNvSpPr txBox="1"/>
              <p:nvPr/>
            </p:nvSpPr>
            <p:spPr>
              <a:xfrm>
                <a:off x="642214" y="3957045"/>
                <a:ext cx="629403"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𝑊</m:t>
                          </m:r>
                        </m:e>
                        <m:sub>
                          <m:r>
                            <a:rPr lang="en-US" altLang="zh-CN" b="0" i="1" smtClean="0">
                              <a:solidFill>
                                <a:schemeClr val="tx1"/>
                              </a:solidFill>
                              <a:latin typeface="Cambria Math" panose="02040503050406030204" pitchFamily="18" charset="0"/>
                            </a:rPr>
                            <m:t>2</m:t>
                          </m:r>
                          <m:r>
                            <a:rPr lang="en-US" altLang="zh-CN" i="1">
                              <a:solidFill>
                                <a:schemeClr val="tx1"/>
                              </a:solidFill>
                              <a:latin typeface="Cambria Math" panose="02040503050406030204" pitchFamily="18" charset="0"/>
                            </a:rPr>
                            <m:t>𝑗</m:t>
                          </m:r>
                        </m:sub>
                      </m:sSub>
                    </m:oMath>
                  </m:oMathPara>
                </a14:m>
                <a:endParaRPr lang="zh-CN" altLang="en-US" dirty="0"/>
              </a:p>
            </p:txBody>
          </p:sp>
        </mc:Choice>
        <mc:Fallback xmlns="">
          <p:sp>
            <p:nvSpPr>
              <p:cNvPr id="34" name="文本框 33">
                <a:extLst>
                  <a:ext uri="{FF2B5EF4-FFF2-40B4-BE49-F238E27FC236}">
                    <a16:creationId xmlns:a16="http://schemas.microsoft.com/office/drawing/2014/main" id="{39C0B3B9-65F4-4C88-8782-E0056A9ACE04}"/>
                  </a:ext>
                </a:extLst>
              </p:cNvPr>
              <p:cNvSpPr txBox="1">
                <a:spLocks noRot="1" noChangeAspect="1" noMove="1" noResize="1" noEditPoints="1" noAdjustHandles="1" noChangeArrowheads="1" noChangeShapeType="1" noTextEdit="1"/>
              </p:cNvSpPr>
              <p:nvPr/>
            </p:nvSpPr>
            <p:spPr>
              <a:xfrm>
                <a:off x="642214" y="3957045"/>
                <a:ext cx="629403" cy="391646"/>
              </a:xfrm>
              <a:prstGeom prst="rect">
                <a:avLst/>
              </a:prstGeom>
              <a:blipFill>
                <a:blip r:embed="rId10"/>
                <a:stretch>
                  <a:fillRect b="-93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050A2C7C-23F6-45B9-B7CF-BEA6EF5656FC}"/>
                  </a:ext>
                </a:extLst>
              </p:cNvPr>
              <p:cNvSpPr txBox="1"/>
              <p:nvPr/>
            </p:nvSpPr>
            <p:spPr>
              <a:xfrm>
                <a:off x="1970648" y="2991194"/>
                <a:ext cx="524054"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𝑐</m:t>
                          </m:r>
                        </m:e>
                        <m:sub>
                          <m:r>
                            <a:rPr lang="en-US" altLang="zh-CN" i="1">
                              <a:latin typeface="Cambria Math" panose="02040503050406030204" pitchFamily="18" charset="0"/>
                            </a:rPr>
                            <m:t>1</m:t>
                          </m:r>
                          <m:r>
                            <a:rPr lang="en-US" altLang="zh-CN" i="1">
                              <a:solidFill>
                                <a:schemeClr val="tx1"/>
                              </a:solidFill>
                              <a:latin typeface="Cambria Math" panose="02040503050406030204" pitchFamily="18" charset="0"/>
                            </a:rPr>
                            <m:t>𝑗</m:t>
                          </m:r>
                        </m:sub>
                      </m:sSub>
                    </m:oMath>
                  </m:oMathPara>
                </a14:m>
                <a:endParaRPr lang="zh-CN" altLang="en-US" dirty="0">
                  <a:solidFill>
                    <a:schemeClr val="tx1"/>
                  </a:solidFill>
                </a:endParaRPr>
              </a:p>
            </p:txBody>
          </p:sp>
        </mc:Choice>
        <mc:Fallback xmlns="">
          <p:sp>
            <p:nvSpPr>
              <p:cNvPr id="54" name="文本框 53">
                <a:extLst>
                  <a:ext uri="{FF2B5EF4-FFF2-40B4-BE49-F238E27FC236}">
                    <a16:creationId xmlns:a16="http://schemas.microsoft.com/office/drawing/2014/main" id="{050A2C7C-23F6-45B9-B7CF-BEA6EF5656FC}"/>
                  </a:ext>
                </a:extLst>
              </p:cNvPr>
              <p:cNvSpPr txBox="1">
                <a:spLocks noRot="1" noChangeAspect="1" noMove="1" noResize="1" noEditPoints="1" noAdjustHandles="1" noChangeArrowheads="1" noChangeShapeType="1" noTextEdit="1"/>
              </p:cNvSpPr>
              <p:nvPr/>
            </p:nvSpPr>
            <p:spPr>
              <a:xfrm>
                <a:off x="1970648" y="2991194"/>
                <a:ext cx="524054" cy="391646"/>
              </a:xfrm>
              <a:prstGeom prst="rect">
                <a:avLst/>
              </a:prstGeom>
              <a:blipFill>
                <a:blip r:embed="rId11"/>
                <a:stretch>
                  <a:fillRect b="-7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5F31DEEE-BF3C-4013-8792-C1909599D0CB}"/>
                  </a:ext>
                </a:extLst>
              </p:cNvPr>
              <p:cNvSpPr txBox="1"/>
              <p:nvPr/>
            </p:nvSpPr>
            <p:spPr>
              <a:xfrm>
                <a:off x="2040407" y="4159912"/>
                <a:ext cx="529376" cy="39164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𝑐</m:t>
                          </m:r>
                        </m:e>
                        <m:sub>
                          <m:r>
                            <a:rPr lang="en-US" altLang="zh-CN" b="0" i="1" smtClean="0">
                              <a:solidFill>
                                <a:schemeClr val="tx1"/>
                              </a:solidFill>
                              <a:latin typeface="Cambria Math" panose="02040503050406030204" pitchFamily="18" charset="0"/>
                            </a:rPr>
                            <m:t>2</m:t>
                          </m:r>
                          <m:r>
                            <a:rPr lang="en-US" altLang="zh-CN" i="1">
                              <a:solidFill>
                                <a:schemeClr val="tx1"/>
                              </a:solidFill>
                              <a:latin typeface="Cambria Math" panose="02040503050406030204" pitchFamily="18" charset="0"/>
                            </a:rPr>
                            <m:t>𝑗</m:t>
                          </m:r>
                        </m:sub>
                      </m:sSub>
                    </m:oMath>
                  </m:oMathPara>
                </a14:m>
                <a:endParaRPr lang="zh-CN" altLang="en-US" dirty="0">
                  <a:solidFill>
                    <a:schemeClr val="tx1"/>
                  </a:solidFill>
                </a:endParaRPr>
              </a:p>
            </p:txBody>
          </p:sp>
        </mc:Choice>
        <mc:Fallback xmlns="">
          <p:sp>
            <p:nvSpPr>
              <p:cNvPr id="55" name="文本框 54">
                <a:extLst>
                  <a:ext uri="{FF2B5EF4-FFF2-40B4-BE49-F238E27FC236}">
                    <a16:creationId xmlns:a16="http://schemas.microsoft.com/office/drawing/2014/main" id="{5F31DEEE-BF3C-4013-8792-C1909599D0CB}"/>
                  </a:ext>
                </a:extLst>
              </p:cNvPr>
              <p:cNvSpPr txBox="1">
                <a:spLocks noRot="1" noChangeAspect="1" noMove="1" noResize="1" noEditPoints="1" noAdjustHandles="1" noChangeArrowheads="1" noChangeShapeType="1" noTextEdit="1"/>
              </p:cNvSpPr>
              <p:nvPr/>
            </p:nvSpPr>
            <p:spPr>
              <a:xfrm>
                <a:off x="2040407" y="4159912"/>
                <a:ext cx="529376" cy="391646"/>
              </a:xfrm>
              <a:prstGeom prst="rect">
                <a:avLst/>
              </a:prstGeom>
              <a:blipFill>
                <a:blip r:embed="rId12"/>
                <a:stretch>
                  <a:fillRect b="-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46230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1488" y="365125"/>
            <a:ext cx="10352312" cy="1325563"/>
          </a:xfrm>
        </p:spPr>
        <p:txBody>
          <a:bodyPr/>
          <a:lstStyle/>
          <a:p>
            <a:r>
              <a:rPr lang="zh-CN" altLang="en-US" dirty="0"/>
              <a:t>论文模型</a:t>
            </a:r>
            <a:r>
              <a:rPr lang="en-US" altLang="zh-CN" dirty="0"/>
              <a:t>_</a:t>
            </a:r>
            <a:r>
              <a:rPr lang="zh-CN" altLang="en-US" sz="3200" dirty="0"/>
              <a:t>胶囊全连接层</a:t>
            </a:r>
            <a:endParaRPr lang="zh-CN" altLang="en-US" dirty="0"/>
          </a:p>
        </p:txBody>
      </p:sp>
      <p:grpSp>
        <p:nvGrpSpPr>
          <p:cNvPr id="35" name="组合 34">
            <a:extLst>
              <a:ext uri="{FF2B5EF4-FFF2-40B4-BE49-F238E27FC236}">
                <a16:creationId xmlns:a16="http://schemas.microsoft.com/office/drawing/2014/main" id="{9A00239C-B647-428F-A2A3-52D7F28102D9}"/>
              </a:ext>
            </a:extLst>
          </p:cNvPr>
          <p:cNvGrpSpPr/>
          <p:nvPr/>
        </p:nvGrpSpPr>
        <p:grpSpPr>
          <a:xfrm>
            <a:off x="2357793" y="1395614"/>
            <a:ext cx="7476413" cy="5097261"/>
            <a:chOff x="1374624" y="1687151"/>
            <a:chExt cx="6621408" cy="4514337"/>
          </a:xfrm>
        </p:grpSpPr>
        <p:grpSp>
          <p:nvGrpSpPr>
            <p:cNvPr id="36" name="组合 35">
              <a:extLst>
                <a:ext uri="{FF2B5EF4-FFF2-40B4-BE49-F238E27FC236}">
                  <a16:creationId xmlns:a16="http://schemas.microsoft.com/office/drawing/2014/main" id="{143FAE05-EAA1-49BB-ACBD-1A3965FE2A33}"/>
                </a:ext>
              </a:extLst>
            </p:cNvPr>
            <p:cNvGrpSpPr/>
            <p:nvPr/>
          </p:nvGrpSpPr>
          <p:grpSpPr>
            <a:xfrm>
              <a:off x="1374624" y="1687151"/>
              <a:ext cx="6621408" cy="4514337"/>
              <a:chOff x="1374624" y="1687151"/>
              <a:chExt cx="6621408" cy="4514337"/>
            </a:xfrm>
          </p:grpSpPr>
          <p:grpSp>
            <p:nvGrpSpPr>
              <p:cNvPr id="40" name="组合 39">
                <a:extLst>
                  <a:ext uri="{FF2B5EF4-FFF2-40B4-BE49-F238E27FC236}">
                    <a16:creationId xmlns:a16="http://schemas.microsoft.com/office/drawing/2014/main" id="{0C7C783C-10C0-4402-9ABF-7D87D991469B}"/>
                  </a:ext>
                </a:extLst>
              </p:cNvPr>
              <p:cNvGrpSpPr/>
              <p:nvPr/>
            </p:nvGrpSpPr>
            <p:grpSpPr>
              <a:xfrm>
                <a:off x="1374624" y="1687151"/>
                <a:ext cx="6621408" cy="4514337"/>
                <a:chOff x="2841110" y="2132860"/>
                <a:chExt cx="6214670" cy="4272412"/>
              </a:xfrm>
            </p:grpSpPr>
            <p:sp>
              <p:nvSpPr>
                <p:cNvPr id="47" name="流程图: 可选过程 46">
                  <a:extLst>
                    <a:ext uri="{FF2B5EF4-FFF2-40B4-BE49-F238E27FC236}">
                      <a16:creationId xmlns:a16="http://schemas.microsoft.com/office/drawing/2014/main" id="{AFEBDAED-BB44-472A-98BA-16FEB8E3EC76}"/>
                    </a:ext>
                  </a:extLst>
                </p:cNvPr>
                <p:cNvSpPr/>
                <p:nvPr/>
              </p:nvSpPr>
              <p:spPr>
                <a:xfrm>
                  <a:off x="3566531" y="2132860"/>
                  <a:ext cx="4893888" cy="4272412"/>
                </a:xfrm>
                <a:prstGeom prst="flowChartAlternateProcess">
                  <a:avLst/>
                </a:prstGeom>
                <a:solidFill>
                  <a:srgbClr val="ACC6EB"/>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8" name="矩形: 圆角 47">
                      <a:extLst>
                        <a:ext uri="{FF2B5EF4-FFF2-40B4-BE49-F238E27FC236}">
                          <a16:creationId xmlns:a16="http://schemas.microsoft.com/office/drawing/2014/main" id="{0F3B6CD3-5B9E-4D7D-A9AB-008B8E17F0A2}"/>
                        </a:ext>
                      </a:extLst>
                    </p:cNvPr>
                    <p:cNvSpPr/>
                    <p:nvPr/>
                  </p:nvSpPr>
                  <p:spPr>
                    <a:xfrm>
                      <a:off x="2852994" y="3343847"/>
                      <a:ext cx="275208" cy="843770"/>
                    </a:xfrm>
                    <a:prstGeom prst="roundRect">
                      <a:avLst/>
                    </a:prstGeom>
                    <a:solidFill>
                      <a:srgbClr val="F483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lumMod val="95000"/>
                                      </a:schemeClr>
                                    </a:solidFill>
                                    <a:latin typeface="Cambria Math" panose="02040503050406030204" pitchFamily="18" charset="0"/>
                                  </a:rPr>
                                </m:ctrlPr>
                              </m:sSubPr>
                              <m:e>
                                <m:r>
                                  <a:rPr lang="en-US" altLang="zh-CN" i="1">
                                    <a:solidFill>
                                      <a:schemeClr val="tx1">
                                        <a:lumMod val="95000"/>
                                      </a:schemeClr>
                                    </a:solidFill>
                                    <a:latin typeface="Cambria Math" panose="02040503050406030204" pitchFamily="18" charset="0"/>
                                  </a:rPr>
                                  <m:t>𝑢</m:t>
                                </m:r>
                              </m:e>
                              <m:sub>
                                <m:r>
                                  <a:rPr lang="en-US" altLang="zh-CN" b="0" i="1" smtClean="0">
                                    <a:solidFill>
                                      <a:schemeClr val="tx1">
                                        <a:lumMod val="95000"/>
                                      </a:schemeClr>
                                    </a:solidFill>
                                    <a:latin typeface="Cambria Math" panose="02040503050406030204" pitchFamily="18" charset="0"/>
                                  </a:rPr>
                                  <m:t>1</m:t>
                                </m:r>
                              </m:sub>
                            </m:sSub>
                          </m:oMath>
                        </m:oMathPara>
                      </a14:m>
                      <a:endParaRPr lang="zh-CN" altLang="en-US" dirty="0"/>
                    </a:p>
                  </p:txBody>
                </p:sp>
              </mc:Choice>
              <mc:Fallback xmlns="">
                <p:sp>
                  <p:nvSpPr>
                    <p:cNvPr id="48" name="矩形: 圆角 47">
                      <a:extLst>
                        <a:ext uri="{FF2B5EF4-FFF2-40B4-BE49-F238E27FC236}">
                          <a16:creationId xmlns:a16="http://schemas.microsoft.com/office/drawing/2014/main" id="{0F3B6CD3-5B9E-4D7D-A9AB-008B8E17F0A2}"/>
                        </a:ext>
                      </a:extLst>
                    </p:cNvPr>
                    <p:cNvSpPr>
                      <a:spLocks noRot="1" noChangeAspect="1" noMove="1" noResize="1" noEditPoints="1" noAdjustHandles="1" noChangeArrowheads="1" noChangeShapeType="1" noTextEdit="1"/>
                    </p:cNvSpPr>
                    <p:nvPr/>
                  </p:nvSpPr>
                  <p:spPr>
                    <a:xfrm>
                      <a:off x="2852994" y="3343847"/>
                      <a:ext cx="275208" cy="843770"/>
                    </a:xfrm>
                    <a:prstGeom prst="roundRect">
                      <a:avLst/>
                    </a:prstGeom>
                    <a:blipFill>
                      <a:blip r:embed="rId2"/>
                      <a:stretch>
                        <a:fillRect l="-1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矩形: 圆角 48">
                      <a:extLst>
                        <a:ext uri="{FF2B5EF4-FFF2-40B4-BE49-F238E27FC236}">
                          <a16:creationId xmlns:a16="http://schemas.microsoft.com/office/drawing/2014/main" id="{7C6653E2-3C0C-4DAE-804B-389A6A87A0BB}"/>
                        </a:ext>
                      </a:extLst>
                    </p:cNvPr>
                    <p:cNvSpPr/>
                    <p:nvPr/>
                  </p:nvSpPr>
                  <p:spPr>
                    <a:xfrm>
                      <a:off x="4007386" y="3347204"/>
                      <a:ext cx="395384" cy="843770"/>
                    </a:xfrm>
                    <a:prstGeom prst="roundRect">
                      <a:avLst/>
                    </a:prstGeom>
                    <a:solidFill>
                      <a:srgbClr val="F483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lumMod val="95000"/>
                                      </a:schemeClr>
                                    </a:solidFill>
                                    <a:latin typeface="Cambria Math" panose="02040503050406030204" pitchFamily="18" charset="0"/>
                                  </a:rPr>
                                </m:ctrlPr>
                              </m:sSubPr>
                              <m:e>
                                <m:r>
                                  <a:rPr lang="en-US" altLang="zh-CN" i="1">
                                    <a:solidFill>
                                      <a:schemeClr val="tx1">
                                        <a:lumMod val="95000"/>
                                      </a:schemeClr>
                                    </a:solidFill>
                                    <a:latin typeface="Cambria Math" panose="02040503050406030204" pitchFamily="18" charset="0"/>
                                  </a:rPr>
                                  <m:t>𝑈</m:t>
                                </m:r>
                              </m:e>
                              <m:sub>
                                <m:r>
                                  <a:rPr lang="en-US" altLang="zh-CN" i="1">
                                    <a:solidFill>
                                      <a:schemeClr val="tx1">
                                        <a:lumMod val="95000"/>
                                      </a:schemeClr>
                                    </a:solidFill>
                                    <a:latin typeface="Cambria Math" panose="02040503050406030204" pitchFamily="18" charset="0"/>
                                  </a:rPr>
                                  <m:t>𝑗</m:t>
                                </m:r>
                                <m:r>
                                  <a:rPr lang="en-US" altLang="zh-CN" i="1">
                                    <a:solidFill>
                                      <a:schemeClr val="tx1">
                                        <a:lumMod val="95000"/>
                                      </a:schemeClr>
                                    </a:solidFill>
                                    <a:latin typeface="Cambria Math" panose="02040503050406030204" pitchFamily="18" charset="0"/>
                                  </a:rPr>
                                  <m:t>|1</m:t>
                                </m:r>
                              </m:sub>
                            </m:sSub>
                          </m:oMath>
                        </m:oMathPara>
                      </a14:m>
                      <a:endParaRPr lang="zh-CN" altLang="en-US" dirty="0"/>
                    </a:p>
                  </p:txBody>
                </p:sp>
              </mc:Choice>
              <mc:Fallback xmlns="">
                <p:sp>
                  <p:nvSpPr>
                    <p:cNvPr id="49" name="矩形: 圆角 48">
                      <a:extLst>
                        <a:ext uri="{FF2B5EF4-FFF2-40B4-BE49-F238E27FC236}">
                          <a16:creationId xmlns:a16="http://schemas.microsoft.com/office/drawing/2014/main" id="{7C6653E2-3C0C-4DAE-804B-389A6A87A0BB}"/>
                        </a:ext>
                      </a:extLst>
                    </p:cNvPr>
                    <p:cNvSpPr>
                      <a:spLocks noRot="1" noChangeAspect="1" noMove="1" noResize="1" noEditPoints="1" noAdjustHandles="1" noChangeArrowheads="1" noChangeShapeType="1" noTextEdit="1"/>
                    </p:cNvSpPr>
                    <p:nvPr/>
                  </p:nvSpPr>
                  <p:spPr>
                    <a:xfrm>
                      <a:off x="4007386" y="3347204"/>
                      <a:ext cx="395384" cy="843770"/>
                    </a:xfrm>
                    <a:prstGeom prst="roundRect">
                      <a:avLst/>
                    </a:prstGeom>
                    <a:blipFill>
                      <a:blip r:embed="rId3"/>
                      <a:stretch>
                        <a:fillRect l="-1153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0" name="矩形: 圆角 49">
                      <a:extLst>
                        <a:ext uri="{FF2B5EF4-FFF2-40B4-BE49-F238E27FC236}">
                          <a16:creationId xmlns:a16="http://schemas.microsoft.com/office/drawing/2014/main" id="{6CD94DC5-3A9C-45F0-A44C-D5BBDB30D314}"/>
                        </a:ext>
                      </a:extLst>
                    </p:cNvPr>
                    <p:cNvSpPr/>
                    <p:nvPr/>
                  </p:nvSpPr>
                  <p:spPr>
                    <a:xfrm>
                      <a:off x="2841110" y="4571876"/>
                      <a:ext cx="275208" cy="843770"/>
                    </a:xfrm>
                    <a:prstGeom prst="roundRect">
                      <a:avLst/>
                    </a:prstGeom>
                    <a:solidFill>
                      <a:srgbClr val="6DA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lumMod val="95000"/>
                                      </a:schemeClr>
                                    </a:solidFill>
                                    <a:latin typeface="Cambria Math" panose="02040503050406030204" pitchFamily="18" charset="0"/>
                                  </a:rPr>
                                </m:ctrlPr>
                              </m:sSubPr>
                              <m:e>
                                <m:r>
                                  <a:rPr lang="en-US" altLang="zh-CN" i="1">
                                    <a:solidFill>
                                      <a:schemeClr val="tx1">
                                        <a:lumMod val="95000"/>
                                      </a:schemeClr>
                                    </a:solidFill>
                                    <a:latin typeface="Cambria Math" panose="02040503050406030204" pitchFamily="18" charset="0"/>
                                  </a:rPr>
                                  <m:t>𝑢</m:t>
                                </m:r>
                              </m:e>
                              <m:sub>
                                <m:r>
                                  <a:rPr lang="en-US" altLang="zh-CN" b="0" i="1" smtClean="0">
                                    <a:solidFill>
                                      <a:schemeClr val="tx1">
                                        <a:lumMod val="95000"/>
                                      </a:schemeClr>
                                    </a:solidFill>
                                    <a:latin typeface="Cambria Math" panose="02040503050406030204" pitchFamily="18" charset="0"/>
                                  </a:rPr>
                                  <m:t>2</m:t>
                                </m:r>
                              </m:sub>
                            </m:sSub>
                          </m:oMath>
                        </m:oMathPara>
                      </a14:m>
                      <a:endParaRPr lang="zh-CN" altLang="en-US" dirty="0"/>
                    </a:p>
                  </p:txBody>
                </p:sp>
              </mc:Choice>
              <mc:Fallback xmlns="">
                <p:sp>
                  <p:nvSpPr>
                    <p:cNvPr id="50" name="矩形: 圆角 49">
                      <a:extLst>
                        <a:ext uri="{FF2B5EF4-FFF2-40B4-BE49-F238E27FC236}">
                          <a16:creationId xmlns:a16="http://schemas.microsoft.com/office/drawing/2014/main" id="{6CD94DC5-3A9C-45F0-A44C-D5BBDB30D314}"/>
                        </a:ext>
                      </a:extLst>
                    </p:cNvPr>
                    <p:cNvSpPr>
                      <a:spLocks noRot="1" noChangeAspect="1" noMove="1" noResize="1" noEditPoints="1" noAdjustHandles="1" noChangeArrowheads="1" noChangeShapeType="1" noTextEdit="1"/>
                    </p:cNvSpPr>
                    <p:nvPr/>
                  </p:nvSpPr>
                  <p:spPr>
                    <a:xfrm>
                      <a:off x="2841110" y="4571876"/>
                      <a:ext cx="275208" cy="843770"/>
                    </a:xfrm>
                    <a:prstGeom prst="roundRect">
                      <a:avLst/>
                    </a:prstGeom>
                    <a:blipFill>
                      <a:blip r:embed="rId4"/>
                      <a:stretch>
                        <a:fillRect l="-129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矩形: 圆角 50">
                      <a:extLst>
                        <a:ext uri="{FF2B5EF4-FFF2-40B4-BE49-F238E27FC236}">
                          <a16:creationId xmlns:a16="http://schemas.microsoft.com/office/drawing/2014/main" id="{BF50E51C-C100-4D19-905A-B0288C2597FD}"/>
                        </a:ext>
                      </a:extLst>
                    </p:cNvPr>
                    <p:cNvSpPr/>
                    <p:nvPr/>
                  </p:nvSpPr>
                  <p:spPr>
                    <a:xfrm>
                      <a:off x="3970612" y="4571876"/>
                      <a:ext cx="395384" cy="843770"/>
                    </a:xfrm>
                    <a:prstGeom prst="roundRect">
                      <a:avLst/>
                    </a:prstGeom>
                    <a:solidFill>
                      <a:srgbClr val="6DA3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solidFill>
                                      <a:schemeClr val="tx1">
                                        <a:lumMod val="95000"/>
                                      </a:schemeClr>
                                    </a:solidFill>
                                    <a:latin typeface="Cambria Math" panose="02040503050406030204" pitchFamily="18" charset="0"/>
                                  </a:rPr>
                                </m:ctrlPr>
                              </m:sSubPr>
                              <m:e>
                                <m:r>
                                  <a:rPr lang="en-US" altLang="zh-CN" i="1">
                                    <a:solidFill>
                                      <a:schemeClr val="tx1">
                                        <a:lumMod val="95000"/>
                                      </a:schemeClr>
                                    </a:solidFill>
                                    <a:latin typeface="Cambria Math" panose="02040503050406030204" pitchFamily="18" charset="0"/>
                                  </a:rPr>
                                  <m:t>𝑈</m:t>
                                </m:r>
                              </m:e>
                              <m:sub>
                                <m:r>
                                  <a:rPr lang="en-US" altLang="zh-CN" i="1">
                                    <a:solidFill>
                                      <a:schemeClr val="tx1">
                                        <a:lumMod val="95000"/>
                                      </a:schemeClr>
                                    </a:solidFill>
                                    <a:latin typeface="Cambria Math" panose="02040503050406030204" pitchFamily="18" charset="0"/>
                                  </a:rPr>
                                  <m:t>𝑗</m:t>
                                </m:r>
                                <m:r>
                                  <a:rPr lang="en-US" altLang="zh-CN" i="1">
                                    <a:solidFill>
                                      <a:schemeClr val="tx1">
                                        <a:lumMod val="95000"/>
                                      </a:schemeClr>
                                    </a:solidFill>
                                    <a:latin typeface="Cambria Math" panose="02040503050406030204" pitchFamily="18" charset="0"/>
                                  </a:rPr>
                                  <m:t>|2</m:t>
                                </m:r>
                              </m:sub>
                            </m:sSub>
                          </m:oMath>
                        </m:oMathPara>
                      </a14:m>
                      <a:endParaRPr lang="zh-CN" altLang="en-US" dirty="0"/>
                    </a:p>
                  </p:txBody>
                </p:sp>
              </mc:Choice>
              <mc:Fallback xmlns="">
                <p:sp>
                  <p:nvSpPr>
                    <p:cNvPr id="51" name="矩形: 圆角 50">
                      <a:extLst>
                        <a:ext uri="{FF2B5EF4-FFF2-40B4-BE49-F238E27FC236}">
                          <a16:creationId xmlns:a16="http://schemas.microsoft.com/office/drawing/2014/main" id="{BF50E51C-C100-4D19-905A-B0288C2597FD}"/>
                        </a:ext>
                      </a:extLst>
                    </p:cNvPr>
                    <p:cNvSpPr>
                      <a:spLocks noRot="1" noChangeAspect="1" noMove="1" noResize="1" noEditPoints="1" noAdjustHandles="1" noChangeArrowheads="1" noChangeShapeType="1" noTextEdit="1"/>
                    </p:cNvSpPr>
                    <p:nvPr/>
                  </p:nvSpPr>
                  <p:spPr>
                    <a:xfrm>
                      <a:off x="3970612" y="4571876"/>
                      <a:ext cx="395384" cy="843770"/>
                    </a:xfrm>
                    <a:prstGeom prst="roundRect">
                      <a:avLst/>
                    </a:prstGeom>
                    <a:blipFill>
                      <a:blip r:embed="rId5"/>
                      <a:stretch>
                        <a:fillRect l="-11538"/>
                      </a:stretch>
                    </a:blipFill>
                    <a:ln>
                      <a:noFill/>
                    </a:ln>
                  </p:spPr>
                  <p:txBody>
                    <a:bodyPr/>
                    <a:lstStyle/>
                    <a:p>
                      <a:r>
                        <a:rPr lang="zh-CN" altLang="en-US">
                          <a:noFill/>
                        </a:rPr>
                        <a:t> </a:t>
                      </a:r>
                    </a:p>
                  </p:txBody>
                </p:sp>
              </mc:Fallback>
            </mc:AlternateContent>
            <p:cxnSp>
              <p:nvCxnSpPr>
                <p:cNvPr id="52" name="直接箭头连接符 51">
                  <a:extLst>
                    <a:ext uri="{FF2B5EF4-FFF2-40B4-BE49-F238E27FC236}">
                      <a16:creationId xmlns:a16="http://schemas.microsoft.com/office/drawing/2014/main" id="{D1B5B080-153E-470B-8DA1-EEFBC2D27D74}"/>
                    </a:ext>
                  </a:extLst>
                </p:cNvPr>
                <p:cNvCxnSpPr>
                  <a:cxnSpLocks/>
                  <a:stCxn id="48" idx="3"/>
                  <a:endCxn id="49" idx="1"/>
                </p:cNvCxnSpPr>
                <p:nvPr/>
              </p:nvCxnSpPr>
              <p:spPr>
                <a:xfrm>
                  <a:off x="3128202" y="3765732"/>
                  <a:ext cx="879184" cy="3357"/>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3" name="直接箭头连接符 52">
                  <a:extLst>
                    <a:ext uri="{FF2B5EF4-FFF2-40B4-BE49-F238E27FC236}">
                      <a16:creationId xmlns:a16="http://schemas.microsoft.com/office/drawing/2014/main" id="{998CBC2B-6EE0-4F88-941E-0FA1B1259778}"/>
                    </a:ext>
                  </a:extLst>
                </p:cNvPr>
                <p:cNvCxnSpPr>
                  <a:cxnSpLocks/>
                  <a:stCxn id="50" idx="3"/>
                  <a:endCxn id="51" idx="1"/>
                </p:cNvCxnSpPr>
                <p:nvPr/>
              </p:nvCxnSpPr>
              <p:spPr>
                <a:xfrm>
                  <a:off x="3116318" y="4993761"/>
                  <a:ext cx="854294" cy="0"/>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54" name="椭圆 53">
                  <a:extLst>
                    <a:ext uri="{FF2B5EF4-FFF2-40B4-BE49-F238E27FC236}">
                      <a16:creationId xmlns:a16="http://schemas.microsoft.com/office/drawing/2014/main" id="{78E281A1-AF24-4347-B3A0-AAD66D2AEC4F}"/>
                    </a:ext>
                  </a:extLst>
                </p:cNvPr>
                <p:cNvSpPr/>
                <p:nvPr/>
              </p:nvSpPr>
              <p:spPr>
                <a:xfrm>
                  <a:off x="4905293" y="3161578"/>
                  <a:ext cx="300714" cy="300714"/>
                </a:xfrm>
                <a:prstGeom prst="ellipse">
                  <a:avLst/>
                </a:prstGeom>
                <a:solidFill>
                  <a:srgbClr val="9697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55" name="矩形: 圆角 54">
                      <a:extLst>
                        <a:ext uri="{FF2B5EF4-FFF2-40B4-BE49-F238E27FC236}">
                          <a16:creationId xmlns:a16="http://schemas.microsoft.com/office/drawing/2014/main" id="{226B6B83-D1AA-4A7C-B5D7-D0843079A596}"/>
                        </a:ext>
                      </a:extLst>
                    </p:cNvPr>
                    <p:cNvSpPr/>
                    <p:nvPr/>
                  </p:nvSpPr>
                  <p:spPr>
                    <a:xfrm>
                      <a:off x="5746233" y="2891704"/>
                      <a:ext cx="275208" cy="843770"/>
                    </a:xfrm>
                    <a:prstGeom prst="roundRect">
                      <a:avLst/>
                    </a:prstGeom>
                    <a:solidFill>
                      <a:srgbClr val="AAA3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lumMod val="95000"/>
                                      </a:schemeClr>
                                    </a:solidFill>
                                    <a:latin typeface="Cambria Math" panose="02040503050406030204" pitchFamily="18" charset="0"/>
                                  </a:rPr>
                                </m:ctrlPr>
                              </m:sSubPr>
                              <m:e>
                                <m:r>
                                  <a:rPr lang="en-US" altLang="zh-CN" i="1">
                                    <a:solidFill>
                                      <a:schemeClr val="tx1">
                                        <a:lumMod val="95000"/>
                                      </a:schemeClr>
                                    </a:solidFill>
                                    <a:latin typeface="Cambria Math" panose="02040503050406030204" pitchFamily="18" charset="0"/>
                                  </a:rPr>
                                  <m:t>𝑠</m:t>
                                </m:r>
                              </m:e>
                              <m:sub>
                                <m:r>
                                  <a:rPr lang="en-US" altLang="zh-CN" i="1">
                                    <a:solidFill>
                                      <a:schemeClr val="tx1">
                                        <a:lumMod val="95000"/>
                                      </a:schemeClr>
                                    </a:solidFill>
                                    <a:latin typeface="Cambria Math" panose="02040503050406030204" pitchFamily="18" charset="0"/>
                                  </a:rPr>
                                  <m:t>𝑗</m:t>
                                </m:r>
                              </m:sub>
                            </m:sSub>
                          </m:oMath>
                        </m:oMathPara>
                      </a14:m>
                      <a:endParaRPr lang="zh-CN" altLang="en-US" dirty="0"/>
                    </a:p>
                  </p:txBody>
                </p:sp>
              </mc:Choice>
              <mc:Fallback xmlns="">
                <p:sp>
                  <p:nvSpPr>
                    <p:cNvPr id="55" name="矩形: 圆角 54">
                      <a:extLst>
                        <a:ext uri="{FF2B5EF4-FFF2-40B4-BE49-F238E27FC236}">
                          <a16:creationId xmlns:a16="http://schemas.microsoft.com/office/drawing/2014/main" id="{226B6B83-D1AA-4A7C-B5D7-D0843079A596}"/>
                        </a:ext>
                      </a:extLst>
                    </p:cNvPr>
                    <p:cNvSpPr>
                      <a:spLocks noRot="1" noChangeAspect="1" noMove="1" noResize="1" noEditPoints="1" noAdjustHandles="1" noChangeArrowheads="1" noChangeShapeType="1" noTextEdit="1"/>
                    </p:cNvSpPr>
                    <p:nvPr/>
                  </p:nvSpPr>
                  <p:spPr>
                    <a:xfrm>
                      <a:off x="5746233" y="2891704"/>
                      <a:ext cx="275208" cy="843770"/>
                    </a:xfrm>
                    <a:prstGeom prst="roundRect">
                      <a:avLst/>
                    </a:prstGeom>
                    <a:blipFill>
                      <a:blip r:embed="rId6"/>
                      <a:stretch>
                        <a:fillRect l="-1852"/>
                      </a:stretch>
                    </a:blipFill>
                    <a:ln>
                      <a:noFill/>
                    </a:ln>
                  </p:spPr>
                  <p:txBody>
                    <a:bodyPr/>
                    <a:lstStyle/>
                    <a:p>
                      <a:r>
                        <a:rPr lang="zh-CN" altLang="en-US">
                          <a:noFill/>
                        </a:rPr>
                        <a:t> </a:t>
                      </a:r>
                    </a:p>
                  </p:txBody>
                </p:sp>
              </mc:Fallback>
            </mc:AlternateContent>
            <p:sp>
              <p:nvSpPr>
                <p:cNvPr id="56" name="矩形 55">
                  <a:extLst>
                    <a:ext uri="{FF2B5EF4-FFF2-40B4-BE49-F238E27FC236}">
                      <a16:creationId xmlns:a16="http://schemas.microsoft.com/office/drawing/2014/main" id="{B802F592-183F-4725-85DE-D9681CBD31DE}"/>
                    </a:ext>
                  </a:extLst>
                </p:cNvPr>
                <p:cNvSpPr/>
                <p:nvPr/>
              </p:nvSpPr>
              <p:spPr>
                <a:xfrm>
                  <a:off x="6339355" y="2894121"/>
                  <a:ext cx="940334" cy="843770"/>
                </a:xfrm>
                <a:prstGeom prst="rect">
                  <a:avLst/>
                </a:prstGeom>
                <a:solidFill>
                  <a:srgbClr val="CBC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Squash</a:t>
                  </a:r>
                  <a:endParaRPr lang="zh-CN" altLang="en-US" sz="1600" dirty="0">
                    <a:solidFill>
                      <a:schemeClr val="tx1"/>
                    </a:solidFill>
                  </a:endParaRPr>
                </a:p>
              </p:txBody>
            </p:sp>
            <mc:AlternateContent xmlns:mc="http://schemas.openxmlformats.org/markup-compatibility/2006" xmlns:a14="http://schemas.microsoft.com/office/drawing/2010/main">
              <mc:Choice Requires="a14">
                <p:sp>
                  <p:nvSpPr>
                    <p:cNvPr id="57" name="矩形: 圆角 56">
                      <a:extLst>
                        <a:ext uri="{FF2B5EF4-FFF2-40B4-BE49-F238E27FC236}">
                          <a16:creationId xmlns:a16="http://schemas.microsoft.com/office/drawing/2014/main" id="{63398011-8C16-44FB-BC8A-FDE970E52B27}"/>
                        </a:ext>
                      </a:extLst>
                    </p:cNvPr>
                    <p:cNvSpPr/>
                    <p:nvPr/>
                  </p:nvSpPr>
                  <p:spPr>
                    <a:xfrm>
                      <a:off x="8780572" y="5053726"/>
                      <a:ext cx="275208" cy="843770"/>
                    </a:xfrm>
                    <a:prstGeom prst="roundRect">
                      <a:avLst/>
                    </a:prstGeom>
                    <a:solidFill>
                      <a:srgbClr val="4172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lumMod val="95000"/>
                                      </a:schemeClr>
                                    </a:solidFill>
                                    <a:latin typeface="Cambria Math" panose="02040503050406030204" pitchFamily="18" charset="0"/>
                                  </a:rPr>
                                </m:ctrlPr>
                              </m:sSubPr>
                              <m:e>
                                <m:r>
                                  <a:rPr lang="en-US" altLang="zh-CN" i="1">
                                    <a:solidFill>
                                      <a:schemeClr val="tx1">
                                        <a:lumMod val="95000"/>
                                      </a:schemeClr>
                                    </a:solidFill>
                                    <a:latin typeface="Cambria Math" panose="02040503050406030204" pitchFamily="18" charset="0"/>
                                  </a:rPr>
                                  <m:t>𝑣</m:t>
                                </m:r>
                              </m:e>
                              <m:sub>
                                <m:r>
                                  <a:rPr lang="en-US" altLang="zh-CN" i="1">
                                    <a:solidFill>
                                      <a:schemeClr val="tx1">
                                        <a:lumMod val="95000"/>
                                      </a:schemeClr>
                                    </a:solidFill>
                                    <a:latin typeface="Cambria Math" panose="02040503050406030204" pitchFamily="18" charset="0"/>
                                  </a:rPr>
                                  <m:t>𝑗</m:t>
                                </m:r>
                              </m:sub>
                            </m:sSub>
                          </m:oMath>
                        </m:oMathPara>
                      </a14:m>
                      <a:endParaRPr lang="zh-CN" altLang="en-US" dirty="0"/>
                    </a:p>
                  </p:txBody>
                </p:sp>
              </mc:Choice>
              <mc:Fallback xmlns="">
                <p:sp>
                  <p:nvSpPr>
                    <p:cNvPr id="57" name="矩形: 圆角 56">
                      <a:extLst>
                        <a:ext uri="{FF2B5EF4-FFF2-40B4-BE49-F238E27FC236}">
                          <a16:creationId xmlns:a16="http://schemas.microsoft.com/office/drawing/2014/main" id="{63398011-8C16-44FB-BC8A-FDE970E52B27}"/>
                        </a:ext>
                      </a:extLst>
                    </p:cNvPr>
                    <p:cNvSpPr>
                      <a:spLocks noRot="1" noChangeAspect="1" noMove="1" noResize="1" noEditPoints="1" noAdjustHandles="1" noChangeArrowheads="1" noChangeShapeType="1" noTextEdit="1"/>
                    </p:cNvSpPr>
                    <p:nvPr/>
                  </p:nvSpPr>
                  <p:spPr>
                    <a:xfrm>
                      <a:off x="8780572" y="5053726"/>
                      <a:ext cx="275208" cy="843770"/>
                    </a:xfrm>
                    <a:prstGeom prst="roundRect">
                      <a:avLst/>
                    </a:prstGeom>
                    <a:blipFill>
                      <a:blip r:embed="rId7"/>
                      <a:stretch>
                        <a:fillRect l="-5556"/>
                      </a:stretch>
                    </a:blipFill>
                    <a:ln>
                      <a:noFill/>
                    </a:ln>
                  </p:spPr>
                  <p:txBody>
                    <a:bodyPr/>
                    <a:lstStyle/>
                    <a:p>
                      <a:r>
                        <a:rPr lang="zh-CN" altLang="en-US">
                          <a:noFill/>
                        </a:rPr>
                        <a:t> </a:t>
                      </a:r>
                    </a:p>
                  </p:txBody>
                </p:sp>
              </mc:Fallback>
            </mc:AlternateContent>
            <p:cxnSp>
              <p:nvCxnSpPr>
                <p:cNvPr id="58" name="直接箭头连接符 57">
                  <a:extLst>
                    <a:ext uri="{FF2B5EF4-FFF2-40B4-BE49-F238E27FC236}">
                      <a16:creationId xmlns:a16="http://schemas.microsoft.com/office/drawing/2014/main" id="{E257C175-C167-44B3-9F64-89DE2DB9F186}"/>
                    </a:ext>
                  </a:extLst>
                </p:cNvPr>
                <p:cNvCxnSpPr>
                  <a:cxnSpLocks/>
                  <a:stCxn id="49" idx="3"/>
                  <a:endCxn id="54" idx="2"/>
                </p:cNvCxnSpPr>
                <p:nvPr/>
              </p:nvCxnSpPr>
              <p:spPr>
                <a:xfrm flipV="1">
                  <a:off x="4402770" y="3311935"/>
                  <a:ext cx="502523" cy="457154"/>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9" name="直接箭头连接符 58">
                  <a:extLst>
                    <a:ext uri="{FF2B5EF4-FFF2-40B4-BE49-F238E27FC236}">
                      <a16:creationId xmlns:a16="http://schemas.microsoft.com/office/drawing/2014/main" id="{336B6F1F-8C2A-42A3-B2BA-B708659FF3C9}"/>
                    </a:ext>
                  </a:extLst>
                </p:cNvPr>
                <p:cNvCxnSpPr>
                  <a:cxnSpLocks/>
                  <a:stCxn id="51" idx="3"/>
                  <a:endCxn id="54" idx="2"/>
                </p:cNvCxnSpPr>
                <p:nvPr/>
              </p:nvCxnSpPr>
              <p:spPr>
                <a:xfrm flipV="1">
                  <a:off x="4365996" y="3311935"/>
                  <a:ext cx="539297" cy="1681826"/>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0" name="直接箭头连接符 59">
                  <a:extLst>
                    <a:ext uri="{FF2B5EF4-FFF2-40B4-BE49-F238E27FC236}">
                      <a16:creationId xmlns:a16="http://schemas.microsoft.com/office/drawing/2014/main" id="{6B1FE42D-6AAD-473D-A0C0-B7DDEC8111B1}"/>
                    </a:ext>
                  </a:extLst>
                </p:cNvPr>
                <p:cNvCxnSpPr>
                  <a:cxnSpLocks/>
                  <a:stCxn id="54" idx="6"/>
                  <a:endCxn id="55" idx="1"/>
                </p:cNvCxnSpPr>
                <p:nvPr/>
              </p:nvCxnSpPr>
              <p:spPr>
                <a:xfrm>
                  <a:off x="5206007" y="3311935"/>
                  <a:ext cx="540226" cy="1654"/>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1" name="直接箭头连接符 60">
                  <a:extLst>
                    <a:ext uri="{FF2B5EF4-FFF2-40B4-BE49-F238E27FC236}">
                      <a16:creationId xmlns:a16="http://schemas.microsoft.com/office/drawing/2014/main" id="{A31BF343-FAD9-4535-A27F-71F7755F08A4}"/>
                    </a:ext>
                  </a:extLst>
                </p:cNvPr>
                <p:cNvCxnSpPr>
                  <a:cxnSpLocks/>
                  <a:stCxn id="55" idx="3"/>
                  <a:endCxn id="56" idx="1"/>
                </p:cNvCxnSpPr>
                <p:nvPr/>
              </p:nvCxnSpPr>
              <p:spPr>
                <a:xfrm>
                  <a:off x="6021441" y="3313589"/>
                  <a:ext cx="317914" cy="24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文本框 61">
                      <a:extLst>
                        <a:ext uri="{FF2B5EF4-FFF2-40B4-BE49-F238E27FC236}">
                          <a16:creationId xmlns:a16="http://schemas.microsoft.com/office/drawing/2014/main" id="{BF341B03-1ECA-453F-9E21-F38B4506DAE7}"/>
                        </a:ext>
                      </a:extLst>
                    </p:cNvPr>
                    <p:cNvSpPr txBox="1"/>
                    <p:nvPr/>
                  </p:nvSpPr>
                  <p:spPr>
                    <a:xfrm>
                      <a:off x="3263274" y="3343847"/>
                      <a:ext cx="518760" cy="3282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𝑊</m:t>
                                </m:r>
                              </m:e>
                              <m:sub>
                                <m:r>
                                  <a:rPr lang="en-US" altLang="zh-CN" b="0" i="1" smtClean="0">
                                    <a:solidFill>
                                      <a:schemeClr val="tx1"/>
                                    </a:solidFill>
                                    <a:latin typeface="Cambria Math" panose="02040503050406030204" pitchFamily="18" charset="0"/>
                                  </a:rPr>
                                  <m:t>1</m:t>
                                </m:r>
                                <m:r>
                                  <a:rPr lang="en-US" altLang="zh-CN" i="1">
                                    <a:solidFill>
                                      <a:schemeClr val="tx1"/>
                                    </a:solidFill>
                                    <a:latin typeface="Cambria Math" panose="02040503050406030204" pitchFamily="18" charset="0"/>
                                  </a:rPr>
                                  <m:t>𝑗</m:t>
                                </m:r>
                              </m:sub>
                            </m:sSub>
                          </m:oMath>
                        </m:oMathPara>
                      </a14:m>
                      <a:endParaRPr lang="zh-CN" altLang="en-US" dirty="0"/>
                    </a:p>
                  </p:txBody>
                </p:sp>
              </mc:Choice>
              <mc:Fallback xmlns="">
                <p:sp>
                  <p:nvSpPr>
                    <p:cNvPr id="62" name="文本框 61">
                      <a:extLst>
                        <a:ext uri="{FF2B5EF4-FFF2-40B4-BE49-F238E27FC236}">
                          <a16:creationId xmlns:a16="http://schemas.microsoft.com/office/drawing/2014/main" id="{BF341B03-1ECA-453F-9E21-F38B4506DAE7}"/>
                        </a:ext>
                      </a:extLst>
                    </p:cNvPr>
                    <p:cNvSpPr txBox="1">
                      <a:spLocks noRot="1" noChangeAspect="1" noMove="1" noResize="1" noEditPoints="1" noAdjustHandles="1" noChangeArrowheads="1" noChangeShapeType="1" noTextEdit="1"/>
                    </p:cNvSpPr>
                    <p:nvPr/>
                  </p:nvSpPr>
                  <p:spPr>
                    <a:xfrm>
                      <a:off x="3263274" y="3343847"/>
                      <a:ext cx="518760" cy="328269"/>
                    </a:xfrm>
                    <a:prstGeom prst="rect">
                      <a:avLst/>
                    </a:prstGeom>
                    <a:blipFill>
                      <a:blip r:embed="rId8"/>
                      <a:stretch>
                        <a:fillRect b="-78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12027D17-0A39-48CF-9255-79A968F1D79B}"/>
                        </a:ext>
                      </a:extLst>
                    </p:cNvPr>
                    <p:cNvSpPr txBox="1"/>
                    <p:nvPr/>
                  </p:nvSpPr>
                  <p:spPr>
                    <a:xfrm>
                      <a:off x="3205697" y="4563785"/>
                      <a:ext cx="513856" cy="3282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𝑊</m:t>
                                </m:r>
                              </m:e>
                              <m:sub>
                                <m:r>
                                  <a:rPr lang="en-US" altLang="zh-CN" b="0" i="1" smtClean="0">
                                    <a:solidFill>
                                      <a:schemeClr val="tx1"/>
                                    </a:solidFill>
                                    <a:latin typeface="Cambria Math" panose="02040503050406030204" pitchFamily="18" charset="0"/>
                                  </a:rPr>
                                  <m:t>2</m:t>
                                </m:r>
                                <m:r>
                                  <a:rPr lang="en-US" altLang="zh-CN" i="1">
                                    <a:solidFill>
                                      <a:schemeClr val="tx1"/>
                                    </a:solidFill>
                                    <a:latin typeface="Cambria Math" panose="02040503050406030204" pitchFamily="18" charset="0"/>
                                  </a:rPr>
                                  <m:t>𝑗</m:t>
                                </m:r>
                              </m:sub>
                            </m:sSub>
                          </m:oMath>
                        </m:oMathPara>
                      </a14:m>
                      <a:endParaRPr lang="zh-CN" altLang="en-US" dirty="0">
                        <a:solidFill>
                          <a:schemeClr val="tx1"/>
                        </a:solidFill>
                      </a:endParaRPr>
                    </a:p>
                  </p:txBody>
                </p:sp>
              </mc:Choice>
              <mc:Fallback xmlns="">
                <p:sp>
                  <p:nvSpPr>
                    <p:cNvPr id="63" name="文本框 62">
                      <a:extLst>
                        <a:ext uri="{FF2B5EF4-FFF2-40B4-BE49-F238E27FC236}">
                          <a16:creationId xmlns:a16="http://schemas.microsoft.com/office/drawing/2014/main" id="{12027D17-0A39-48CF-9255-79A968F1D79B}"/>
                        </a:ext>
                      </a:extLst>
                    </p:cNvPr>
                    <p:cNvSpPr txBox="1">
                      <a:spLocks noRot="1" noChangeAspect="1" noMove="1" noResize="1" noEditPoints="1" noAdjustHandles="1" noChangeArrowheads="1" noChangeShapeType="1" noTextEdit="1"/>
                    </p:cNvSpPr>
                    <p:nvPr/>
                  </p:nvSpPr>
                  <p:spPr>
                    <a:xfrm>
                      <a:off x="3205697" y="4563785"/>
                      <a:ext cx="513856" cy="328269"/>
                    </a:xfrm>
                    <a:prstGeom prst="rect">
                      <a:avLst/>
                    </a:prstGeom>
                    <a:blipFill>
                      <a:blip r:embed="rId9"/>
                      <a:stretch>
                        <a:fillRect b="-7813"/>
                      </a:stretch>
                    </a:blipFill>
                  </p:spPr>
                  <p:txBody>
                    <a:bodyPr/>
                    <a:lstStyle/>
                    <a:p>
                      <a:r>
                        <a:rPr lang="zh-CN" altLang="en-US">
                          <a:noFill/>
                        </a:rPr>
                        <a:t> </a:t>
                      </a:r>
                    </a:p>
                  </p:txBody>
                </p:sp>
              </mc:Fallback>
            </mc:AlternateContent>
            <p:sp>
              <p:nvSpPr>
                <p:cNvPr id="64" name="椭圆 63">
                  <a:extLst>
                    <a:ext uri="{FF2B5EF4-FFF2-40B4-BE49-F238E27FC236}">
                      <a16:creationId xmlns:a16="http://schemas.microsoft.com/office/drawing/2014/main" id="{1D00B607-2D44-4704-9581-044179E8575B}"/>
                    </a:ext>
                  </a:extLst>
                </p:cNvPr>
                <p:cNvSpPr/>
                <p:nvPr/>
              </p:nvSpPr>
              <p:spPr>
                <a:xfrm>
                  <a:off x="4922810" y="4221969"/>
                  <a:ext cx="300714" cy="300714"/>
                </a:xfrm>
                <a:prstGeom prst="ellipse">
                  <a:avLst/>
                </a:prstGeom>
                <a:solidFill>
                  <a:srgbClr val="9697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65" name="矩形: 圆角 64">
                      <a:extLst>
                        <a:ext uri="{FF2B5EF4-FFF2-40B4-BE49-F238E27FC236}">
                          <a16:creationId xmlns:a16="http://schemas.microsoft.com/office/drawing/2014/main" id="{786B4153-8E71-4BF6-9062-B7909F8960A0}"/>
                        </a:ext>
                      </a:extLst>
                    </p:cNvPr>
                    <p:cNvSpPr/>
                    <p:nvPr/>
                  </p:nvSpPr>
                  <p:spPr>
                    <a:xfrm>
                      <a:off x="5763750" y="3952095"/>
                      <a:ext cx="275208" cy="843770"/>
                    </a:xfrm>
                    <a:prstGeom prst="roundRect">
                      <a:avLst/>
                    </a:prstGeom>
                    <a:solidFill>
                      <a:srgbClr val="AAA3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lumMod val="95000"/>
                                      </a:schemeClr>
                                    </a:solidFill>
                                    <a:latin typeface="Cambria Math" panose="02040503050406030204" pitchFamily="18" charset="0"/>
                                  </a:rPr>
                                </m:ctrlPr>
                              </m:sSubPr>
                              <m:e>
                                <m:r>
                                  <a:rPr lang="en-US" altLang="zh-CN" i="1">
                                    <a:solidFill>
                                      <a:schemeClr val="tx1">
                                        <a:lumMod val="95000"/>
                                      </a:schemeClr>
                                    </a:solidFill>
                                    <a:latin typeface="Cambria Math" panose="02040503050406030204" pitchFamily="18" charset="0"/>
                                  </a:rPr>
                                  <m:t>𝑠</m:t>
                                </m:r>
                              </m:e>
                              <m:sub>
                                <m:r>
                                  <a:rPr lang="en-US" altLang="zh-CN" i="1">
                                    <a:solidFill>
                                      <a:schemeClr val="tx1">
                                        <a:lumMod val="95000"/>
                                      </a:schemeClr>
                                    </a:solidFill>
                                    <a:latin typeface="Cambria Math" panose="02040503050406030204" pitchFamily="18" charset="0"/>
                                  </a:rPr>
                                  <m:t>𝑗</m:t>
                                </m:r>
                              </m:sub>
                            </m:sSub>
                          </m:oMath>
                        </m:oMathPara>
                      </a14:m>
                      <a:endParaRPr lang="zh-CN" altLang="en-US" dirty="0"/>
                    </a:p>
                  </p:txBody>
                </p:sp>
              </mc:Choice>
              <mc:Fallback xmlns="">
                <p:sp>
                  <p:nvSpPr>
                    <p:cNvPr id="65" name="矩形: 圆角 64">
                      <a:extLst>
                        <a:ext uri="{FF2B5EF4-FFF2-40B4-BE49-F238E27FC236}">
                          <a16:creationId xmlns:a16="http://schemas.microsoft.com/office/drawing/2014/main" id="{786B4153-8E71-4BF6-9062-B7909F8960A0}"/>
                        </a:ext>
                      </a:extLst>
                    </p:cNvPr>
                    <p:cNvSpPr>
                      <a:spLocks noRot="1" noChangeAspect="1" noMove="1" noResize="1" noEditPoints="1" noAdjustHandles="1" noChangeArrowheads="1" noChangeShapeType="1" noTextEdit="1"/>
                    </p:cNvSpPr>
                    <p:nvPr/>
                  </p:nvSpPr>
                  <p:spPr>
                    <a:xfrm>
                      <a:off x="5763750" y="3952095"/>
                      <a:ext cx="275208" cy="843770"/>
                    </a:xfrm>
                    <a:prstGeom prst="roundRect">
                      <a:avLst/>
                    </a:prstGeom>
                    <a:blipFill>
                      <a:blip r:embed="rId10"/>
                      <a:stretch>
                        <a:fillRect l="-3704"/>
                      </a:stretch>
                    </a:blipFill>
                    <a:ln>
                      <a:noFill/>
                    </a:ln>
                  </p:spPr>
                  <p:txBody>
                    <a:bodyPr/>
                    <a:lstStyle/>
                    <a:p>
                      <a:r>
                        <a:rPr lang="zh-CN" altLang="en-US">
                          <a:noFill/>
                        </a:rPr>
                        <a:t> </a:t>
                      </a:r>
                    </a:p>
                  </p:txBody>
                </p:sp>
              </mc:Fallback>
            </mc:AlternateContent>
            <p:sp>
              <p:nvSpPr>
                <p:cNvPr id="66" name="矩形 65">
                  <a:extLst>
                    <a:ext uri="{FF2B5EF4-FFF2-40B4-BE49-F238E27FC236}">
                      <a16:creationId xmlns:a16="http://schemas.microsoft.com/office/drawing/2014/main" id="{126931B0-9C2A-4310-94FA-EF9AF23AB136}"/>
                    </a:ext>
                  </a:extLst>
                </p:cNvPr>
                <p:cNvSpPr/>
                <p:nvPr/>
              </p:nvSpPr>
              <p:spPr>
                <a:xfrm>
                  <a:off x="6356872" y="3954512"/>
                  <a:ext cx="918521" cy="843770"/>
                </a:xfrm>
                <a:prstGeom prst="rect">
                  <a:avLst/>
                </a:prstGeom>
                <a:solidFill>
                  <a:srgbClr val="CBC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Squash</a:t>
                  </a:r>
                  <a:endParaRPr lang="zh-CN" altLang="en-US" sz="1600" dirty="0">
                    <a:solidFill>
                      <a:schemeClr val="tx1"/>
                    </a:solidFill>
                  </a:endParaRPr>
                </a:p>
              </p:txBody>
            </p:sp>
            <p:cxnSp>
              <p:nvCxnSpPr>
                <p:cNvPr id="67" name="直接箭头连接符 66">
                  <a:extLst>
                    <a:ext uri="{FF2B5EF4-FFF2-40B4-BE49-F238E27FC236}">
                      <a16:creationId xmlns:a16="http://schemas.microsoft.com/office/drawing/2014/main" id="{01C2D29D-9BAA-4C7A-81E1-30A226533134}"/>
                    </a:ext>
                  </a:extLst>
                </p:cNvPr>
                <p:cNvCxnSpPr>
                  <a:cxnSpLocks/>
                  <a:stCxn id="64" idx="6"/>
                  <a:endCxn id="65" idx="1"/>
                </p:cNvCxnSpPr>
                <p:nvPr/>
              </p:nvCxnSpPr>
              <p:spPr>
                <a:xfrm>
                  <a:off x="5223524" y="4372326"/>
                  <a:ext cx="540226" cy="1654"/>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0FA1E534-9046-4996-AD05-EF0643BF9A36}"/>
                    </a:ext>
                  </a:extLst>
                </p:cNvPr>
                <p:cNvCxnSpPr/>
                <p:nvPr/>
              </p:nvCxnSpPr>
              <p:spPr>
                <a:xfrm>
                  <a:off x="6029346" y="4371117"/>
                  <a:ext cx="317914" cy="24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9" name="椭圆 68">
                  <a:extLst>
                    <a:ext uri="{FF2B5EF4-FFF2-40B4-BE49-F238E27FC236}">
                      <a16:creationId xmlns:a16="http://schemas.microsoft.com/office/drawing/2014/main" id="{02AC640D-C022-4BFE-9396-191D668C05F5}"/>
                    </a:ext>
                  </a:extLst>
                </p:cNvPr>
                <p:cNvSpPr/>
                <p:nvPr/>
              </p:nvSpPr>
              <p:spPr>
                <a:xfrm>
                  <a:off x="4922925" y="5315352"/>
                  <a:ext cx="300714" cy="300714"/>
                </a:xfrm>
                <a:prstGeom prst="ellipse">
                  <a:avLst/>
                </a:prstGeom>
                <a:solidFill>
                  <a:srgbClr val="96979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a:t>
                  </a: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70" name="矩形: 圆角 69">
                      <a:extLst>
                        <a:ext uri="{FF2B5EF4-FFF2-40B4-BE49-F238E27FC236}">
                          <a16:creationId xmlns:a16="http://schemas.microsoft.com/office/drawing/2014/main" id="{3E14F038-574A-444A-862E-4813E3991937}"/>
                        </a:ext>
                      </a:extLst>
                    </p:cNvPr>
                    <p:cNvSpPr/>
                    <p:nvPr/>
                  </p:nvSpPr>
                  <p:spPr>
                    <a:xfrm>
                      <a:off x="5763865" y="5045478"/>
                      <a:ext cx="275208" cy="843770"/>
                    </a:xfrm>
                    <a:prstGeom prst="roundRect">
                      <a:avLst/>
                    </a:prstGeom>
                    <a:solidFill>
                      <a:srgbClr val="AAA3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a:solidFill>
                                      <a:schemeClr val="tx1">
                                        <a:lumMod val="95000"/>
                                      </a:schemeClr>
                                    </a:solidFill>
                                    <a:latin typeface="Cambria Math" panose="02040503050406030204" pitchFamily="18" charset="0"/>
                                  </a:rPr>
                                </m:ctrlPr>
                              </m:sSubPr>
                              <m:e>
                                <m:r>
                                  <a:rPr lang="en-US" altLang="zh-CN" i="1">
                                    <a:solidFill>
                                      <a:schemeClr val="tx1">
                                        <a:lumMod val="95000"/>
                                      </a:schemeClr>
                                    </a:solidFill>
                                    <a:latin typeface="Cambria Math" panose="02040503050406030204" pitchFamily="18" charset="0"/>
                                  </a:rPr>
                                  <m:t>𝑠</m:t>
                                </m:r>
                              </m:e>
                              <m:sub>
                                <m:r>
                                  <a:rPr lang="en-US" altLang="zh-CN" i="1">
                                    <a:solidFill>
                                      <a:schemeClr val="tx1">
                                        <a:lumMod val="95000"/>
                                      </a:schemeClr>
                                    </a:solidFill>
                                    <a:latin typeface="Cambria Math" panose="02040503050406030204" pitchFamily="18" charset="0"/>
                                  </a:rPr>
                                  <m:t>𝑗</m:t>
                                </m:r>
                              </m:sub>
                            </m:sSub>
                          </m:oMath>
                        </m:oMathPara>
                      </a14:m>
                      <a:endParaRPr lang="zh-CN" altLang="en-US" dirty="0"/>
                    </a:p>
                  </p:txBody>
                </p:sp>
              </mc:Choice>
              <mc:Fallback xmlns="">
                <p:sp>
                  <p:nvSpPr>
                    <p:cNvPr id="70" name="矩形: 圆角 69">
                      <a:extLst>
                        <a:ext uri="{FF2B5EF4-FFF2-40B4-BE49-F238E27FC236}">
                          <a16:creationId xmlns:a16="http://schemas.microsoft.com/office/drawing/2014/main" id="{3E14F038-574A-444A-862E-4813E3991937}"/>
                        </a:ext>
                      </a:extLst>
                    </p:cNvPr>
                    <p:cNvSpPr>
                      <a:spLocks noRot="1" noChangeAspect="1" noMove="1" noResize="1" noEditPoints="1" noAdjustHandles="1" noChangeArrowheads="1" noChangeShapeType="1" noTextEdit="1"/>
                    </p:cNvSpPr>
                    <p:nvPr/>
                  </p:nvSpPr>
                  <p:spPr>
                    <a:xfrm>
                      <a:off x="5763865" y="5045478"/>
                      <a:ext cx="275208" cy="843770"/>
                    </a:xfrm>
                    <a:prstGeom prst="roundRect">
                      <a:avLst/>
                    </a:prstGeom>
                    <a:blipFill>
                      <a:blip r:embed="rId11"/>
                      <a:stretch>
                        <a:fillRect l="-3704"/>
                      </a:stretch>
                    </a:blipFill>
                    <a:ln>
                      <a:noFill/>
                    </a:ln>
                  </p:spPr>
                  <p:txBody>
                    <a:bodyPr/>
                    <a:lstStyle/>
                    <a:p>
                      <a:r>
                        <a:rPr lang="zh-CN" altLang="en-US">
                          <a:noFill/>
                        </a:rPr>
                        <a:t> </a:t>
                      </a:r>
                    </a:p>
                  </p:txBody>
                </p:sp>
              </mc:Fallback>
            </mc:AlternateContent>
            <p:sp>
              <p:nvSpPr>
                <p:cNvPr id="71" name="矩形 70">
                  <a:extLst>
                    <a:ext uri="{FF2B5EF4-FFF2-40B4-BE49-F238E27FC236}">
                      <a16:creationId xmlns:a16="http://schemas.microsoft.com/office/drawing/2014/main" id="{EC188D23-68C1-40D2-9E1F-E7EF9EBAD403}"/>
                    </a:ext>
                  </a:extLst>
                </p:cNvPr>
                <p:cNvSpPr/>
                <p:nvPr/>
              </p:nvSpPr>
              <p:spPr>
                <a:xfrm>
                  <a:off x="6356987" y="5047895"/>
                  <a:ext cx="918521" cy="843770"/>
                </a:xfrm>
                <a:prstGeom prst="rect">
                  <a:avLst/>
                </a:prstGeom>
                <a:solidFill>
                  <a:srgbClr val="CBCA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solidFill>
                        <a:schemeClr val="tx1"/>
                      </a:solidFill>
                    </a:rPr>
                    <a:t>Squash</a:t>
                  </a:r>
                  <a:endParaRPr lang="zh-CN" altLang="en-US" sz="1600" dirty="0">
                    <a:solidFill>
                      <a:schemeClr val="tx1"/>
                    </a:solidFill>
                  </a:endParaRPr>
                </a:p>
              </p:txBody>
            </p:sp>
            <p:cxnSp>
              <p:nvCxnSpPr>
                <p:cNvPr id="72" name="直接箭头连接符 71">
                  <a:extLst>
                    <a:ext uri="{FF2B5EF4-FFF2-40B4-BE49-F238E27FC236}">
                      <a16:creationId xmlns:a16="http://schemas.microsoft.com/office/drawing/2014/main" id="{9CE0B452-66E9-4BEC-A372-1616CB4D1F9C}"/>
                    </a:ext>
                  </a:extLst>
                </p:cNvPr>
                <p:cNvCxnSpPr>
                  <a:cxnSpLocks/>
                  <a:stCxn id="69" idx="6"/>
                  <a:endCxn id="70" idx="1"/>
                </p:cNvCxnSpPr>
                <p:nvPr/>
              </p:nvCxnSpPr>
              <p:spPr>
                <a:xfrm>
                  <a:off x="5223639" y="5465709"/>
                  <a:ext cx="540226" cy="1654"/>
                </a:xfrm>
                <a:prstGeom prst="straightConnector1">
                  <a:avLst/>
                </a:prstGeom>
                <a:ln w="127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73" name="直接箭头连接符 72">
                  <a:extLst>
                    <a:ext uri="{FF2B5EF4-FFF2-40B4-BE49-F238E27FC236}">
                      <a16:creationId xmlns:a16="http://schemas.microsoft.com/office/drawing/2014/main" id="{4BDC16E6-338E-4FE4-A35B-855E0A6C4534}"/>
                    </a:ext>
                  </a:extLst>
                </p:cNvPr>
                <p:cNvCxnSpPr/>
                <p:nvPr/>
              </p:nvCxnSpPr>
              <p:spPr>
                <a:xfrm>
                  <a:off x="6029461" y="5464500"/>
                  <a:ext cx="317914" cy="24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4E2BC48D-FA33-4F1C-A0BC-63D03435C3BD}"/>
                    </a:ext>
                  </a:extLst>
                </p:cNvPr>
                <p:cNvCxnSpPr>
                  <a:cxnSpLocks/>
                  <a:stCxn id="49" idx="3"/>
                  <a:endCxn id="64" idx="2"/>
                </p:cNvCxnSpPr>
                <p:nvPr/>
              </p:nvCxnSpPr>
              <p:spPr>
                <a:xfrm>
                  <a:off x="4402770" y="3769089"/>
                  <a:ext cx="520040" cy="6032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a:extLst>
                    <a:ext uri="{FF2B5EF4-FFF2-40B4-BE49-F238E27FC236}">
                      <a16:creationId xmlns:a16="http://schemas.microsoft.com/office/drawing/2014/main" id="{423570BD-C1A7-4B0E-99E4-CBE2FE2E61FB}"/>
                    </a:ext>
                  </a:extLst>
                </p:cNvPr>
                <p:cNvCxnSpPr>
                  <a:cxnSpLocks/>
                  <a:stCxn id="49" idx="3"/>
                  <a:endCxn id="69" idx="2"/>
                </p:cNvCxnSpPr>
                <p:nvPr/>
              </p:nvCxnSpPr>
              <p:spPr>
                <a:xfrm>
                  <a:off x="4402770" y="3769089"/>
                  <a:ext cx="520155" cy="1696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a:extLst>
                    <a:ext uri="{FF2B5EF4-FFF2-40B4-BE49-F238E27FC236}">
                      <a16:creationId xmlns:a16="http://schemas.microsoft.com/office/drawing/2014/main" id="{77007321-AF1E-41AD-81BC-287D0F848560}"/>
                    </a:ext>
                  </a:extLst>
                </p:cNvPr>
                <p:cNvCxnSpPr>
                  <a:cxnSpLocks/>
                  <a:stCxn id="51" idx="3"/>
                  <a:endCxn id="64" idx="2"/>
                </p:cNvCxnSpPr>
                <p:nvPr/>
              </p:nvCxnSpPr>
              <p:spPr>
                <a:xfrm flipV="1">
                  <a:off x="4365996" y="4372326"/>
                  <a:ext cx="556814" cy="6214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A4C518A7-FF58-4101-8114-2A35860B1AA7}"/>
                    </a:ext>
                  </a:extLst>
                </p:cNvPr>
                <p:cNvCxnSpPr>
                  <a:cxnSpLocks/>
                  <a:endCxn id="69" idx="2"/>
                </p:cNvCxnSpPr>
                <p:nvPr/>
              </p:nvCxnSpPr>
              <p:spPr>
                <a:xfrm>
                  <a:off x="4391742" y="4993761"/>
                  <a:ext cx="531183" cy="4719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矩形: 圆角 77">
                      <a:extLst>
                        <a:ext uri="{FF2B5EF4-FFF2-40B4-BE49-F238E27FC236}">
                          <a16:creationId xmlns:a16="http://schemas.microsoft.com/office/drawing/2014/main" id="{9233C349-814C-49C9-BFEE-503C1D34D654}"/>
                        </a:ext>
                      </a:extLst>
                    </p:cNvPr>
                    <p:cNvSpPr/>
                    <p:nvPr/>
                  </p:nvSpPr>
                  <p:spPr>
                    <a:xfrm>
                      <a:off x="7600551" y="2896533"/>
                      <a:ext cx="275208" cy="843770"/>
                    </a:xfrm>
                    <a:prstGeom prst="roundRect">
                      <a:avLst/>
                    </a:prstGeom>
                    <a:solidFill>
                      <a:srgbClr val="4172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CN" i="1" smtClean="0">
                                    <a:solidFill>
                                      <a:schemeClr val="tx1"/>
                                    </a:solidFill>
                                    <a:latin typeface="Cambria Math" panose="02040503050406030204" pitchFamily="18" charset="0"/>
                                  </a:rPr>
                                </m:ctrlPr>
                              </m:sSupPr>
                              <m:e>
                                <m:r>
                                  <a:rPr lang="en-US" altLang="zh-CN" b="0" i="1" smtClean="0">
                                    <a:solidFill>
                                      <a:schemeClr val="tx1"/>
                                    </a:solidFill>
                                    <a:latin typeface="Cambria Math" panose="02040503050406030204" pitchFamily="18" charset="0"/>
                                  </a:rPr>
                                  <m:t>𝑎</m:t>
                                </m:r>
                              </m:e>
                              <m:sup>
                                <m:r>
                                  <a:rPr lang="en-US" altLang="zh-CN" b="0" i="1" smtClean="0">
                                    <a:solidFill>
                                      <a:schemeClr val="tx1"/>
                                    </a:solidFill>
                                    <a:latin typeface="Cambria Math" panose="02040503050406030204" pitchFamily="18" charset="0"/>
                                  </a:rPr>
                                  <m:t>1</m:t>
                                </m:r>
                              </m:sup>
                            </m:sSup>
                          </m:oMath>
                        </m:oMathPara>
                      </a14:m>
                      <a:endParaRPr lang="zh-CN" altLang="en-US" dirty="0"/>
                    </a:p>
                  </p:txBody>
                </p:sp>
              </mc:Choice>
              <mc:Fallback xmlns="">
                <p:sp>
                  <p:nvSpPr>
                    <p:cNvPr id="78" name="矩形: 圆角 77">
                      <a:extLst>
                        <a:ext uri="{FF2B5EF4-FFF2-40B4-BE49-F238E27FC236}">
                          <a16:creationId xmlns:a16="http://schemas.microsoft.com/office/drawing/2014/main" id="{9233C349-814C-49C9-BFEE-503C1D34D654}"/>
                        </a:ext>
                      </a:extLst>
                    </p:cNvPr>
                    <p:cNvSpPr>
                      <a:spLocks noRot="1" noChangeAspect="1" noMove="1" noResize="1" noEditPoints="1" noAdjustHandles="1" noChangeArrowheads="1" noChangeShapeType="1" noTextEdit="1"/>
                    </p:cNvSpPr>
                    <p:nvPr/>
                  </p:nvSpPr>
                  <p:spPr>
                    <a:xfrm>
                      <a:off x="7600551" y="2896533"/>
                      <a:ext cx="275208" cy="843770"/>
                    </a:xfrm>
                    <a:prstGeom prst="roundRect">
                      <a:avLst/>
                    </a:prstGeom>
                    <a:blipFill>
                      <a:blip r:embed="rId12"/>
                      <a:stretch>
                        <a:fillRect l="-1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矩形: 圆角 78">
                      <a:extLst>
                        <a:ext uri="{FF2B5EF4-FFF2-40B4-BE49-F238E27FC236}">
                          <a16:creationId xmlns:a16="http://schemas.microsoft.com/office/drawing/2014/main" id="{7CFAFF4B-5CC0-46D9-A4F3-25F9F9DAD004}"/>
                        </a:ext>
                      </a:extLst>
                    </p:cNvPr>
                    <p:cNvSpPr/>
                    <p:nvPr/>
                  </p:nvSpPr>
                  <p:spPr>
                    <a:xfrm>
                      <a:off x="7600432" y="3932670"/>
                      <a:ext cx="275208" cy="843770"/>
                    </a:xfrm>
                    <a:prstGeom prst="roundRect">
                      <a:avLst/>
                    </a:prstGeom>
                    <a:solidFill>
                      <a:srgbClr val="4172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CN"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𝑎</m:t>
                                </m:r>
                              </m:e>
                              <m:sup>
                                <m:r>
                                  <a:rPr lang="en-US" altLang="zh-CN" b="0" i="1" smtClean="0">
                                    <a:solidFill>
                                      <a:schemeClr val="tx1"/>
                                    </a:solidFill>
                                    <a:latin typeface="Cambria Math" panose="02040503050406030204" pitchFamily="18" charset="0"/>
                                  </a:rPr>
                                  <m:t>2</m:t>
                                </m:r>
                              </m:sup>
                            </m:sSup>
                          </m:oMath>
                        </m:oMathPara>
                      </a14:m>
                      <a:endParaRPr lang="zh-CN" altLang="en-US" dirty="0"/>
                    </a:p>
                  </p:txBody>
                </p:sp>
              </mc:Choice>
              <mc:Fallback xmlns="">
                <p:sp>
                  <p:nvSpPr>
                    <p:cNvPr id="79" name="矩形: 圆角 78">
                      <a:extLst>
                        <a:ext uri="{FF2B5EF4-FFF2-40B4-BE49-F238E27FC236}">
                          <a16:creationId xmlns:a16="http://schemas.microsoft.com/office/drawing/2014/main" id="{7CFAFF4B-5CC0-46D9-A4F3-25F9F9DAD004}"/>
                        </a:ext>
                      </a:extLst>
                    </p:cNvPr>
                    <p:cNvSpPr>
                      <a:spLocks noRot="1" noChangeAspect="1" noMove="1" noResize="1" noEditPoints="1" noAdjustHandles="1" noChangeArrowheads="1" noChangeShapeType="1" noTextEdit="1"/>
                    </p:cNvSpPr>
                    <p:nvPr/>
                  </p:nvSpPr>
                  <p:spPr>
                    <a:xfrm>
                      <a:off x="7600432" y="3932670"/>
                      <a:ext cx="275208" cy="843770"/>
                    </a:xfrm>
                    <a:prstGeom prst="roundRect">
                      <a:avLst/>
                    </a:prstGeom>
                    <a:blipFill>
                      <a:blip r:embed="rId13"/>
                      <a:stretch>
                        <a:fillRect l="-1296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矩形: 圆角 79">
                      <a:extLst>
                        <a:ext uri="{FF2B5EF4-FFF2-40B4-BE49-F238E27FC236}">
                          <a16:creationId xmlns:a16="http://schemas.microsoft.com/office/drawing/2014/main" id="{A5EBE89E-7BF1-429D-A6D0-58305CBA440D}"/>
                        </a:ext>
                      </a:extLst>
                    </p:cNvPr>
                    <p:cNvSpPr/>
                    <p:nvPr/>
                  </p:nvSpPr>
                  <p:spPr>
                    <a:xfrm>
                      <a:off x="7593422" y="5053726"/>
                      <a:ext cx="275208" cy="843770"/>
                    </a:xfrm>
                    <a:prstGeom prst="roundRect">
                      <a:avLst/>
                    </a:prstGeom>
                    <a:solidFill>
                      <a:srgbClr val="4172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CN" i="1" smtClean="0">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𝑎</m:t>
                                </m:r>
                              </m:e>
                              <m:sup>
                                <m:r>
                                  <a:rPr lang="en-US" altLang="zh-CN" b="0" i="1" smtClean="0">
                                    <a:solidFill>
                                      <a:schemeClr val="tx1"/>
                                    </a:solidFill>
                                    <a:latin typeface="Cambria Math" panose="02040503050406030204" pitchFamily="18" charset="0"/>
                                  </a:rPr>
                                  <m:t>3</m:t>
                                </m:r>
                              </m:sup>
                            </m:sSup>
                          </m:oMath>
                        </m:oMathPara>
                      </a14:m>
                      <a:endParaRPr lang="zh-CN" altLang="en-US" dirty="0"/>
                    </a:p>
                  </p:txBody>
                </p:sp>
              </mc:Choice>
              <mc:Fallback xmlns="">
                <p:sp>
                  <p:nvSpPr>
                    <p:cNvPr id="80" name="矩形: 圆角 79">
                      <a:extLst>
                        <a:ext uri="{FF2B5EF4-FFF2-40B4-BE49-F238E27FC236}">
                          <a16:creationId xmlns:a16="http://schemas.microsoft.com/office/drawing/2014/main" id="{A5EBE89E-7BF1-429D-A6D0-58305CBA440D}"/>
                        </a:ext>
                      </a:extLst>
                    </p:cNvPr>
                    <p:cNvSpPr>
                      <a:spLocks noRot="1" noChangeAspect="1" noMove="1" noResize="1" noEditPoints="1" noAdjustHandles="1" noChangeArrowheads="1" noChangeShapeType="1" noTextEdit="1"/>
                    </p:cNvSpPr>
                    <p:nvPr/>
                  </p:nvSpPr>
                  <p:spPr>
                    <a:xfrm>
                      <a:off x="7593422" y="5053726"/>
                      <a:ext cx="275208" cy="843770"/>
                    </a:xfrm>
                    <a:prstGeom prst="roundRect">
                      <a:avLst/>
                    </a:prstGeom>
                    <a:blipFill>
                      <a:blip r:embed="rId14"/>
                      <a:stretch>
                        <a:fillRect l="-12963"/>
                      </a:stretch>
                    </a:blipFill>
                    <a:ln>
                      <a:noFill/>
                    </a:ln>
                  </p:spPr>
                  <p:txBody>
                    <a:bodyPr/>
                    <a:lstStyle/>
                    <a:p>
                      <a:r>
                        <a:rPr lang="zh-CN" altLang="en-US">
                          <a:noFill/>
                        </a:rPr>
                        <a:t> </a:t>
                      </a:r>
                    </a:p>
                  </p:txBody>
                </p:sp>
              </mc:Fallback>
            </mc:AlternateContent>
            <p:cxnSp>
              <p:nvCxnSpPr>
                <p:cNvPr id="81" name="直接箭头连接符 80">
                  <a:extLst>
                    <a:ext uri="{FF2B5EF4-FFF2-40B4-BE49-F238E27FC236}">
                      <a16:creationId xmlns:a16="http://schemas.microsoft.com/office/drawing/2014/main" id="{0460868F-DCE6-4E4A-AA63-7B1D51B5E932}"/>
                    </a:ext>
                  </a:extLst>
                </p:cNvPr>
                <p:cNvCxnSpPr>
                  <a:cxnSpLocks/>
                </p:cNvCxnSpPr>
                <p:nvPr/>
              </p:nvCxnSpPr>
              <p:spPr>
                <a:xfrm>
                  <a:off x="7282518" y="3332553"/>
                  <a:ext cx="317914" cy="24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47F7A929-EA64-452A-99FA-72F649F26E2E}"/>
                    </a:ext>
                  </a:extLst>
                </p:cNvPr>
                <p:cNvCxnSpPr>
                  <a:cxnSpLocks/>
                </p:cNvCxnSpPr>
                <p:nvPr/>
              </p:nvCxnSpPr>
              <p:spPr>
                <a:xfrm>
                  <a:off x="7261058" y="4390475"/>
                  <a:ext cx="317914" cy="24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087E3AA5-F286-4068-B78A-D2CE827483E1}"/>
                    </a:ext>
                  </a:extLst>
                </p:cNvPr>
                <p:cNvCxnSpPr>
                  <a:cxnSpLocks/>
                </p:cNvCxnSpPr>
                <p:nvPr/>
              </p:nvCxnSpPr>
              <p:spPr>
                <a:xfrm>
                  <a:off x="7269245" y="5473194"/>
                  <a:ext cx="317914" cy="24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接箭头连接符 83">
                  <a:extLst>
                    <a:ext uri="{FF2B5EF4-FFF2-40B4-BE49-F238E27FC236}">
                      <a16:creationId xmlns:a16="http://schemas.microsoft.com/office/drawing/2014/main" id="{33DF9ED3-C773-4067-823A-F7CE41DEBD7B}"/>
                    </a:ext>
                  </a:extLst>
                </p:cNvPr>
                <p:cNvCxnSpPr>
                  <a:cxnSpLocks/>
                  <a:stCxn id="80" idx="3"/>
                  <a:endCxn id="57" idx="1"/>
                </p:cNvCxnSpPr>
                <p:nvPr/>
              </p:nvCxnSpPr>
              <p:spPr>
                <a:xfrm>
                  <a:off x="7868630" y="5475611"/>
                  <a:ext cx="91194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A49FD0D9-7818-4026-A1FA-E7FB3773B94B}"/>
                        </a:ext>
                      </a:extLst>
                    </p:cNvPr>
                    <p:cNvSpPr txBox="1"/>
                    <p:nvPr/>
                  </p:nvSpPr>
                  <p:spPr>
                    <a:xfrm>
                      <a:off x="4655664" y="3158351"/>
                      <a:ext cx="226414" cy="2343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rPr>
                                </m:ctrlPr>
                              </m:sSubSupPr>
                              <m:e>
                                <m:r>
                                  <a:rPr lang="en-US" altLang="zh-CN" b="0" i="1" smtClean="0">
                                    <a:solidFill>
                                      <a:schemeClr val="tx1"/>
                                    </a:solidFill>
                                    <a:latin typeface="Cambria Math" panose="02040503050406030204" pitchFamily="18" charset="0"/>
                                  </a:rPr>
                                  <m:t>𝑐</m:t>
                                </m:r>
                              </m:e>
                              <m:sub>
                                <m:r>
                                  <a:rPr lang="en-US" altLang="zh-CN" b="0" i="1" smtClean="0">
                                    <a:solidFill>
                                      <a:schemeClr val="tx1"/>
                                    </a:solidFill>
                                    <a:latin typeface="Cambria Math" panose="02040503050406030204" pitchFamily="18" charset="0"/>
                                  </a:rPr>
                                  <m:t>1</m:t>
                                </m:r>
                              </m:sub>
                              <m:sup>
                                <m:r>
                                  <a:rPr lang="en-US" altLang="zh-CN" b="0" i="1" smtClean="0">
                                    <a:solidFill>
                                      <a:schemeClr val="tx1"/>
                                    </a:solidFill>
                                    <a:latin typeface="Cambria Math" panose="02040503050406030204" pitchFamily="18" charset="0"/>
                                  </a:rPr>
                                  <m:t>1</m:t>
                                </m:r>
                              </m:sup>
                            </m:sSubSup>
                          </m:oMath>
                        </m:oMathPara>
                      </a14:m>
                      <a:endParaRPr lang="zh-CN" altLang="en-US" dirty="0"/>
                    </a:p>
                  </p:txBody>
                </p:sp>
              </mc:Choice>
              <mc:Fallback xmlns="">
                <p:sp>
                  <p:nvSpPr>
                    <p:cNvPr id="85" name="文本框 84">
                      <a:extLst>
                        <a:ext uri="{FF2B5EF4-FFF2-40B4-BE49-F238E27FC236}">
                          <a16:creationId xmlns:a16="http://schemas.microsoft.com/office/drawing/2014/main" id="{A49FD0D9-7818-4026-A1FA-E7FB3773B94B}"/>
                        </a:ext>
                      </a:extLst>
                    </p:cNvPr>
                    <p:cNvSpPr txBox="1">
                      <a:spLocks noRot="1" noChangeAspect="1" noMove="1" noResize="1" noEditPoints="1" noAdjustHandles="1" noChangeArrowheads="1" noChangeShapeType="1" noTextEdit="1"/>
                    </p:cNvSpPr>
                    <p:nvPr/>
                  </p:nvSpPr>
                  <p:spPr>
                    <a:xfrm>
                      <a:off x="4655664" y="3158351"/>
                      <a:ext cx="226414" cy="234378"/>
                    </a:xfrm>
                    <a:prstGeom prst="rect">
                      <a:avLst/>
                    </a:prstGeom>
                    <a:blipFill>
                      <a:blip r:embed="rId15"/>
                      <a:stretch>
                        <a:fillRect l="-13333" t="-2174" r="-4444" b="-1739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矩形 85">
                      <a:extLst>
                        <a:ext uri="{FF2B5EF4-FFF2-40B4-BE49-F238E27FC236}">
                          <a16:creationId xmlns:a16="http://schemas.microsoft.com/office/drawing/2014/main" id="{09A99717-FD9B-48B0-9763-A267C27B5D19}"/>
                        </a:ext>
                      </a:extLst>
                    </p:cNvPr>
                    <p:cNvSpPr/>
                    <p:nvPr/>
                  </p:nvSpPr>
                  <p:spPr>
                    <a:xfrm>
                      <a:off x="4691273" y="3458428"/>
                      <a:ext cx="379915" cy="3122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𝑐</m:t>
                                </m:r>
                              </m:e>
                              <m:sub>
                                <m:r>
                                  <a:rPr lang="en-US" altLang="zh-CN" i="1">
                                    <a:solidFill>
                                      <a:schemeClr val="tx1"/>
                                    </a:solidFill>
                                    <a:latin typeface="Cambria Math" panose="02040503050406030204" pitchFamily="18" charset="0"/>
                                  </a:rPr>
                                  <m:t>2</m:t>
                                </m:r>
                              </m:sub>
                              <m:sup>
                                <m:r>
                                  <a:rPr lang="en-US" altLang="zh-CN" i="1">
                                    <a:solidFill>
                                      <a:schemeClr val="tx1"/>
                                    </a:solidFill>
                                    <a:latin typeface="Cambria Math" panose="02040503050406030204" pitchFamily="18" charset="0"/>
                                  </a:rPr>
                                  <m:t>1</m:t>
                                </m:r>
                              </m:sup>
                            </m:sSubSup>
                          </m:oMath>
                        </m:oMathPara>
                      </a14:m>
                      <a:endParaRPr lang="zh-CN" altLang="en-US" dirty="0"/>
                    </a:p>
                  </p:txBody>
                </p:sp>
              </mc:Choice>
              <mc:Fallback xmlns="">
                <p:sp>
                  <p:nvSpPr>
                    <p:cNvPr id="86" name="矩形 85">
                      <a:extLst>
                        <a:ext uri="{FF2B5EF4-FFF2-40B4-BE49-F238E27FC236}">
                          <a16:creationId xmlns:a16="http://schemas.microsoft.com/office/drawing/2014/main" id="{09A99717-FD9B-48B0-9763-A267C27B5D19}"/>
                        </a:ext>
                      </a:extLst>
                    </p:cNvPr>
                    <p:cNvSpPr>
                      <a:spLocks noRot="1" noChangeAspect="1" noMove="1" noResize="1" noEditPoints="1" noAdjustHandles="1" noChangeArrowheads="1" noChangeShapeType="1" noTextEdit="1"/>
                    </p:cNvSpPr>
                    <p:nvPr/>
                  </p:nvSpPr>
                  <p:spPr>
                    <a:xfrm>
                      <a:off x="4691273" y="3458428"/>
                      <a:ext cx="379915" cy="312200"/>
                    </a:xfrm>
                    <a:prstGeom prst="rect">
                      <a:avLst/>
                    </a:prstGeom>
                    <a:blipFill>
                      <a:blip r:embed="rId16"/>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矩形 86">
                      <a:extLst>
                        <a:ext uri="{FF2B5EF4-FFF2-40B4-BE49-F238E27FC236}">
                          <a16:creationId xmlns:a16="http://schemas.microsoft.com/office/drawing/2014/main" id="{D4C03AEA-BE06-423B-A314-9A7B4C7438B4}"/>
                        </a:ext>
                      </a:extLst>
                    </p:cNvPr>
                    <p:cNvSpPr/>
                    <p:nvPr/>
                  </p:nvSpPr>
                  <p:spPr>
                    <a:xfrm>
                      <a:off x="4654031" y="4399865"/>
                      <a:ext cx="384019" cy="312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𝑐</m:t>
                                </m:r>
                              </m:e>
                              <m:sub>
                                <m:r>
                                  <a:rPr lang="en-US" altLang="zh-CN" i="1">
                                    <a:solidFill>
                                      <a:schemeClr val="tx1"/>
                                    </a:solidFill>
                                    <a:latin typeface="Cambria Math" panose="02040503050406030204" pitchFamily="18" charset="0"/>
                                  </a:rPr>
                                  <m:t>2</m:t>
                                </m:r>
                              </m:sub>
                              <m:sup>
                                <m:r>
                                  <a:rPr lang="en-US" altLang="zh-CN" b="0" i="1" smtClean="0">
                                    <a:solidFill>
                                      <a:schemeClr val="tx1"/>
                                    </a:solidFill>
                                    <a:latin typeface="Cambria Math" panose="02040503050406030204" pitchFamily="18" charset="0"/>
                                  </a:rPr>
                                  <m:t>2</m:t>
                                </m:r>
                              </m:sup>
                            </m:sSubSup>
                          </m:oMath>
                        </m:oMathPara>
                      </a14:m>
                      <a:endParaRPr lang="zh-CN" altLang="en-US" dirty="0"/>
                    </a:p>
                  </p:txBody>
                </p:sp>
              </mc:Choice>
              <mc:Fallback xmlns="">
                <p:sp>
                  <p:nvSpPr>
                    <p:cNvPr id="87" name="矩形 86">
                      <a:extLst>
                        <a:ext uri="{FF2B5EF4-FFF2-40B4-BE49-F238E27FC236}">
                          <a16:creationId xmlns:a16="http://schemas.microsoft.com/office/drawing/2014/main" id="{D4C03AEA-BE06-423B-A314-9A7B4C7438B4}"/>
                        </a:ext>
                      </a:extLst>
                    </p:cNvPr>
                    <p:cNvSpPr>
                      <a:spLocks noRot="1" noChangeAspect="1" noMove="1" noResize="1" noEditPoints="1" noAdjustHandles="1" noChangeArrowheads="1" noChangeShapeType="1" noTextEdit="1"/>
                    </p:cNvSpPr>
                    <p:nvPr/>
                  </p:nvSpPr>
                  <p:spPr>
                    <a:xfrm>
                      <a:off x="4654031" y="4399865"/>
                      <a:ext cx="384019" cy="312683"/>
                    </a:xfrm>
                    <a:prstGeom prst="rect">
                      <a:avLst/>
                    </a:prstGeom>
                    <a:blipFill>
                      <a:blip r:embed="rId17"/>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矩形 87">
                      <a:extLst>
                        <a:ext uri="{FF2B5EF4-FFF2-40B4-BE49-F238E27FC236}">
                          <a16:creationId xmlns:a16="http://schemas.microsoft.com/office/drawing/2014/main" id="{ACC73125-E12B-4B9C-842B-4581062B6687}"/>
                        </a:ext>
                      </a:extLst>
                    </p:cNvPr>
                    <p:cNvSpPr/>
                    <p:nvPr/>
                  </p:nvSpPr>
                  <p:spPr>
                    <a:xfrm>
                      <a:off x="4678573" y="3966931"/>
                      <a:ext cx="384019" cy="3122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𝑐</m:t>
                                </m:r>
                              </m:e>
                              <m:sub>
                                <m:r>
                                  <a:rPr lang="en-US" altLang="zh-CN" b="0" i="1" smtClean="0">
                                    <a:solidFill>
                                      <a:schemeClr val="tx1"/>
                                    </a:solidFill>
                                    <a:latin typeface="Cambria Math" panose="02040503050406030204" pitchFamily="18" charset="0"/>
                                  </a:rPr>
                                  <m:t>1</m:t>
                                </m:r>
                              </m:sub>
                              <m:sup>
                                <m:r>
                                  <a:rPr lang="en-US" altLang="zh-CN" b="0" i="1" smtClean="0">
                                    <a:solidFill>
                                      <a:schemeClr val="tx1"/>
                                    </a:solidFill>
                                    <a:latin typeface="Cambria Math" panose="02040503050406030204" pitchFamily="18" charset="0"/>
                                  </a:rPr>
                                  <m:t>2</m:t>
                                </m:r>
                              </m:sup>
                            </m:sSubSup>
                          </m:oMath>
                        </m:oMathPara>
                      </a14:m>
                      <a:endParaRPr lang="zh-CN" altLang="en-US" dirty="0"/>
                    </a:p>
                  </p:txBody>
                </p:sp>
              </mc:Choice>
              <mc:Fallback xmlns="">
                <p:sp>
                  <p:nvSpPr>
                    <p:cNvPr id="88" name="矩形 87">
                      <a:extLst>
                        <a:ext uri="{FF2B5EF4-FFF2-40B4-BE49-F238E27FC236}">
                          <a16:creationId xmlns:a16="http://schemas.microsoft.com/office/drawing/2014/main" id="{ACC73125-E12B-4B9C-842B-4581062B6687}"/>
                        </a:ext>
                      </a:extLst>
                    </p:cNvPr>
                    <p:cNvSpPr>
                      <a:spLocks noRot="1" noChangeAspect="1" noMove="1" noResize="1" noEditPoints="1" noAdjustHandles="1" noChangeArrowheads="1" noChangeShapeType="1" noTextEdit="1"/>
                    </p:cNvSpPr>
                    <p:nvPr/>
                  </p:nvSpPr>
                  <p:spPr>
                    <a:xfrm>
                      <a:off x="4678573" y="3966931"/>
                      <a:ext cx="384019" cy="312253"/>
                    </a:xfrm>
                    <a:prstGeom prst="rect">
                      <a:avLst/>
                    </a:prstGeom>
                    <a:blipFill>
                      <a:blip r:embed="rId18"/>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矩形 88">
                      <a:extLst>
                        <a:ext uri="{FF2B5EF4-FFF2-40B4-BE49-F238E27FC236}">
                          <a16:creationId xmlns:a16="http://schemas.microsoft.com/office/drawing/2014/main" id="{BAE63E5B-AD24-44BD-A82B-9CC94A4C352B}"/>
                        </a:ext>
                      </a:extLst>
                    </p:cNvPr>
                    <p:cNvSpPr/>
                    <p:nvPr/>
                  </p:nvSpPr>
                  <p:spPr>
                    <a:xfrm>
                      <a:off x="4783117" y="4979482"/>
                      <a:ext cx="384019" cy="3133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𝑐</m:t>
                                </m:r>
                              </m:e>
                              <m:sub>
                                <m:r>
                                  <a:rPr lang="en-US" altLang="zh-CN" b="0" i="1" smtClean="0">
                                    <a:solidFill>
                                      <a:schemeClr val="tx1"/>
                                    </a:solidFill>
                                    <a:latin typeface="Cambria Math" panose="02040503050406030204" pitchFamily="18" charset="0"/>
                                  </a:rPr>
                                  <m:t>1</m:t>
                                </m:r>
                              </m:sub>
                              <m:sup>
                                <m:r>
                                  <a:rPr lang="en-US" altLang="zh-CN" b="0" i="1" smtClean="0">
                                    <a:solidFill>
                                      <a:schemeClr val="tx1"/>
                                    </a:solidFill>
                                    <a:latin typeface="Cambria Math" panose="02040503050406030204" pitchFamily="18" charset="0"/>
                                  </a:rPr>
                                  <m:t>3</m:t>
                                </m:r>
                              </m:sup>
                            </m:sSubSup>
                          </m:oMath>
                        </m:oMathPara>
                      </a14:m>
                      <a:endParaRPr lang="zh-CN" altLang="en-US" dirty="0"/>
                    </a:p>
                  </p:txBody>
                </p:sp>
              </mc:Choice>
              <mc:Fallback xmlns="">
                <p:sp>
                  <p:nvSpPr>
                    <p:cNvPr id="89" name="矩形 88">
                      <a:extLst>
                        <a:ext uri="{FF2B5EF4-FFF2-40B4-BE49-F238E27FC236}">
                          <a16:creationId xmlns:a16="http://schemas.microsoft.com/office/drawing/2014/main" id="{BAE63E5B-AD24-44BD-A82B-9CC94A4C352B}"/>
                        </a:ext>
                      </a:extLst>
                    </p:cNvPr>
                    <p:cNvSpPr>
                      <a:spLocks noRot="1" noChangeAspect="1" noMove="1" noResize="1" noEditPoints="1" noAdjustHandles="1" noChangeArrowheads="1" noChangeShapeType="1" noTextEdit="1"/>
                    </p:cNvSpPr>
                    <p:nvPr/>
                  </p:nvSpPr>
                  <p:spPr>
                    <a:xfrm>
                      <a:off x="4783117" y="4979482"/>
                      <a:ext cx="384019" cy="313382"/>
                    </a:xfrm>
                    <a:prstGeom prst="rect">
                      <a:avLst/>
                    </a:prstGeom>
                    <a:blipFill>
                      <a:blip r:embed="rId19"/>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矩形 89">
                      <a:extLst>
                        <a:ext uri="{FF2B5EF4-FFF2-40B4-BE49-F238E27FC236}">
                          <a16:creationId xmlns:a16="http://schemas.microsoft.com/office/drawing/2014/main" id="{3FE3ED13-FF90-4DFF-AA8D-839C5106D22E}"/>
                        </a:ext>
                      </a:extLst>
                    </p:cNvPr>
                    <p:cNvSpPr/>
                    <p:nvPr/>
                  </p:nvSpPr>
                  <p:spPr>
                    <a:xfrm>
                      <a:off x="4546514" y="5453897"/>
                      <a:ext cx="384019" cy="3138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𝑐</m:t>
                                </m:r>
                              </m:e>
                              <m:sub>
                                <m:r>
                                  <a:rPr lang="en-US" altLang="zh-CN" i="1">
                                    <a:solidFill>
                                      <a:schemeClr val="tx1"/>
                                    </a:solidFill>
                                    <a:latin typeface="Cambria Math" panose="02040503050406030204" pitchFamily="18" charset="0"/>
                                  </a:rPr>
                                  <m:t>2</m:t>
                                </m:r>
                              </m:sub>
                              <m:sup>
                                <m:r>
                                  <a:rPr lang="en-US" altLang="zh-CN" b="0" i="1" smtClean="0">
                                    <a:solidFill>
                                      <a:schemeClr val="tx1"/>
                                    </a:solidFill>
                                    <a:latin typeface="Cambria Math" panose="02040503050406030204" pitchFamily="18" charset="0"/>
                                  </a:rPr>
                                  <m:t>3</m:t>
                                </m:r>
                              </m:sup>
                            </m:sSubSup>
                          </m:oMath>
                        </m:oMathPara>
                      </a14:m>
                      <a:endParaRPr lang="zh-CN" altLang="en-US" dirty="0"/>
                    </a:p>
                  </p:txBody>
                </p:sp>
              </mc:Choice>
              <mc:Fallback xmlns="">
                <p:sp>
                  <p:nvSpPr>
                    <p:cNvPr id="90" name="矩形 89">
                      <a:extLst>
                        <a:ext uri="{FF2B5EF4-FFF2-40B4-BE49-F238E27FC236}">
                          <a16:creationId xmlns:a16="http://schemas.microsoft.com/office/drawing/2014/main" id="{3FE3ED13-FF90-4DFF-AA8D-839C5106D22E}"/>
                        </a:ext>
                      </a:extLst>
                    </p:cNvPr>
                    <p:cNvSpPr>
                      <a:spLocks noRot="1" noChangeAspect="1" noMove="1" noResize="1" noEditPoints="1" noAdjustHandles="1" noChangeArrowheads="1" noChangeShapeType="1" noTextEdit="1"/>
                    </p:cNvSpPr>
                    <p:nvPr/>
                  </p:nvSpPr>
                  <p:spPr>
                    <a:xfrm>
                      <a:off x="4546514" y="5453897"/>
                      <a:ext cx="384019" cy="313865"/>
                    </a:xfrm>
                    <a:prstGeom prst="rect">
                      <a:avLst/>
                    </a:prstGeom>
                    <a:blipFill>
                      <a:blip r:embed="rId20"/>
                      <a:stretch>
                        <a:fillRect b="-1639"/>
                      </a:stretch>
                    </a:blipFill>
                  </p:spPr>
                  <p:txBody>
                    <a:bodyPr/>
                    <a:lstStyle/>
                    <a:p>
                      <a:r>
                        <a:rPr lang="zh-CN" altLang="en-US">
                          <a:noFill/>
                        </a:rPr>
                        <a:t> </a:t>
                      </a:r>
                    </a:p>
                  </p:txBody>
                </p:sp>
              </mc:Fallback>
            </mc:AlternateContent>
          </p:grpSp>
          <p:cxnSp>
            <p:nvCxnSpPr>
              <p:cNvPr id="41" name="直接箭头连接符 40">
                <a:extLst>
                  <a:ext uri="{FF2B5EF4-FFF2-40B4-BE49-F238E27FC236}">
                    <a16:creationId xmlns:a16="http://schemas.microsoft.com/office/drawing/2014/main" id="{601367AF-3630-4107-A522-B330C0AAEBD5}"/>
                  </a:ext>
                </a:extLst>
              </p:cNvPr>
              <p:cNvCxnSpPr>
                <a:cxnSpLocks/>
              </p:cNvCxnSpPr>
              <p:nvPr/>
            </p:nvCxnSpPr>
            <p:spPr>
              <a:xfrm>
                <a:off x="6730879" y="2956274"/>
                <a:ext cx="338721" cy="2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C7F957BE-8B1E-4341-8346-FC5B05715ABC}"/>
                  </a:ext>
                </a:extLst>
              </p:cNvPr>
              <p:cNvCxnSpPr>
                <a:cxnSpLocks/>
              </p:cNvCxnSpPr>
              <p:nvPr/>
            </p:nvCxnSpPr>
            <p:spPr>
              <a:xfrm>
                <a:off x="6730880" y="4095671"/>
                <a:ext cx="338721" cy="2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矩形 42">
                    <a:extLst>
                      <a:ext uri="{FF2B5EF4-FFF2-40B4-BE49-F238E27FC236}">
                        <a16:creationId xmlns:a16="http://schemas.microsoft.com/office/drawing/2014/main" id="{1C2332D8-41BA-448F-AD5E-7F47D24510F9}"/>
                      </a:ext>
                    </a:extLst>
                  </p:cNvPr>
                  <p:cNvSpPr/>
                  <p:nvPr/>
                </p:nvSpPr>
                <p:spPr>
                  <a:xfrm>
                    <a:off x="6979885" y="2607912"/>
                    <a:ext cx="409153" cy="32993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𝑐</m:t>
                              </m:r>
                            </m:e>
                            <m:sub>
                              <m:r>
                                <a:rPr lang="en-US" altLang="zh-CN" i="1">
                                  <a:solidFill>
                                    <a:schemeClr val="tx1"/>
                                  </a:solidFill>
                                  <a:latin typeface="Cambria Math" panose="02040503050406030204" pitchFamily="18" charset="0"/>
                                </a:rPr>
                                <m:t>1</m:t>
                              </m:r>
                            </m:sub>
                            <m:sup>
                              <m:r>
                                <a:rPr lang="en-US" altLang="zh-CN" i="1">
                                  <a:solidFill>
                                    <a:schemeClr val="tx1"/>
                                  </a:solidFill>
                                  <a:latin typeface="Cambria Math" panose="02040503050406030204" pitchFamily="18" charset="0"/>
                                </a:rPr>
                                <m:t>2</m:t>
                              </m:r>
                            </m:sup>
                          </m:sSubSup>
                        </m:oMath>
                      </m:oMathPara>
                    </a14:m>
                    <a:endParaRPr lang="zh-CN" altLang="en-US" dirty="0"/>
                  </a:p>
                </p:txBody>
              </p:sp>
            </mc:Choice>
            <mc:Fallback xmlns="">
              <p:sp>
                <p:nvSpPr>
                  <p:cNvPr id="43" name="矩形 42">
                    <a:extLst>
                      <a:ext uri="{FF2B5EF4-FFF2-40B4-BE49-F238E27FC236}">
                        <a16:creationId xmlns:a16="http://schemas.microsoft.com/office/drawing/2014/main" id="{1C2332D8-41BA-448F-AD5E-7F47D24510F9}"/>
                      </a:ext>
                    </a:extLst>
                  </p:cNvPr>
                  <p:cNvSpPr>
                    <a:spLocks noRot="1" noChangeAspect="1" noMove="1" noResize="1" noEditPoints="1" noAdjustHandles="1" noChangeArrowheads="1" noChangeShapeType="1" noTextEdit="1"/>
                  </p:cNvSpPr>
                  <p:nvPr/>
                </p:nvSpPr>
                <p:spPr>
                  <a:xfrm>
                    <a:off x="6979885" y="2607912"/>
                    <a:ext cx="409153" cy="329934"/>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1DC9BF08-E9E9-4B43-B46E-46968A1E0994}"/>
                      </a:ext>
                    </a:extLst>
                  </p:cNvPr>
                  <p:cNvSpPr/>
                  <p:nvPr/>
                </p:nvSpPr>
                <p:spPr>
                  <a:xfrm>
                    <a:off x="6966749" y="2946419"/>
                    <a:ext cx="409153" cy="3303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𝑐</m:t>
                              </m:r>
                            </m:e>
                            <m:sub>
                              <m:r>
                                <a:rPr lang="en-US" altLang="zh-CN" i="1">
                                  <a:solidFill>
                                    <a:schemeClr val="tx1"/>
                                  </a:solidFill>
                                  <a:latin typeface="Cambria Math" panose="02040503050406030204" pitchFamily="18" charset="0"/>
                                </a:rPr>
                                <m:t>2</m:t>
                              </m:r>
                            </m:sub>
                            <m:sup>
                              <m:r>
                                <a:rPr lang="en-US" altLang="zh-CN" i="1">
                                  <a:solidFill>
                                    <a:schemeClr val="tx1"/>
                                  </a:solidFill>
                                  <a:latin typeface="Cambria Math" panose="02040503050406030204" pitchFamily="18" charset="0"/>
                                </a:rPr>
                                <m:t>2</m:t>
                              </m:r>
                            </m:sup>
                          </m:sSubSup>
                        </m:oMath>
                      </m:oMathPara>
                    </a14:m>
                    <a:endParaRPr lang="zh-CN" altLang="en-US" dirty="0"/>
                  </a:p>
                </p:txBody>
              </p:sp>
            </mc:Choice>
            <mc:Fallback xmlns="">
              <p:sp>
                <p:nvSpPr>
                  <p:cNvPr id="44" name="矩形 43">
                    <a:extLst>
                      <a:ext uri="{FF2B5EF4-FFF2-40B4-BE49-F238E27FC236}">
                        <a16:creationId xmlns:a16="http://schemas.microsoft.com/office/drawing/2014/main" id="{1DC9BF08-E9E9-4B43-B46E-46968A1E0994}"/>
                      </a:ext>
                    </a:extLst>
                  </p:cNvPr>
                  <p:cNvSpPr>
                    <a:spLocks noRot="1" noChangeAspect="1" noMove="1" noResize="1" noEditPoints="1" noAdjustHandles="1" noChangeArrowheads="1" noChangeShapeType="1" noTextEdit="1"/>
                  </p:cNvSpPr>
                  <p:nvPr/>
                </p:nvSpPr>
                <p:spPr>
                  <a:xfrm>
                    <a:off x="6966749" y="2946419"/>
                    <a:ext cx="409153" cy="330389"/>
                  </a:xfrm>
                  <a:prstGeom prst="rect">
                    <a:avLst/>
                  </a:prstGeom>
                  <a:blipFill>
                    <a:blip r:embed="rId22"/>
                    <a:stretch>
                      <a:fillRect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矩形 44">
                    <a:extLst>
                      <a:ext uri="{FF2B5EF4-FFF2-40B4-BE49-F238E27FC236}">
                        <a16:creationId xmlns:a16="http://schemas.microsoft.com/office/drawing/2014/main" id="{24A11F9C-CCA5-43AE-8D88-09E38BC8E3F4}"/>
                      </a:ext>
                    </a:extLst>
                  </p:cNvPr>
                  <p:cNvSpPr/>
                  <p:nvPr/>
                </p:nvSpPr>
                <p:spPr>
                  <a:xfrm>
                    <a:off x="6948993" y="3730744"/>
                    <a:ext cx="409153" cy="3311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𝑐</m:t>
                              </m:r>
                            </m:e>
                            <m:sub>
                              <m:r>
                                <a:rPr lang="en-US" altLang="zh-CN" i="1">
                                  <a:solidFill>
                                    <a:schemeClr val="tx1"/>
                                  </a:solidFill>
                                  <a:latin typeface="Cambria Math" panose="02040503050406030204" pitchFamily="18" charset="0"/>
                                </a:rPr>
                                <m:t>1</m:t>
                              </m:r>
                            </m:sub>
                            <m:sup>
                              <m:r>
                                <a:rPr lang="en-US" altLang="zh-CN" b="0" i="1" smtClean="0">
                                  <a:solidFill>
                                    <a:schemeClr val="tx1"/>
                                  </a:solidFill>
                                  <a:latin typeface="Cambria Math" panose="02040503050406030204" pitchFamily="18" charset="0"/>
                                </a:rPr>
                                <m:t>3</m:t>
                              </m:r>
                            </m:sup>
                          </m:sSubSup>
                        </m:oMath>
                      </m:oMathPara>
                    </a14:m>
                    <a:endParaRPr lang="zh-CN" altLang="en-US" dirty="0"/>
                  </a:p>
                </p:txBody>
              </p:sp>
            </mc:Choice>
            <mc:Fallback xmlns="">
              <p:sp>
                <p:nvSpPr>
                  <p:cNvPr id="45" name="矩形 44">
                    <a:extLst>
                      <a:ext uri="{FF2B5EF4-FFF2-40B4-BE49-F238E27FC236}">
                        <a16:creationId xmlns:a16="http://schemas.microsoft.com/office/drawing/2014/main" id="{24A11F9C-CCA5-43AE-8D88-09E38BC8E3F4}"/>
                      </a:ext>
                    </a:extLst>
                  </p:cNvPr>
                  <p:cNvSpPr>
                    <a:spLocks noRot="1" noChangeAspect="1" noMove="1" noResize="1" noEditPoints="1" noAdjustHandles="1" noChangeArrowheads="1" noChangeShapeType="1" noTextEdit="1"/>
                  </p:cNvSpPr>
                  <p:nvPr/>
                </p:nvSpPr>
                <p:spPr>
                  <a:xfrm>
                    <a:off x="6948993" y="3730744"/>
                    <a:ext cx="409153" cy="331127"/>
                  </a:xfrm>
                  <a:prstGeom prst="rect">
                    <a:avLst/>
                  </a:prstGeom>
                  <a:blipFill>
                    <a:blip r:embed="rId2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矩形 45">
                    <a:extLst>
                      <a:ext uri="{FF2B5EF4-FFF2-40B4-BE49-F238E27FC236}">
                        <a16:creationId xmlns:a16="http://schemas.microsoft.com/office/drawing/2014/main" id="{BDC8ADE3-BDF7-4151-B50E-68AD7D92AC68}"/>
                      </a:ext>
                    </a:extLst>
                  </p:cNvPr>
                  <p:cNvSpPr/>
                  <p:nvPr/>
                </p:nvSpPr>
                <p:spPr>
                  <a:xfrm>
                    <a:off x="6948993" y="4060440"/>
                    <a:ext cx="409153" cy="3316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CN" i="1" smtClean="0">
                                  <a:solidFill>
                                    <a:schemeClr val="tx1"/>
                                  </a:solidFill>
                                  <a:latin typeface="Cambria Math" panose="02040503050406030204" pitchFamily="18" charset="0"/>
                                </a:rPr>
                              </m:ctrlPr>
                            </m:sSubSupPr>
                            <m:e>
                              <m:r>
                                <a:rPr lang="en-US" altLang="zh-CN" i="1">
                                  <a:solidFill>
                                    <a:schemeClr val="tx1"/>
                                  </a:solidFill>
                                  <a:latin typeface="Cambria Math" panose="02040503050406030204" pitchFamily="18" charset="0"/>
                                </a:rPr>
                                <m:t>𝑐</m:t>
                              </m:r>
                            </m:e>
                            <m:sub>
                              <m:r>
                                <a:rPr lang="en-US" altLang="zh-CN" i="1">
                                  <a:solidFill>
                                    <a:schemeClr val="tx1"/>
                                  </a:solidFill>
                                  <a:latin typeface="Cambria Math" panose="02040503050406030204" pitchFamily="18" charset="0"/>
                                </a:rPr>
                                <m:t>2</m:t>
                              </m:r>
                            </m:sub>
                            <m:sup>
                              <m:r>
                                <a:rPr lang="en-US" altLang="zh-CN" b="0" i="1" smtClean="0">
                                  <a:solidFill>
                                    <a:schemeClr val="tx1"/>
                                  </a:solidFill>
                                  <a:latin typeface="Cambria Math" panose="02040503050406030204" pitchFamily="18" charset="0"/>
                                </a:rPr>
                                <m:t>3</m:t>
                              </m:r>
                            </m:sup>
                          </m:sSubSup>
                        </m:oMath>
                      </m:oMathPara>
                    </a14:m>
                    <a:endParaRPr lang="zh-CN" altLang="en-US" dirty="0"/>
                  </a:p>
                </p:txBody>
              </p:sp>
            </mc:Choice>
            <mc:Fallback xmlns="">
              <p:sp>
                <p:nvSpPr>
                  <p:cNvPr id="46" name="矩形 45">
                    <a:extLst>
                      <a:ext uri="{FF2B5EF4-FFF2-40B4-BE49-F238E27FC236}">
                        <a16:creationId xmlns:a16="http://schemas.microsoft.com/office/drawing/2014/main" id="{BDC8ADE3-BDF7-4151-B50E-68AD7D92AC68}"/>
                      </a:ext>
                    </a:extLst>
                  </p:cNvPr>
                  <p:cNvSpPr>
                    <a:spLocks noRot="1" noChangeAspect="1" noMove="1" noResize="1" noEditPoints="1" noAdjustHandles="1" noChangeArrowheads="1" noChangeShapeType="1" noTextEdit="1"/>
                  </p:cNvSpPr>
                  <p:nvPr/>
                </p:nvSpPr>
                <p:spPr>
                  <a:xfrm>
                    <a:off x="6948993" y="4060440"/>
                    <a:ext cx="409153" cy="331638"/>
                  </a:xfrm>
                  <a:prstGeom prst="rect">
                    <a:avLst/>
                  </a:prstGeom>
                  <a:blipFill>
                    <a:blip r:embed="rId24"/>
                    <a:stretch>
                      <a:fillRect b="-1639"/>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37" name="矩形 36">
                  <a:extLst>
                    <a:ext uri="{FF2B5EF4-FFF2-40B4-BE49-F238E27FC236}">
                      <a16:creationId xmlns:a16="http://schemas.microsoft.com/office/drawing/2014/main" id="{01D8CC23-0CD3-4CCE-8AF9-AFDF5148B43C}"/>
                    </a:ext>
                  </a:extLst>
                </p:cNvPr>
                <p:cNvSpPr/>
                <p:nvPr/>
              </p:nvSpPr>
              <p:spPr>
                <a:xfrm>
                  <a:off x="2700677" y="1827678"/>
                  <a:ext cx="1009451" cy="304153"/>
                </a:xfrm>
                <a:prstGeom prst="rect">
                  <a:avLst/>
                </a:prstGeom>
              </p:spPr>
              <p:txBody>
                <a:bodyPr wrap="none">
                  <a:spAutoFit/>
                </a:bodyPr>
                <a:lstStyle/>
                <a:p>
                  <a14:m>
                    <m:oMath xmlns:m="http://schemas.openxmlformats.org/officeDocument/2006/math">
                      <m:sSubSup>
                        <m:sSubSupPr>
                          <m:ctrlPr>
                            <a:rPr lang="en-US" altLang="zh-CN" sz="1600" i="1" smtClean="0">
                              <a:solidFill>
                                <a:schemeClr val="tx1"/>
                              </a:solidFill>
                              <a:latin typeface="Cambria Math" panose="02040503050406030204" pitchFamily="18" charset="0"/>
                            </a:rPr>
                          </m:ctrlPr>
                        </m:sSubSupPr>
                        <m:e>
                          <m:r>
                            <a:rPr lang="en-US" altLang="zh-CN" sz="1600" b="0" i="1" smtClean="0">
                              <a:solidFill>
                                <a:schemeClr val="tx1"/>
                              </a:solidFill>
                              <a:latin typeface="Cambria Math" panose="02040503050406030204" pitchFamily="18" charset="0"/>
                            </a:rPr>
                            <m:t>𝑏</m:t>
                          </m:r>
                        </m:e>
                        <m:sub>
                          <m:r>
                            <a:rPr lang="en-US" altLang="zh-CN" sz="1600" b="0" i="1" smtClean="0">
                              <a:solidFill>
                                <a:schemeClr val="tx1"/>
                              </a:solidFill>
                              <a:latin typeface="Cambria Math" panose="02040503050406030204" pitchFamily="18" charset="0"/>
                            </a:rPr>
                            <m:t>1</m:t>
                          </m:r>
                        </m:sub>
                        <m:sup>
                          <m:r>
                            <a:rPr lang="en-US" altLang="zh-CN" sz="1600" b="0" i="1" smtClean="0">
                              <a:solidFill>
                                <a:schemeClr val="tx1"/>
                              </a:solidFill>
                              <a:latin typeface="Cambria Math" panose="02040503050406030204" pitchFamily="18" charset="0"/>
                            </a:rPr>
                            <m:t>0</m:t>
                          </m:r>
                        </m:sup>
                      </m:sSubSup>
                    </m:oMath>
                  </a14:m>
                  <a:r>
                    <a:rPr lang="en-US" altLang="zh-CN" sz="1600" dirty="0">
                      <a:solidFill>
                        <a:schemeClr val="tx1"/>
                      </a:solidFill>
                    </a:rPr>
                    <a:t>= </a:t>
                  </a:r>
                  <a14:m>
                    <m:oMath xmlns:m="http://schemas.openxmlformats.org/officeDocument/2006/math">
                      <m:sSubSup>
                        <m:sSubSupPr>
                          <m:ctrlPr>
                            <a:rPr lang="en-US" altLang="zh-CN" sz="1600" i="1">
                              <a:solidFill>
                                <a:schemeClr val="tx1"/>
                              </a:solidFill>
                              <a:latin typeface="Cambria Math" panose="02040503050406030204" pitchFamily="18" charset="0"/>
                            </a:rPr>
                          </m:ctrlPr>
                        </m:sSubSupPr>
                        <m:e>
                          <m:r>
                            <a:rPr lang="en-US" altLang="zh-CN" sz="1600" i="1">
                              <a:solidFill>
                                <a:schemeClr val="tx1"/>
                              </a:solidFill>
                              <a:latin typeface="Cambria Math" panose="02040503050406030204" pitchFamily="18" charset="0"/>
                            </a:rPr>
                            <m:t>𝑏</m:t>
                          </m:r>
                        </m:e>
                        <m:sub>
                          <m:r>
                            <a:rPr lang="en-US" altLang="zh-CN" sz="1600" b="0" i="1" smtClean="0">
                              <a:solidFill>
                                <a:schemeClr val="tx1"/>
                              </a:solidFill>
                              <a:latin typeface="Cambria Math" panose="02040503050406030204" pitchFamily="18" charset="0"/>
                            </a:rPr>
                            <m:t>2</m:t>
                          </m:r>
                        </m:sub>
                        <m:sup>
                          <m:r>
                            <a:rPr lang="en-US" altLang="zh-CN" sz="1600" i="1">
                              <a:solidFill>
                                <a:schemeClr val="tx1"/>
                              </a:solidFill>
                              <a:latin typeface="Cambria Math" panose="02040503050406030204" pitchFamily="18" charset="0"/>
                            </a:rPr>
                            <m:t>0</m:t>
                          </m:r>
                        </m:sup>
                      </m:sSubSup>
                      <m:r>
                        <a:rPr lang="en-US" altLang="zh-CN" sz="1600" b="0" i="1" smtClean="0">
                          <a:solidFill>
                            <a:schemeClr val="tx1"/>
                          </a:solidFill>
                          <a:latin typeface="Cambria Math" panose="02040503050406030204" pitchFamily="18" charset="0"/>
                        </a:rPr>
                        <m:t>=0</m:t>
                      </m:r>
                    </m:oMath>
                  </a14:m>
                  <a:endParaRPr lang="zh-CN" altLang="en-US" sz="1600" dirty="0">
                    <a:solidFill>
                      <a:schemeClr val="tx1"/>
                    </a:solidFill>
                  </a:endParaRPr>
                </a:p>
              </p:txBody>
            </p:sp>
          </mc:Choice>
          <mc:Fallback xmlns="">
            <p:sp>
              <p:nvSpPr>
                <p:cNvPr id="37" name="矩形 36">
                  <a:extLst>
                    <a:ext uri="{FF2B5EF4-FFF2-40B4-BE49-F238E27FC236}">
                      <a16:creationId xmlns:a16="http://schemas.microsoft.com/office/drawing/2014/main" id="{01D8CC23-0CD3-4CCE-8AF9-AFDF5148B43C}"/>
                    </a:ext>
                  </a:extLst>
                </p:cNvPr>
                <p:cNvSpPr>
                  <a:spLocks noRot="1" noChangeAspect="1" noMove="1" noResize="1" noEditPoints="1" noAdjustHandles="1" noChangeArrowheads="1" noChangeShapeType="1" noTextEdit="1"/>
                </p:cNvSpPr>
                <p:nvPr/>
              </p:nvSpPr>
              <p:spPr>
                <a:xfrm>
                  <a:off x="2700677" y="1827678"/>
                  <a:ext cx="1009451" cy="304153"/>
                </a:xfrm>
                <a:prstGeom prst="rect">
                  <a:avLst/>
                </a:prstGeom>
                <a:blipFill>
                  <a:blip r:embed="rId25"/>
                  <a:stretch>
                    <a:fillRect t="-3571" b="-232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矩形 37">
                  <a:extLst>
                    <a:ext uri="{FF2B5EF4-FFF2-40B4-BE49-F238E27FC236}">
                      <a16:creationId xmlns:a16="http://schemas.microsoft.com/office/drawing/2014/main" id="{7E05198D-3F87-401F-B127-2A6E239D515C}"/>
                    </a:ext>
                  </a:extLst>
                </p:cNvPr>
                <p:cNvSpPr/>
                <p:nvPr/>
              </p:nvSpPr>
              <p:spPr>
                <a:xfrm>
                  <a:off x="4200753" y="1830533"/>
                  <a:ext cx="2194489" cy="302336"/>
                </a:xfrm>
                <a:prstGeom prst="rect">
                  <a:avLst/>
                </a:prstGeom>
              </p:spPr>
              <p:txBody>
                <a:bodyPr wrap="none">
                  <a:spAutoFit/>
                </a:bodyPr>
                <a:lstStyle/>
                <a:p>
                  <a14:m>
                    <m:oMath xmlns:m="http://schemas.openxmlformats.org/officeDocument/2006/math">
                      <m:sSubSup>
                        <m:sSubSupPr>
                          <m:ctrlPr>
                            <a:rPr lang="en-US" altLang="zh-CN" sz="1600" i="1" smtClean="0">
                              <a:solidFill>
                                <a:schemeClr val="tx1"/>
                              </a:solidFill>
                              <a:latin typeface="Cambria Math" panose="02040503050406030204" pitchFamily="18" charset="0"/>
                            </a:rPr>
                          </m:ctrlPr>
                        </m:sSubSupPr>
                        <m:e>
                          <m:r>
                            <a:rPr lang="en-US" altLang="zh-CN" sz="1600" i="1">
                              <a:solidFill>
                                <a:schemeClr val="tx1"/>
                              </a:solidFill>
                              <a:latin typeface="Cambria Math" panose="02040503050406030204" pitchFamily="18" charset="0"/>
                            </a:rPr>
                            <m:t>𝑐</m:t>
                          </m:r>
                        </m:e>
                        <m:sub>
                          <m:r>
                            <a:rPr lang="en-US" altLang="zh-CN" sz="1600" i="1">
                              <a:solidFill>
                                <a:schemeClr val="tx1"/>
                              </a:solidFill>
                              <a:latin typeface="Cambria Math" panose="02040503050406030204" pitchFamily="18" charset="0"/>
                            </a:rPr>
                            <m:t>1</m:t>
                          </m:r>
                        </m:sub>
                        <m:sup>
                          <m:r>
                            <a:rPr lang="en-US" altLang="zh-CN" sz="1600" b="0" i="1" smtClean="0">
                              <a:solidFill>
                                <a:schemeClr val="tx1"/>
                              </a:solidFill>
                              <a:latin typeface="Cambria Math" panose="02040503050406030204" pitchFamily="18" charset="0"/>
                            </a:rPr>
                            <m:t>𝑟</m:t>
                          </m:r>
                        </m:sup>
                      </m:sSubSup>
                    </m:oMath>
                  </a14:m>
                  <a:r>
                    <a:rPr lang="en-US" altLang="zh-CN" sz="1600" dirty="0">
                      <a:solidFill>
                        <a:schemeClr val="tx1"/>
                      </a:solidFill>
                    </a:rPr>
                    <a:t>, </a:t>
                  </a:r>
                  <a14:m>
                    <m:oMath xmlns:m="http://schemas.openxmlformats.org/officeDocument/2006/math">
                      <m:sSubSup>
                        <m:sSubSupPr>
                          <m:ctrlPr>
                            <a:rPr lang="en-US" altLang="zh-CN" sz="1600" i="1">
                              <a:solidFill>
                                <a:schemeClr val="tx1"/>
                              </a:solidFill>
                              <a:latin typeface="Cambria Math" panose="02040503050406030204" pitchFamily="18" charset="0"/>
                            </a:rPr>
                          </m:ctrlPr>
                        </m:sSubSupPr>
                        <m:e>
                          <m:r>
                            <a:rPr lang="en-US" altLang="zh-CN" sz="1600" i="1">
                              <a:solidFill>
                                <a:schemeClr val="tx1"/>
                              </a:solidFill>
                              <a:latin typeface="Cambria Math" panose="02040503050406030204" pitchFamily="18" charset="0"/>
                            </a:rPr>
                            <m:t>𝑐</m:t>
                          </m:r>
                        </m:e>
                        <m:sub>
                          <m:r>
                            <a:rPr lang="en-US" altLang="zh-CN" sz="1600" b="0" i="1" smtClean="0">
                              <a:solidFill>
                                <a:schemeClr val="tx1"/>
                              </a:solidFill>
                              <a:latin typeface="Cambria Math" panose="02040503050406030204" pitchFamily="18" charset="0"/>
                            </a:rPr>
                            <m:t>2</m:t>
                          </m:r>
                        </m:sub>
                        <m:sup>
                          <m:r>
                            <a:rPr lang="en-US" altLang="zh-CN" sz="1600" b="0" i="1" smtClean="0">
                              <a:solidFill>
                                <a:schemeClr val="tx1"/>
                              </a:solidFill>
                              <a:latin typeface="Cambria Math" panose="02040503050406030204" pitchFamily="18" charset="0"/>
                            </a:rPr>
                            <m:t>𝑟</m:t>
                          </m:r>
                        </m:sup>
                      </m:sSubSup>
                    </m:oMath>
                  </a14:m>
                  <a:r>
                    <a:rPr lang="en-US" altLang="zh-CN" sz="1600" dirty="0">
                      <a:solidFill>
                        <a:schemeClr val="tx1"/>
                      </a:solidFill>
                    </a:rPr>
                    <a:t>=</a:t>
                  </a:r>
                  <a:r>
                    <a:rPr lang="en-US" altLang="zh-CN" sz="1600" dirty="0" err="1">
                      <a:solidFill>
                        <a:schemeClr val="tx1"/>
                      </a:solidFill>
                    </a:rPr>
                    <a:t>softmax</a:t>
                  </a:r>
                  <a:r>
                    <a:rPr lang="en-US" altLang="zh-CN" sz="1600" dirty="0">
                      <a:solidFill>
                        <a:schemeClr val="tx1"/>
                      </a:solidFill>
                    </a:rPr>
                    <a:t>(</a:t>
                  </a:r>
                  <a14:m>
                    <m:oMath xmlns:m="http://schemas.openxmlformats.org/officeDocument/2006/math">
                      <m:sSubSup>
                        <m:sSubSupPr>
                          <m:ctrlPr>
                            <a:rPr lang="en-US" altLang="zh-CN" sz="1600" i="1">
                              <a:solidFill>
                                <a:schemeClr val="tx1"/>
                              </a:solidFill>
                              <a:latin typeface="Cambria Math" panose="02040503050406030204" pitchFamily="18" charset="0"/>
                            </a:rPr>
                          </m:ctrlPr>
                        </m:sSubSupPr>
                        <m:e>
                          <m:r>
                            <a:rPr lang="en-US" altLang="zh-CN" sz="1600" i="1">
                              <a:solidFill>
                                <a:schemeClr val="tx1"/>
                              </a:solidFill>
                              <a:latin typeface="Cambria Math" panose="02040503050406030204" pitchFamily="18" charset="0"/>
                            </a:rPr>
                            <m:t>𝑏</m:t>
                          </m:r>
                        </m:e>
                        <m:sub>
                          <m:r>
                            <a:rPr lang="en-US" altLang="zh-CN" sz="1600" i="1">
                              <a:solidFill>
                                <a:schemeClr val="tx1"/>
                              </a:solidFill>
                              <a:latin typeface="Cambria Math" panose="02040503050406030204" pitchFamily="18" charset="0"/>
                            </a:rPr>
                            <m:t>1</m:t>
                          </m:r>
                        </m:sub>
                        <m:sup>
                          <m:r>
                            <a:rPr lang="en-US" altLang="zh-CN" sz="1600" b="0" i="1" smtClean="0">
                              <a:solidFill>
                                <a:schemeClr val="tx1"/>
                              </a:solidFill>
                              <a:latin typeface="Cambria Math" panose="02040503050406030204" pitchFamily="18" charset="0"/>
                            </a:rPr>
                            <m:t>𝑟</m:t>
                          </m:r>
                          <m:r>
                            <a:rPr lang="en-US" altLang="zh-CN" sz="1600" b="0" i="1" smtClean="0">
                              <a:solidFill>
                                <a:schemeClr val="tx1"/>
                              </a:solidFill>
                              <a:latin typeface="Cambria Math" panose="02040503050406030204" pitchFamily="18" charset="0"/>
                            </a:rPr>
                            <m:t>−1</m:t>
                          </m:r>
                        </m:sup>
                      </m:sSubSup>
                    </m:oMath>
                  </a14:m>
                  <a:r>
                    <a:rPr lang="en-US" altLang="zh-CN" sz="1600" dirty="0">
                      <a:solidFill>
                        <a:schemeClr val="tx1"/>
                      </a:solidFill>
                    </a:rPr>
                    <a:t>, </a:t>
                  </a:r>
                  <a14:m>
                    <m:oMath xmlns:m="http://schemas.openxmlformats.org/officeDocument/2006/math">
                      <m:sSubSup>
                        <m:sSubSupPr>
                          <m:ctrlPr>
                            <a:rPr lang="en-US" altLang="zh-CN" sz="1600" i="1">
                              <a:solidFill>
                                <a:schemeClr val="tx1"/>
                              </a:solidFill>
                              <a:latin typeface="Cambria Math" panose="02040503050406030204" pitchFamily="18" charset="0"/>
                            </a:rPr>
                          </m:ctrlPr>
                        </m:sSubSupPr>
                        <m:e>
                          <m:r>
                            <a:rPr lang="en-US" altLang="zh-CN" sz="1600" i="1">
                              <a:solidFill>
                                <a:schemeClr val="tx1"/>
                              </a:solidFill>
                              <a:latin typeface="Cambria Math" panose="02040503050406030204" pitchFamily="18" charset="0"/>
                            </a:rPr>
                            <m:t>𝑏</m:t>
                          </m:r>
                        </m:e>
                        <m:sub>
                          <m:r>
                            <a:rPr lang="en-US" altLang="zh-CN" sz="1600" b="0" i="1" smtClean="0">
                              <a:solidFill>
                                <a:schemeClr val="tx1"/>
                              </a:solidFill>
                              <a:latin typeface="Cambria Math" panose="02040503050406030204" pitchFamily="18" charset="0"/>
                            </a:rPr>
                            <m:t>2</m:t>
                          </m:r>
                        </m:sub>
                        <m:sup>
                          <m:r>
                            <a:rPr lang="en-US" altLang="zh-CN" sz="1600" b="0" i="1" smtClean="0">
                              <a:solidFill>
                                <a:schemeClr val="tx1"/>
                              </a:solidFill>
                              <a:latin typeface="Cambria Math" panose="02040503050406030204" pitchFamily="18" charset="0"/>
                            </a:rPr>
                            <m:t>𝑟</m:t>
                          </m:r>
                          <m:r>
                            <a:rPr lang="en-US" altLang="zh-CN" sz="1600" b="0" i="1" smtClean="0">
                              <a:solidFill>
                                <a:schemeClr val="tx1"/>
                              </a:solidFill>
                              <a:latin typeface="Cambria Math" panose="02040503050406030204" pitchFamily="18" charset="0"/>
                            </a:rPr>
                            <m:t>−1</m:t>
                          </m:r>
                        </m:sup>
                      </m:sSubSup>
                    </m:oMath>
                  </a14:m>
                  <a:r>
                    <a:rPr lang="en-US" altLang="zh-CN" sz="1600" dirty="0">
                      <a:solidFill>
                        <a:schemeClr val="tx1"/>
                      </a:solidFill>
                    </a:rPr>
                    <a:t>)</a:t>
                  </a:r>
                  <a:endParaRPr lang="zh-CN" altLang="en-US" sz="1600" dirty="0">
                    <a:solidFill>
                      <a:schemeClr val="tx1"/>
                    </a:solidFill>
                  </a:endParaRPr>
                </a:p>
              </p:txBody>
            </p:sp>
          </mc:Choice>
          <mc:Fallback xmlns="">
            <p:sp>
              <p:nvSpPr>
                <p:cNvPr id="38" name="矩形 37">
                  <a:extLst>
                    <a:ext uri="{FF2B5EF4-FFF2-40B4-BE49-F238E27FC236}">
                      <a16:creationId xmlns:a16="http://schemas.microsoft.com/office/drawing/2014/main" id="{7E05198D-3F87-401F-B127-2A6E239D515C}"/>
                    </a:ext>
                  </a:extLst>
                </p:cNvPr>
                <p:cNvSpPr>
                  <a:spLocks noRot="1" noChangeAspect="1" noMove="1" noResize="1" noEditPoints="1" noAdjustHandles="1" noChangeArrowheads="1" noChangeShapeType="1" noTextEdit="1"/>
                </p:cNvSpPr>
                <p:nvPr/>
              </p:nvSpPr>
              <p:spPr>
                <a:xfrm>
                  <a:off x="4200753" y="1830533"/>
                  <a:ext cx="2194489" cy="302336"/>
                </a:xfrm>
                <a:prstGeom prst="rect">
                  <a:avLst/>
                </a:prstGeom>
                <a:blipFill>
                  <a:blip r:embed="rId26"/>
                  <a:stretch>
                    <a:fillRect t="-3571" r="-491" b="-232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矩形 38">
                  <a:extLst>
                    <a:ext uri="{FF2B5EF4-FFF2-40B4-BE49-F238E27FC236}">
                      <a16:creationId xmlns:a16="http://schemas.microsoft.com/office/drawing/2014/main" id="{E462F312-A47C-4953-A574-0CF79D19ECA2}"/>
                    </a:ext>
                  </a:extLst>
                </p:cNvPr>
                <p:cNvSpPr/>
                <p:nvPr/>
              </p:nvSpPr>
              <p:spPr>
                <a:xfrm>
                  <a:off x="2679563" y="2269958"/>
                  <a:ext cx="1363805" cy="311194"/>
                </a:xfrm>
                <a:prstGeom prst="rect">
                  <a:avLst/>
                </a:prstGeom>
              </p:spPr>
              <p:txBody>
                <a:bodyPr wrap="none">
                  <a:spAutoFit/>
                </a:bodyPr>
                <a:lstStyle/>
                <a:p>
                  <a14:m>
                    <m:oMath xmlns:m="http://schemas.openxmlformats.org/officeDocument/2006/math">
                      <m:sSubSup>
                        <m:sSubSupPr>
                          <m:ctrlPr>
                            <a:rPr lang="en-US" altLang="zh-CN" sz="1600" i="1" smtClean="0">
                              <a:solidFill>
                                <a:schemeClr val="tx1"/>
                              </a:solidFill>
                              <a:latin typeface="Cambria Math" panose="02040503050406030204" pitchFamily="18" charset="0"/>
                            </a:rPr>
                          </m:ctrlPr>
                        </m:sSubSupPr>
                        <m:e>
                          <m:r>
                            <a:rPr lang="en-US" altLang="zh-CN" sz="1600" b="0" i="1" smtClean="0">
                              <a:solidFill>
                                <a:schemeClr val="tx1"/>
                              </a:solidFill>
                              <a:latin typeface="Cambria Math" panose="02040503050406030204" pitchFamily="18" charset="0"/>
                            </a:rPr>
                            <m:t>𝑏</m:t>
                          </m:r>
                        </m:e>
                        <m:sub>
                          <m:r>
                            <a:rPr lang="en-US" altLang="zh-CN" sz="1600" b="0" i="1" smtClean="0">
                              <a:solidFill>
                                <a:schemeClr val="tx1"/>
                              </a:solidFill>
                              <a:latin typeface="Cambria Math" panose="02040503050406030204" pitchFamily="18" charset="0"/>
                            </a:rPr>
                            <m:t>𝑖</m:t>
                          </m:r>
                        </m:sub>
                        <m:sup>
                          <m:r>
                            <a:rPr lang="en-US" altLang="zh-CN" sz="1600" i="1">
                              <a:solidFill>
                                <a:schemeClr val="tx1"/>
                              </a:solidFill>
                              <a:latin typeface="Cambria Math" panose="02040503050406030204" pitchFamily="18" charset="0"/>
                            </a:rPr>
                            <m:t>𝑟</m:t>
                          </m:r>
                        </m:sup>
                      </m:sSubSup>
                    </m:oMath>
                  </a14:m>
                  <a:r>
                    <a:rPr lang="en-US" altLang="zh-CN" sz="1600" dirty="0">
                      <a:solidFill>
                        <a:schemeClr val="tx1"/>
                      </a:solidFill>
                    </a:rPr>
                    <a:t>=</a:t>
                  </a:r>
                  <a14:m>
                    <m:oMath xmlns:m="http://schemas.openxmlformats.org/officeDocument/2006/math">
                      <m:sSubSup>
                        <m:sSubSupPr>
                          <m:ctrlPr>
                            <a:rPr lang="en-US" altLang="zh-CN" sz="1600" i="1">
                              <a:solidFill>
                                <a:schemeClr val="tx1"/>
                              </a:solidFill>
                              <a:latin typeface="Cambria Math" panose="02040503050406030204" pitchFamily="18" charset="0"/>
                            </a:rPr>
                          </m:ctrlPr>
                        </m:sSubSupPr>
                        <m:e>
                          <m:r>
                            <a:rPr lang="en-US" altLang="zh-CN" sz="1600" i="1">
                              <a:solidFill>
                                <a:schemeClr val="tx1"/>
                              </a:solidFill>
                              <a:latin typeface="Cambria Math" panose="02040503050406030204" pitchFamily="18" charset="0"/>
                            </a:rPr>
                            <m:t>𝑏</m:t>
                          </m:r>
                        </m:e>
                        <m:sub>
                          <m:r>
                            <a:rPr lang="en-US" altLang="zh-CN" sz="1600" b="0" i="1" smtClean="0">
                              <a:solidFill>
                                <a:schemeClr val="tx1"/>
                              </a:solidFill>
                              <a:latin typeface="Cambria Math" panose="02040503050406030204" pitchFamily="18" charset="0"/>
                            </a:rPr>
                            <m:t>𝑖</m:t>
                          </m:r>
                        </m:sub>
                        <m:sup>
                          <m:r>
                            <a:rPr lang="en-US" altLang="zh-CN" sz="1600" i="1">
                              <a:solidFill>
                                <a:schemeClr val="tx1"/>
                              </a:solidFill>
                              <a:latin typeface="Cambria Math" panose="02040503050406030204" pitchFamily="18" charset="0"/>
                            </a:rPr>
                            <m:t>𝑟</m:t>
                          </m:r>
                          <m:r>
                            <a:rPr lang="en-US" altLang="zh-CN" sz="1600" i="1">
                              <a:solidFill>
                                <a:schemeClr val="tx1"/>
                              </a:solidFill>
                              <a:latin typeface="Cambria Math" panose="02040503050406030204" pitchFamily="18" charset="0"/>
                            </a:rPr>
                            <m:t>−1</m:t>
                          </m:r>
                        </m:sup>
                      </m:sSubSup>
                      <m:r>
                        <a:rPr lang="en-US" altLang="zh-CN" sz="1600" b="0" i="0" smtClean="0">
                          <a:solidFill>
                            <a:schemeClr val="tx1"/>
                          </a:solidFill>
                          <a:latin typeface="Cambria Math" panose="02040503050406030204" pitchFamily="18" charset="0"/>
                        </a:rPr>
                        <m:t>+</m:t>
                      </m:r>
                      <m:sSup>
                        <m:sSupPr>
                          <m:ctrlPr>
                            <a:rPr lang="en-US" altLang="zh-CN" sz="1600" i="1">
                              <a:solidFill>
                                <a:schemeClr val="tx1"/>
                              </a:solidFill>
                              <a:latin typeface="Cambria Math" panose="02040503050406030204" pitchFamily="18" charset="0"/>
                            </a:rPr>
                          </m:ctrlPr>
                        </m:sSupPr>
                        <m:e>
                          <m:r>
                            <a:rPr lang="en-US" altLang="zh-CN" sz="1600" i="1">
                              <a:solidFill>
                                <a:schemeClr val="tx1"/>
                              </a:solidFill>
                              <a:latin typeface="Cambria Math" panose="02040503050406030204" pitchFamily="18" charset="0"/>
                            </a:rPr>
                            <m:t>𝑎</m:t>
                          </m:r>
                        </m:e>
                        <m:sup>
                          <m:r>
                            <a:rPr lang="en-US" altLang="zh-CN" sz="1600" b="0" i="1" smtClean="0">
                              <a:solidFill>
                                <a:schemeClr val="tx1"/>
                              </a:solidFill>
                              <a:latin typeface="Cambria Math" panose="02040503050406030204" pitchFamily="18" charset="0"/>
                            </a:rPr>
                            <m:t>𝑟</m:t>
                          </m:r>
                        </m:sup>
                      </m:sSup>
                      <m:sSub>
                        <m:sSubPr>
                          <m:ctrlPr>
                            <a:rPr lang="en-US" altLang="zh-CN" sz="1600" i="1">
                              <a:solidFill>
                                <a:schemeClr val="tx1"/>
                              </a:solidFill>
                              <a:latin typeface="Cambria Math" panose="02040503050406030204" pitchFamily="18" charset="0"/>
                            </a:rPr>
                          </m:ctrlPr>
                        </m:sSubPr>
                        <m:e>
                          <m:r>
                            <a:rPr lang="en-US" altLang="zh-CN" sz="1600" i="1">
                              <a:solidFill>
                                <a:schemeClr val="tx1"/>
                              </a:solidFill>
                              <a:latin typeface="Cambria Math" panose="02040503050406030204" pitchFamily="18" charset="0"/>
                            </a:rPr>
                            <m:t>𝑢</m:t>
                          </m:r>
                        </m:e>
                        <m:sub>
                          <m:r>
                            <a:rPr lang="en-US" altLang="zh-CN" sz="1600" b="0" i="1" smtClean="0">
                              <a:solidFill>
                                <a:schemeClr val="tx1"/>
                              </a:solidFill>
                              <a:latin typeface="Cambria Math" panose="02040503050406030204" pitchFamily="18" charset="0"/>
                            </a:rPr>
                            <m:t>𝑖</m:t>
                          </m:r>
                        </m:sub>
                      </m:sSub>
                    </m:oMath>
                  </a14:m>
                  <a:endParaRPr lang="zh-CN" altLang="en-US" sz="1600" dirty="0">
                    <a:solidFill>
                      <a:schemeClr val="tx1"/>
                    </a:solidFill>
                  </a:endParaRPr>
                </a:p>
              </p:txBody>
            </p:sp>
          </mc:Choice>
          <mc:Fallback xmlns="">
            <p:sp>
              <p:nvSpPr>
                <p:cNvPr id="39" name="矩形 38">
                  <a:extLst>
                    <a:ext uri="{FF2B5EF4-FFF2-40B4-BE49-F238E27FC236}">
                      <a16:creationId xmlns:a16="http://schemas.microsoft.com/office/drawing/2014/main" id="{E462F312-A47C-4953-A574-0CF79D19ECA2}"/>
                    </a:ext>
                  </a:extLst>
                </p:cNvPr>
                <p:cNvSpPr>
                  <a:spLocks noRot="1" noChangeAspect="1" noMove="1" noResize="1" noEditPoints="1" noAdjustHandles="1" noChangeArrowheads="1" noChangeShapeType="1" noTextEdit="1"/>
                </p:cNvSpPr>
                <p:nvPr/>
              </p:nvSpPr>
              <p:spPr>
                <a:xfrm>
                  <a:off x="2679563" y="2269958"/>
                  <a:ext cx="1363805" cy="311194"/>
                </a:xfrm>
                <a:prstGeom prst="rect">
                  <a:avLst/>
                </a:prstGeom>
                <a:blipFill>
                  <a:blip r:embed="rId27"/>
                  <a:stretch>
                    <a:fillRect t="-1724" b="-20690"/>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2026699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1488" y="365125"/>
            <a:ext cx="10352312" cy="1325563"/>
          </a:xfrm>
        </p:spPr>
        <p:txBody>
          <a:bodyPr/>
          <a:lstStyle/>
          <a:p>
            <a:r>
              <a:rPr lang="zh-CN" altLang="en-US" dirty="0"/>
              <a:t>论文模型</a:t>
            </a:r>
            <a:r>
              <a:rPr lang="en-US" altLang="zh-CN" dirty="0"/>
              <a:t>_</a:t>
            </a:r>
            <a:r>
              <a:rPr lang="zh-CN" altLang="en-US" sz="3200" dirty="0"/>
              <a:t>损失函数</a:t>
            </a:r>
            <a:endParaRPr lang="zh-CN" altLang="en-US" dirty="0"/>
          </a:p>
        </p:txBody>
      </p:sp>
      <mc:AlternateContent xmlns:mc="http://schemas.openxmlformats.org/markup-compatibility/2006">
        <mc:Choice xmlns:a14="http://schemas.microsoft.com/office/drawing/2010/main" Requires="a14">
          <p:sp>
            <p:nvSpPr>
              <p:cNvPr id="91" name="内容占位符 2">
                <a:extLst>
                  <a:ext uri="{FF2B5EF4-FFF2-40B4-BE49-F238E27FC236}">
                    <a16:creationId xmlns:a16="http://schemas.microsoft.com/office/drawing/2014/main" id="{17200E44-7201-4070-A29D-92F3173CB667}"/>
                  </a:ext>
                </a:extLst>
              </p:cNvPr>
              <p:cNvSpPr>
                <a:spLocks noGrp="1"/>
              </p:cNvSpPr>
              <p:nvPr>
                <p:ph idx="1"/>
              </p:nvPr>
            </p:nvSpPr>
            <p:spPr>
              <a:xfrm>
                <a:off x="1622729" y="1853248"/>
                <a:ext cx="8946541" cy="4195481"/>
              </a:xfrm>
            </p:spPr>
            <p:txBody>
              <a:bodyPr>
                <a:normAutofit/>
              </a:bodyPr>
              <a:lstStyle/>
              <a:p>
                <a:pPr marL="0" indent="0">
                  <a:buNone/>
                </a:pPr>
                <a:r>
                  <a:rPr lang="zh-CN" altLang="en-US" dirty="0">
                    <a:latin typeface="微软雅黑" panose="020B0503020204020204" pitchFamily="34" charset="-122"/>
                    <a:ea typeface="微软雅黑" panose="020B0503020204020204" pitchFamily="34" charset="-122"/>
                  </a:rPr>
                  <a:t>损失函数：</a:t>
                </a:r>
              </a:p>
              <a:p>
                <a:pPr marL="800100" lvl="2" inden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间隔损失（</a:t>
                </a:r>
                <a:r>
                  <a:rPr lang="en-US" altLang="zh-CN" sz="2000" dirty="0">
                    <a:latin typeface="微软雅黑" panose="020B0503020204020204" pitchFamily="34" charset="-122"/>
                    <a:ea typeface="微软雅黑" panose="020B0503020204020204" pitchFamily="34" charset="-122"/>
                  </a:rPr>
                  <a:t>Margin Loss</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800100" lvl="2" indent="0">
                  <a:buNone/>
                </a:pPr>
                <a:r>
                  <a:rPr lang="en-US" altLang="zh-CN" sz="2000"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𝐿</m:t>
                        </m:r>
                      </m:e>
                      <m:sub>
                        <m:r>
                          <a:rPr lang="en-US" altLang="zh-CN" sz="1800" b="0" i="1" smtClean="0">
                            <a:latin typeface="Cambria Math" panose="02040503050406030204" pitchFamily="18" charset="0"/>
                          </a:rPr>
                          <m:t>𝑘</m:t>
                        </m:r>
                      </m:sub>
                    </m:sSub>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𝑇</m:t>
                        </m:r>
                      </m:e>
                      <m:sub>
                        <m:r>
                          <a:rPr lang="en-US" altLang="zh-CN" sz="1800" b="0" i="1" smtClean="0">
                            <a:latin typeface="Cambria Math" panose="02040503050406030204" pitchFamily="18" charset="0"/>
                          </a:rPr>
                          <m:t>𝑘</m:t>
                        </m:r>
                      </m:sub>
                    </m:sSub>
                    <m:sSup>
                      <m:sSupPr>
                        <m:ctrlPr>
                          <a:rPr lang="en-US" altLang="zh-CN" sz="1800" b="0" i="1" smtClean="0">
                            <a:latin typeface="Cambria Math" panose="02040503050406030204" pitchFamily="18" charset="0"/>
                          </a:rPr>
                        </m:ctrlPr>
                      </m:sSupPr>
                      <m:e>
                        <m:r>
                          <m:rPr>
                            <m:sty m:val="p"/>
                          </m:rPr>
                          <a:rPr lang="en-US" altLang="zh-CN" sz="1800">
                            <a:latin typeface="Cambria Math" panose="02040503050406030204" pitchFamily="18" charset="0"/>
                          </a:rPr>
                          <m:t>max</m:t>
                        </m:r>
                        <m:r>
                          <a:rPr lang="en-US" altLang="zh-CN" sz="1800" i="1">
                            <a:latin typeface="Cambria Math" panose="02040503050406030204" pitchFamily="18" charset="0"/>
                          </a:rPr>
                          <m:t>⁡(0,</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𝑚</m:t>
                            </m:r>
                          </m:e>
                          <m:sup>
                            <m:r>
                              <a:rPr lang="en-US" altLang="zh-CN" sz="1800" i="1">
                                <a:latin typeface="Cambria Math" panose="02040503050406030204" pitchFamily="18" charset="0"/>
                              </a:rPr>
                              <m:t>+</m:t>
                            </m:r>
                          </m:sup>
                        </m:sSup>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d>
                              <m:dPr>
                                <m:begChr m:val="|"/>
                                <m:endChr m:val="|"/>
                                <m:ctrlPr>
                                  <a:rPr lang="en-US" altLang="zh-CN" sz="1800" i="1">
                                    <a:latin typeface="Cambria Math" panose="02040503050406030204" pitchFamily="18" charset="0"/>
                                  </a:rPr>
                                </m:ctrlPr>
                              </m:dPr>
                              <m:e>
                                <m:d>
                                  <m:dPr>
                                    <m:begChr m:val="|"/>
                                    <m:endChr m:val="|"/>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𝑣</m:t>
                                        </m:r>
                                      </m:e>
                                      <m:sub>
                                        <m:r>
                                          <a:rPr lang="en-US" altLang="zh-CN" sz="1800" i="1">
                                            <a:latin typeface="Cambria Math" panose="02040503050406030204" pitchFamily="18" charset="0"/>
                                          </a:rPr>
                                          <m:t>𝑘</m:t>
                                        </m:r>
                                      </m:sub>
                                    </m:sSub>
                                  </m:e>
                                </m:d>
                              </m:e>
                            </m:d>
                          </m:e>
                          <m:sup>
                            <m:r>
                              <a:rPr lang="en-US" altLang="zh-CN" sz="1800" i="1">
                                <a:latin typeface="Cambria Math" panose="02040503050406030204" pitchFamily="18" charset="0"/>
                              </a:rPr>
                              <m:t>2</m:t>
                            </m:r>
                          </m:sup>
                        </m:sSup>
                        <m:r>
                          <a:rPr lang="en-US" altLang="zh-CN" sz="1800" i="1">
                            <a:latin typeface="Cambria Math" panose="02040503050406030204" pitchFamily="18" charset="0"/>
                          </a:rPr>
                          <m:t>)</m:t>
                        </m:r>
                      </m:e>
                      <m:sup>
                        <m:r>
                          <a:rPr lang="en-US" altLang="zh-CN" sz="1800" b="0" i="1" smtClean="0">
                            <a:latin typeface="Cambria Math" panose="02040503050406030204" pitchFamily="18" charset="0"/>
                          </a:rPr>
                          <m:t>2</m:t>
                        </m:r>
                      </m:sup>
                    </m:sSup>
                    <m:r>
                      <a:rPr lang="en-US" altLang="zh-CN" sz="1800" b="0" i="1" smtClean="0">
                        <a:latin typeface="Cambria Math" panose="02040503050406030204" pitchFamily="18" charset="0"/>
                      </a:rPr>
                      <m:t>+</m:t>
                    </m:r>
                    <m:r>
                      <m:rPr>
                        <m:sty m:val="p"/>
                      </m:rPr>
                      <a:rPr lang="el-GR" altLang="zh-CN" sz="1800" b="0" i="1" smtClean="0">
                        <a:latin typeface="Cambria Math" panose="02040503050406030204" pitchFamily="18" charset="0"/>
                      </a:rPr>
                      <m:t>λ</m:t>
                    </m:r>
                  </m:oMath>
                </a14:m>
                <a:r>
                  <a:rPr lang="en-US" altLang="zh-CN" sz="1800" dirty="0">
                    <a:latin typeface="微软雅黑" panose="020B0503020204020204" pitchFamily="34" charset="-122"/>
                    <a:ea typeface="微软雅黑" panose="020B0503020204020204" pitchFamily="34" charset="-122"/>
                  </a:rPr>
                  <a:t> </a:t>
                </a:r>
                <a14:m>
                  <m:oMath xmlns:m="http://schemas.openxmlformats.org/officeDocument/2006/math">
                    <m:r>
                      <a:rPr lang="zh-CN" altLang="en-US" sz="1800" i="1" dirty="0" smtClean="0">
                        <a:latin typeface="Cambria Math" panose="02040503050406030204" pitchFamily="18" charset="0"/>
                      </a:rPr>
                      <m:t>（</m:t>
                    </m:r>
                    <m:r>
                      <a:rPr lang="en-US" altLang="zh-CN" sz="1800" i="1" dirty="0">
                        <a:latin typeface="Cambria Math" panose="02040503050406030204" pitchFamily="18" charset="0"/>
                      </a:rPr>
                      <m:t>1</m:t>
                    </m:r>
                    <m:r>
                      <a:rPr lang="en-US" altLang="zh-CN" sz="1800" i="1" dirty="0" smtClean="0">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𝑇</m:t>
                        </m:r>
                      </m:e>
                      <m:sub>
                        <m:r>
                          <a:rPr lang="en-US" altLang="zh-CN" sz="1800" i="1">
                            <a:latin typeface="Cambria Math" panose="02040503050406030204" pitchFamily="18" charset="0"/>
                          </a:rPr>
                          <m:t>𝑘</m:t>
                        </m:r>
                      </m:sub>
                    </m:sSub>
                    <m:r>
                      <a:rPr lang="zh-CN" altLang="en-US" sz="1800" i="1" smtClean="0">
                        <a:latin typeface="Cambria Math" panose="02040503050406030204" pitchFamily="18" charset="0"/>
                      </a:rPr>
                      <m:t>）</m:t>
                    </m:r>
                    <m:sSup>
                      <m:sSupPr>
                        <m:ctrlPr>
                          <a:rPr lang="en-US" altLang="zh-CN" sz="1800" i="1">
                            <a:latin typeface="Cambria Math" panose="02040503050406030204" pitchFamily="18" charset="0"/>
                          </a:rPr>
                        </m:ctrlPr>
                      </m:sSupPr>
                      <m:e>
                        <m:r>
                          <m:rPr>
                            <m:sty m:val="p"/>
                          </m:rPr>
                          <a:rPr lang="en-US" altLang="zh-CN" sz="1800">
                            <a:latin typeface="Cambria Math" panose="02040503050406030204" pitchFamily="18" charset="0"/>
                          </a:rPr>
                          <m:t>max</m:t>
                        </m:r>
                        <m:r>
                          <a:rPr lang="en-US" altLang="zh-CN" sz="1800" i="1">
                            <a:latin typeface="Cambria Math" panose="02040503050406030204" pitchFamily="18" charset="0"/>
                          </a:rPr>
                          <m:t>⁡(0,</m:t>
                        </m:r>
                        <m:r>
                          <a:rPr lang="en-US" altLang="zh-CN" sz="1800" i="1" smtClean="0">
                            <a:latin typeface="Cambria Math" panose="02040503050406030204" pitchFamily="18" charset="0"/>
                          </a:rPr>
                          <m:t> </m:t>
                        </m:r>
                        <m:sSup>
                          <m:sSupPr>
                            <m:ctrlPr>
                              <a:rPr lang="en-US" altLang="zh-CN" sz="1800" i="1">
                                <a:latin typeface="Cambria Math" panose="02040503050406030204" pitchFamily="18" charset="0"/>
                              </a:rPr>
                            </m:ctrlPr>
                          </m:sSupPr>
                          <m:e>
                            <m:d>
                              <m:dPr>
                                <m:begChr m:val="|"/>
                                <m:endChr m:val="|"/>
                                <m:ctrlPr>
                                  <a:rPr lang="en-US" altLang="zh-CN" sz="1800" i="1">
                                    <a:latin typeface="Cambria Math" panose="02040503050406030204" pitchFamily="18" charset="0"/>
                                  </a:rPr>
                                </m:ctrlPr>
                              </m:dPr>
                              <m:e>
                                <m:d>
                                  <m:dPr>
                                    <m:begChr m:val="|"/>
                                    <m:endChr m:val="|"/>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𝑣</m:t>
                                        </m:r>
                                      </m:e>
                                      <m:sub>
                                        <m:r>
                                          <a:rPr lang="en-US" altLang="zh-CN" sz="1800" i="1">
                                            <a:latin typeface="Cambria Math" panose="02040503050406030204" pitchFamily="18" charset="0"/>
                                          </a:rPr>
                                          <m:t>𝑘</m:t>
                                        </m:r>
                                      </m:sub>
                                    </m:sSub>
                                  </m:e>
                                </m:d>
                              </m:e>
                            </m:d>
                          </m:e>
                          <m:sup>
                            <m:r>
                              <a:rPr lang="en-US" altLang="zh-CN" sz="1800" i="1">
                                <a:latin typeface="Cambria Math" panose="02040503050406030204" pitchFamily="18" charset="0"/>
                              </a:rPr>
                              <m:t>2</m:t>
                            </m:r>
                          </m:sup>
                        </m:sSup>
                        <m:r>
                          <a:rPr lang="en-US" altLang="zh-CN" sz="1800" i="1">
                            <a:latin typeface="Cambria Math" panose="02040503050406030204" pitchFamily="18" charset="0"/>
                          </a:rPr>
                          <m:t>−</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𝑚</m:t>
                            </m:r>
                          </m:e>
                          <m:sup>
                            <m:r>
                              <a:rPr lang="en-US" altLang="zh-CN" sz="1800" i="1">
                                <a:latin typeface="Cambria Math" panose="02040503050406030204" pitchFamily="18" charset="0"/>
                              </a:rPr>
                              <m:t>−</m:t>
                            </m:r>
                          </m:sup>
                        </m:sSup>
                        <m:r>
                          <a:rPr lang="en-US" altLang="zh-CN" sz="1800" i="1">
                            <a:latin typeface="Cambria Math" panose="02040503050406030204" pitchFamily="18" charset="0"/>
                          </a:rPr>
                          <m:t>)</m:t>
                        </m:r>
                      </m:e>
                      <m:sup>
                        <m:r>
                          <a:rPr lang="en-US" altLang="zh-CN" sz="1800" i="1">
                            <a:latin typeface="Cambria Math" panose="02040503050406030204" pitchFamily="18" charset="0"/>
                          </a:rPr>
                          <m:t>2</m:t>
                        </m:r>
                      </m:sup>
                    </m:sSup>
                  </m:oMath>
                </a14:m>
                <a:endParaRPr lang="en-US" altLang="zh-CN" sz="2000" dirty="0">
                  <a:latin typeface="微软雅黑" panose="020B0503020204020204" pitchFamily="34" charset="-122"/>
                  <a:ea typeface="微软雅黑" panose="020B0503020204020204" pitchFamily="34" charset="-122"/>
                </a:endParaRPr>
              </a:p>
              <a:p>
                <a:pPr marL="1200150" lvl="3" indent="0">
                  <a:buNone/>
                </a:pPr>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1300" i="1">
                            <a:latin typeface="Cambria Math" panose="02040503050406030204" pitchFamily="18" charset="0"/>
                          </a:rPr>
                        </m:ctrlPr>
                      </m:sSubPr>
                      <m:e>
                        <m:r>
                          <a:rPr lang="en-US" altLang="zh-CN" sz="1300" i="1">
                            <a:latin typeface="Cambria Math" panose="02040503050406030204" pitchFamily="18" charset="0"/>
                          </a:rPr>
                          <m:t>𝐿</m:t>
                        </m:r>
                      </m:e>
                      <m:sub>
                        <m:r>
                          <a:rPr lang="en-US" altLang="zh-CN" sz="1300" i="1">
                            <a:latin typeface="Cambria Math" panose="02040503050406030204" pitchFamily="18" charset="0"/>
                          </a:rPr>
                          <m:t>𝑘</m:t>
                        </m:r>
                      </m:sub>
                    </m:sSub>
                  </m:oMath>
                </a14:m>
                <a:r>
                  <a:rPr lang="zh-CN" altLang="en-US" sz="1300" dirty="0">
                    <a:latin typeface="微软雅黑" panose="020B0503020204020204" pitchFamily="34" charset="-122"/>
                    <a:ea typeface="微软雅黑" panose="020B0503020204020204" pitchFamily="34" charset="-122"/>
                  </a:rPr>
                  <a:t>：第</a:t>
                </a:r>
                <a:r>
                  <a:rPr lang="en-US" altLang="zh-CN" sz="1300" dirty="0">
                    <a:latin typeface="微软雅黑" panose="020B0503020204020204" pitchFamily="34" charset="-122"/>
                    <a:ea typeface="微软雅黑" panose="020B0503020204020204" pitchFamily="34" charset="-122"/>
                  </a:rPr>
                  <a:t>k</a:t>
                </a:r>
                <a:r>
                  <a:rPr lang="zh-CN" altLang="en-US" sz="1300" dirty="0">
                    <a:latin typeface="微软雅黑" panose="020B0503020204020204" pitchFamily="34" charset="-122"/>
                    <a:ea typeface="微软雅黑" panose="020B0503020204020204" pitchFamily="34" charset="-122"/>
                  </a:rPr>
                  <a:t>类的损失值</a:t>
                </a:r>
                <a:endParaRPr lang="en-US" altLang="zh-CN" sz="1300" dirty="0">
                  <a:latin typeface="微软雅黑" panose="020B0503020204020204" pitchFamily="34" charset="-122"/>
                  <a:ea typeface="微软雅黑" panose="020B0503020204020204" pitchFamily="34" charset="-122"/>
                </a:endParaRPr>
              </a:p>
              <a:p>
                <a:pPr marL="1200150" lvl="3" indent="0">
                  <a:buNone/>
                </a:pPr>
                <a:r>
                  <a:rPr lang="en-US" altLang="zh-CN" sz="13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1300" i="1">
                            <a:latin typeface="Cambria Math" panose="02040503050406030204" pitchFamily="18" charset="0"/>
                          </a:rPr>
                        </m:ctrlPr>
                      </m:sSubPr>
                      <m:e>
                        <m:r>
                          <a:rPr lang="en-US" altLang="zh-CN" sz="1300" i="1">
                            <a:latin typeface="Cambria Math" panose="02040503050406030204" pitchFamily="18" charset="0"/>
                          </a:rPr>
                          <m:t>𝑇</m:t>
                        </m:r>
                      </m:e>
                      <m:sub>
                        <m:r>
                          <a:rPr lang="en-US" altLang="zh-CN" sz="1300" i="1">
                            <a:latin typeface="Cambria Math" panose="02040503050406030204" pitchFamily="18" charset="0"/>
                          </a:rPr>
                          <m:t>𝑘</m:t>
                        </m:r>
                      </m:sub>
                    </m:sSub>
                  </m:oMath>
                </a14:m>
                <a:r>
                  <a:rPr lang="zh-CN" altLang="en-US" sz="1300" dirty="0">
                    <a:latin typeface="微软雅黑" panose="020B0503020204020204" pitchFamily="34" charset="-122"/>
                    <a:ea typeface="微软雅黑" panose="020B0503020204020204" pitchFamily="34" charset="-122"/>
                  </a:rPr>
                  <a:t>：指示函数（</a:t>
                </a:r>
                <a:r>
                  <a:rPr lang="en-US" altLang="zh-CN" sz="1300" dirty="0">
                    <a:latin typeface="微软雅黑" panose="020B0503020204020204" pitchFamily="34" charset="-122"/>
                    <a:ea typeface="微软雅黑" panose="020B0503020204020204" pitchFamily="34" charset="-122"/>
                  </a:rPr>
                  <a:t>k</a:t>
                </a:r>
                <a:r>
                  <a:rPr lang="zh-CN" altLang="en-US" sz="1300" dirty="0">
                    <a:latin typeface="微软雅黑" panose="020B0503020204020204" pitchFamily="34" charset="-122"/>
                    <a:ea typeface="微软雅黑" panose="020B0503020204020204" pitchFamily="34" charset="-122"/>
                  </a:rPr>
                  <a:t>类存在即为</a:t>
                </a:r>
                <a:r>
                  <a:rPr lang="en-US" altLang="zh-CN" sz="1300" dirty="0">
                    <a:latin typeface="微软雅黑" panose="020B0503020204020204" pitchFamily="34" charset="-122"/>
                    <a:ea typeface="微软雅黑" panose="020B0503020204020204" pitchFamily="34" charset="-122"/>
                  </a:rPr>
                  <a:t>1</a:t>
                </a:r>
                <a:r>
                  <a:rPr lang="zh-CN" altLang="en-US" sz="1300" dirty="0">
                    <a:latin typeface="微软雅黑" panose="020B0503020204020204" pitchFamily="34" charset="-122"/>
                    <a:ea typeface="微软雅黑" panose="020B0503020204020204" pitchFamily="34" charset="-122"/>
                  </a:rPr>
                  <a:t>，否则为</a:t>
                </a:r>
                <a:r>
                  <a:rPr lang="en-US" altLang="zh-CN" sz="1300" dirty="0">
                    <a:latin typeface="微软雅黑" panose="020B0503020204020204" pitchFamily="34" charset="-122"/>
                    <a:ea typeface="微软雅黑" panose="020B0503020204020204" pitchFamily="34" charset="-122"/>
                  </a:rPr>
                  <a:t>0</a:t>
                </a:r>
                <a:r>
                  <a:rPr lang="zh-CN" altLang="en-US" sz="1300" dirty="0">
                    <a:latin typeface="微软雅黑" panose="020B0503020204020204" pitchFamily="34" charset="-122"/>
                    <a:ea typeface="微软雅黑" panose="020B0503020204020204" pitchFamily="34" charset="-122"/>
                  </a:rPr>
                  <a:t>）</a:t>
                </a:r>
                <a:endParaRPr lang="en-US" altLang="zh-CN" sz="1300" dirty="0">
                  <a:latin typeface="微软雅黑" panose="020B0503020204020204" pitchFamily="34" charset="-122"/>
                  <a:ea typeface="微软雅黑" panose="020B0503020204020204" pitchFamily="34" charset="-122"/>
                </a:endParaRPr>
              </a:p>
              <a:p>
                <a:pPr marL="1200150" lvl="3" indent="0">
                  <a:buNone/>
                </a:pPr>
                <a:r>
                  <a:rPr lang="en-US" altLang="zh-CN" sz="1300" dirty="0">
                    <a:latin typeface="微软雅黑" panose="020B0503020204020204" pitchFamily="34" charset="-122"/>
                    <a:ea typeface="微软雅黑" panose="020B0503020204020204" pitchFamily="34" charset="-122"/>
                  </a:rPr>
                  <a:t>             	 </a:t>
                </a:r>
                <a14:m>
                  <m:oMath xmlns:m="http://schemas.openxmlformats.org/officeDocument/2006/math">
                    <m:sSup>
                      <m:sSupPr>
                        <m:ctrlPr>
                          <a:rPr lang="en-US" altLang="zh-CN" sz="1300" i="1">
                            <a:latin typeface="Cambria Math" panose="02040503050406030204" pitchFamily="18" charset="0"/>
                          </a:rPr>
                        </m:ctrlPr>
                      </m:sSupPr>
                      <m:e>
                        <m:r>
                          <a:rPr lang="en-US" altLang="zh-CN" sz="1300" i="1">
                            <a:latin typeface="Cambria Math" panose="02040503050406030204" pitchFamily="18" charset="0"/>
                          </a:rPr>
                          <m:t>𝑚</m:t>
                        </m:r>
                      </m:e>
                      <m:sup>
                        <m:r>
                          <a:rPr lang="en-US" altLang="zh-CN" sz="1300" i="1">
                            <a:latin typeface="Cambria Math" panose="02040503050406030204" pitchFamily="18" charset="0"/>
                          </a:rPr>
                          <m:t>+</m:t>
                        </m:r>
                      </m:sup>
                    </m:sSup>
                  </m:oMath>
                </a14:m>
                <a:r>
                  <a:rPr lang="zh-CN" altLang="en-US" sz="1300" dirty="0">
                    <a:latin typeface="微软雅黑" panose="020B0503020204020204" pitchFamily="34" charset="-122"/>
                    <a:ea typeface="微软雅黑" panose="020B0503020204020204" pitchFamily="34" charset="-122"/>
                  </a:rPr>
                  <a:t>：上界，惩罚假阳性，实验中取</a:t>
                </a:r>
                <a:r>
                  <a:rPr lang="en-US" altLang="zh-CN" sz="1300" dirty="0">
                    <a:latin typeface="微软雅黑" panose="020B0503020204020204" pitchFamily="34" charset="-122"/>
                    <a:ea typeface="微软雅黑" panose="020B0503020204020204" pitchFamily="34" charset="-122"/>
                  </a:rPr>
                  <a:t>0.9</a:t>
                </a:r>
              </a:p>
              <a:p>
                <a:pPr marL="1200150" lvl="3" indent="0">
                  <a:buNone/>
                </a:pPr>
                <a:r>
                  <a:rPr lang="en-US" altLang="zh-CN" sz="1300" dirty="0">
                    <a:latin typeface="微软雅黑" panose="020B0503020204020204" pitchFamily="34" charset="-122"/>
                    <a:ea typeface="微软雅黑" panose="020B0503020204020204" pitchFamily="34" charset="-122"/>
                  </a:rPr>
                  <a:t>              	 </a:t>
                </a:r>
                <a14:m>
                  <m:oMath xmlns:m="http://schemas.openxmlformats.org/officeDocument/2006/math">
                    <m:sSup>
                      <m:sSupPr>
                        <m:ctrlPr>
                          <a:rPr lang="en-US" altLang="zh-CN" sz="1300" i="1">
                            <a:latin typeface="Cambria Math" panose="02040503050406030204" pitchFamily="18" charset="0"/>
                          </a:rPr>
                        </m:ctrlPr>
                      </m:sSupPr>
                      <m:e>
                        <m:r>
                          <a:rPr lang="en-US" altLang="zh-CN" sz="1300" i="1">
                            <a:latin typeface="Cambria Math" panose="02040503050406030204" pitchFamily="18" charset="0"/>
                          </a:rPr>
                          <m:t>𝑚</m:t>
                        </m:r>
                      </m:e>
                      <m:sup>
                        <m:r>
                          <a:rPr lang="en-US" altLang="zh-CN" sz="1300" i="1">
                            <a:latin typeface="Cambria Math" panose="02040503050406030204" pitchFamily="18" charset="0"/>
                          </a:rPr>
                          <m:t>−</m:t>
                        </m:r>
                      </m:sup>
                    </m:sSup>
                  </m:oMath>
                </a14:m>
                <a:r>
                  <a:rPr lang="zh-CN" altLang="en-US" sz="1300" dirty="0">
                    <a:latin typeface="微软雅黑" panose="020B0503020204020204" pitchFamily="34" charset="-122"/>
                    <a:ea typeface="微软雅黑" panose="020B0503020204020204" pitchFamily="34" charset="-122"/>
                  </a:rPr>
                  <a:t>：下界，惩罚假阴性，实验中取</a:t>
                </a:r>
                <a:r>
                  <a:rPr lang="en-US" altLang="zh-CN" sz="1300" dirty="0">
                    <a:latin typeface="微软雅黑" panose="020B0503020204020204" pitchFamily="34" charset="-122"/>
                    <a:ea typeface="微软雅黑" panose="020B0503020204020204" pitchFamily="34" charset="-122"/>
                  </a:rPr>
                  <a:t>0.1</a:t>
                </a:r>
              </a:p>
              <a:p>
                <a:pPr marL="1200150" lvl="3" indent="0">
                  <a:buNone/>
                </a:pPr>
                <a:r>
                  <a:rPr lang="en-US" altLang="zh-CN" dirty="0">
                    <a:latin typeface="微软雅黑" panose="020B0503020204020204" pitchFamily="34" charset="-122"/>
                    <a:ea typeface="微软雅黑" panose="020B0503020204020204" pitchFamily="34" charset="-122"/>
                  </a:rPr>
                  <a:t>		</a:t>
                </a:r>
                <a:r>
                  <a:rPr lang="el-GR" altLang="zh-CN" dirty="0">
                    <a:latin typeface="微软雅黑" panose="020B0503020204020204" pitchFamily="34" charset="-122"/>
                    <a:ea typeface="微软雅黑" panose="020B0503020204020204" pitchFamily="34" charset="-122"/>
                  </a:rPr>
                  <a:t> </a:t>
                </a:r>
                <a14:m>
                  <m:oMath xmlns:m="http://schemas.openxmlformats.org/officeDocument/2006/math">
                    <m:r>
                      <m:rPr>
                        <m:sty m:val="p"/>
                      </m:rPr>
                      <a:rPr lang="el-GR" altLang="zh-CN" sz="1300">
                        <a:latin typeface="Cambria Math" panose="02040503050406030204" pitchFamily="18" charset="0"/>
                      </a:rPr>
                      <m:t>λ</m:t>
                    </m:r>
                  </m:oMath>
                </a14:m>
                <a:r>
                  <a:rPr lang="zh-CN" altLang="en-US" sz="1300" dirty="0">
                    <a:latin typeface="微软雅黑" panose="020B0503020204020204" pitchFamily="34" charset="-122"/>
                    <a:ea typeface="微软雅黑" panose="020B0503020204020204" pitchFamily="34" charset="-122"/>
                  </a:rPr>
                  <a:t>：比例系数，实验中取</a:t>
                </a:r>
                <a:r>
                  <a:rPr lang="en-US" altLang="zh-CN" sz="1300" dirty="0">
                    <a:latin typeface="微软雅黑" panose="020B0503020204020204" pitchFamily="34" charset="-122"/>
                    <a:ea typeface="微软雅黑" panose="020B0503020204020204" pitchFamily="34" charset="-122"/>
                  </a:rPr>
                  <a:t>0.5</a:t>
                </a:r>
              </a:p>
              <a:p>
                <a:pPr marL="800100" lvl="2" inden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重构损失（</a:t>
                </a:r>
                <a:r>
                  <a:rPr lang="en-US" altLang="zh-CN" sz="2000" dirty="0">
                    <a:latin typeface="微软雅黑" panose="020B0503020204020204" pitchFamily="34" charset="-122"/>
                    <a:ea typeface="微软雅黑" panose="020B0503020204020204" pitchFamily="34" charset="-122"/>
                  </a:rPr>
                  <a:t>Reconstruction Loss</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800100" lvl="2" indent="0">
                  <a:buNone/>
                </a:pPr>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1800" b="0" i="1" smtClean="0">
                        <a:latin typeface="Cambria Math" panose="02040503050406030204" pitchFamily="18" charset="0"/>
                      </a:rPr>
                      <m:t>𝑅</m:t>
                    </m:r>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𝐼𝑛𝑝𝑢𝑡</m:t>
                        </m:r>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𝑖𝑚𝑎𝑔𝑒</m:t>
                        </m:r>
                        <m:r>
                          <a:rPr lang="en-US" altLang="zh-CN" sz="1800" b="0" i="1" smtClean="0">
                            <a:latin typeface="Cambria Math" panose="02040503050406030204" pitchFamily="18" charset="0"/>
                          </a:rPr>
                          <m:t>)</m:t>
                        </m:r>
                      </m:e>
                      <m:sup>
                        <m:r>
                          <a:rPr lang="en-US" altLang="zh-CN" sz="1800" b="0" i="1" smtClean="0">
                            <a:latin typeface="Cambria Math" panose="02040503050406030204" pitchFamily="18" charset="0"/>
                          </a:rPr>
                          <m:t>2</m:t>
                        </m:r>
                      </m:sup>
                    </m:sSup>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𝑅𝑒𝑐𝑜𝑛𝑠𝑡𝑟𝑢𝑐𝑡𝑒𝑑</m:t>
                        </m:r>
                        <m:r>
                          <a:rPr lang="en-US" altLang="zh-CN" sz="1800" b="0" i="1" smtClean="0">
                            <a:latin typeface="Cambria Math" panose="02040503050406030204" pitchFamily="18" charset="0"/>
                          </a:rPr>
                          <m:t> </m:t>
                        </m:r>
                        <m:r>
                          <a:rPr lang="en-US" altLang="zh-CN" sz="1800" b="0" i="1" smtClean="0">
                            <a:latin typeface="Cambria Math" panose="02040503050406030204" pitchFamily="18" charset="0"/>
                          </a:rPr>
                          <m:t>𝑖𝑚𝑎𝑔𝑒</m:t>
                        </m:r>
                        <m:r>
                          <a:rPr lang="en-US" altLang="zh-CN" sz="1800" b="0" i="1" smtClean="0">
                            <a:latin typeface="Cambria Math" panose="02040503050406030204" pitchFamily="18" charset="0"/>
                          </a:rPr>
                          <m:t>)</m:t>
                        </m:r>
                      </m:e>
                      <m:sup>
                        <m:r>
                          <a:rPr lang="en-US" altLang="zh-CN" sz="1800" b="0" i="1" smtClean="0">
                            <a:latin typeface="Cambria Math" panose="02040503050406030204" pitchFamily="18" charset="0"/>
                          </a:rPr>
                          <m:t>2</m:t>
                        </m:r>
                      </m:sup>
                    </m:sSup>
                  </m:oMath>
                </a14:m>
                <a:endParaRPr lang="en-US" altLang="zh-CN" sz="2000" dirty="0">
                  <a:latin typeface="微软雅黑" panose="020B0503020204020204" pitchFamily="34" charset="-122"/>
                  <a:ea typeface="微软雅黑" panose="020B0503020204020204" pitchFamily="34" charset="-122"/>
                </a:endParaRPr>
              </a:p>
              <a:p>
                <a:pPr marL="800100" lvl="2" indent="0">
                  <a:buNone/>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最终损失（</a:t>
                </a:r>
                <a:r>
                  <a:rPr lang="en-US" altLang="zh-CN" sz="2000" dirty="0">
                    <a:latin typeface="微软雅黑" panose="020B0503020204020204" pitchFamily="34" charset="-122"/>
                    <a:ea typeface="微软雅黑" panose="020B0503020204020204" pitchFamily="34" charset="-122"/>
                  </a:rPr>
                  <a:t>Final Loss</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marL="800100" lvl="2" indent="0">
                  <a:buNone/>
                </a:pPr>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r>
                      <a:rPr lang="en-US" altLang="zh-CN" sz="1800" b="0" i="1" smtClean="0">
                        <a:latin typeface="Cambria Math" panose="02040503050406030204" pitchFamily="18" charset="0"/>
                      </a:rPr>
                      <m:t>𝐹</m:t>
                    </m:r>
                    <m:r>
                      <a:rPr lang="en-US" altLang="zh-CN" sz="1800" b="0" i="1" smtClean="0">
                        <a:latin typeface="Cambria Math" panose="02040503050406030204" pitchFamily="18" charset="0"/>
                      </a:rPr>
                      <m:t>=</m:t>
                    </m:r>
                    <m:nary>
                      <m:naryPr>
                        <m:chr m:val="∑"/>
                        <m:supHide m:val="on"/>
                        <m:ctrlPr>
                          <a:rPr lang="en-US" altLang="zh-CN" sz="1800" b="0" i="1" smtClean="0">
                            <a:latin typeface="Cambria Math" panose="02040503050406030204" pitchFamily="18" charset="0"/>
                          </a:rPr>
                        </m:ctrlPr>
                      </m:naryPr>
                      <m:sub>
                        <m:r>
                          <m:rPr>
                            <m:sty m:val="p"/>
                            <m:brk m:alnAt="7"/>
                          </m:rPr>
                          <a:rPr lang="en-US" altLang="zh-CN" sz="1800" i="1">
                            <a:latin typeface="Cambria Math" panose="02040503050406030204" pitchFamily="18" charset="0"/>
                          </a:rPr>
                          <m:t>k</m:t>
                        </m:r>
                      </m:sub>
                      <m:sup/>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𝐿</m:t>
                            </m:r>
                          </m:e>
                          <m:sub>
                            <m:r>
                              <a:rPr lang="en-US" altLang="zh-CN" sz="1800" i="1">
                                <a:latin typeface="Cambria Math" panose="02040503050406030204" pitchFamily="18" charset="0"/>
                              </a:rPr>
                              <m:t>𝑘</m:t>
                            </m:r>
                          </m:sub>
                        </m:sSub>
                      </m:e>
                    </m:nary>
                    <m:r>
                      <a:rPr lang="en-US" altLang="zh-CN" sz="1800" b="0" i="1" smtClean="0">
                        <a:latin typeface="Cambria Math" panose="02040503050406030204" pitchFamily="18" charset="0"/>
                      </a:rPr>
                      <m:t> +</m:t>
                    </m:r>
                    <m:r>
                      <m:rPr>
                        <m:sty m:val="p"/>
                      </m:rPr>
                      <a:rPr lang="en-US" altLang="zh-CN" sz="1800" i="1">
                        <a:latin typeface="Cambria Math" panose="02040503050406030204" pitchFamily="18" charset="0"/>
                      </a:rPr>
                      <m:t>α</m:t>
                    </m:r>
                    <m:r>
                      <a:rPr lang="en-US" altLang="zh-CN" sz="1800" b="0" i="1" smtClean="0">
                        <a:latin typeface="Cambria Math" panose="02040503050406030204" pitchFamily="18" charset="0"/>
                      </a:rPr>
                      <m:t>𝑅</m:t>
                    </m:r>
                  </m:oMath>
                </a14:m>
                <a:r>
                  <a:rPr lang="zh-CN" altLang="en-US" sz="2000" dirty="0">
                    <a:latin typeface="微软雅黑" panose="020B0503020204020204" pitchFamily="34" charset="-122"/>
                    <a:ea typeface="微软雅黑" panose="020B0503020204020204" pitchFamily="34" charset="-122"/>
                  </a:rPr>
                  <a:t> （实验中</a:t>
                </a:r>
                <a14:m>
                  <m:oMath xmlns:m="http://schemas.openxmlformats.org/officeDocument/2006/math">
                    <m:r>
                      <m:rPr>
                        <m:sty m:val="p"/>
                      </m:rPr>
                      <a:rPr lang="en-US" altLang="zh-CN" sz="2000" i="1" dirty="0">
                        <a:latin typeface="Cambria Math" panose="02040503050406030204" pitchFamily="18" charset="0"/>
                      </a:rPr>
                      <m:t>α</m:t>
                    </m:r>
                  </m:oMath>
                </a14:m>
                <a:r>
                  <a:rPr lang="zh-CN" altLang="en-US" sz="2000" dirty="0">
                    <a:latin typeface="微软雅黑" panose="020B0503020204020204" pitchFamily="34" charset="-122"/>
                    <a:ea typeface="微软雅黑" panose="020B0503020204020204" pitchFamily="34" charset="-122"/>
                  </a:rPr>
                  <a:t>取值为</a:t>
                </a:r>
                <a:r>
                  <a:rPr lang="en-US" altLang="zh-CN" sz="2000" dirty="0">
                    <a:latin typeface="微软雅黑" panose="020B0503020204020204" pitchFamily="34" charset="-122"/>
                    <a:ea typeface="微软雅黑" panose="020B0503020204020204" pitchFamily="34" charset="-122"/>
                  </a:rPr>
                  <a:t>0.0005</a:t>
                </a:r>
                <a:r>
                  <a:rPr lang="zh-CN" altLang="en-US" sz="2000" dirty="0">
                    <a:latin typeface="微软雅黑" panose="020B0503020204020204" pitchFamily="34" charset="-122"/>
                    <a:ea typeface="微软雅黑" panose="020B0503020204020204" pitchFamily="34" charset="-122"/>
                  </a:rPr>
                  <a:t>）</a:t>
                </a:r>
              </a:p>
            </p:txBody>
          </p:sp>
        </mc:Choice>
        <mc:Fallback>
          <p:sp>
            <p:nvSpPr>
              <p:cNvPr id="91" name="内容占位符 2">
                <a:extLst>
                  <a:ext uri="{FF2B5EF4-FFF2-40B4-BE49-F238E27FC236}">
                    <a16:creationId xmlns:a16="http://schemas.microsoft.com/office/drawing/2014/main" id="{17200E44-7201-4070-A29D-92F3173CB667}"/>
                  </a:ext>
                </a:extLst>
              </p:cNvPr>
              <p:cNvSpPr>
                <a:spLocks noGrp="1" noRot="1" noChangeAspect="1" noMove="1" noResize="1" noEditPoints="1" noAdjustHandles="1" noChangeArrowheads="1" noChangeShapeType="1" noTextEdit="1"/>
              </p:cNvSpPr>
              <p:nvPr>
                <p:ph idx="1"/>
              </p:nvPr>
            </p:nvSpPr>
            <p:spPr>
              <a:xfrm>
                <a:off x="1622729" y="1853248"/>
                <a:ext cx="8946541" cy="4195481"/>
              </a:xfrm>
              <a:blipFill>
                <a:blip r:embed="rId2"/>
                <a:stretch>
                  <a:fillRect l="-1362" t="-2471" b="-944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6505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实验</a:t>
            </a:r>
          </a:p>
        </p:txBody>
      </p:sp>
    </p:spTree>
    <p:extLst>
      <p:ext uri="{BB962C8B-B14F-4D97-AF65-F5344CB8AC3E}">
        <p14:creationId xmlns:p14="http://schemas.microsoft.com/office/powerpoint/2010/main" val="2479702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1488" y="365125"/>
            <a:ext cx="10352312" cy="1325563"/>
          </a:xfrm>
        </p:spPr>
        <p:txBody>
          <a:bodyPr/>
          <a:lstStyle/>
          <a:p>
            <a:r>
              <a:rPr lang="zh-CN" altLang="en-US" dirty="0"/>
              <a:t>实验</a:t>
            </a:r>
            <a:r>
              <a:rPr lang="en-US" altLang="zh-CN" dirty="0"/>
              <a:t>_</a:t>
            </a:r>
            <a:r>
              <a:rPr lang="zh-CN" altLang="en-US" sz="3200" dirty="0"/>
              <a:t>数据集</a:t>
            </a:r>
            <a:endParaRPr lang="zh-CN" altLang="en-US" dirty="0"/>
          </a:p>
        </p:txBody>
      </p:sp>
      <p:pic>
        <p:nvPicPr>
          <p:cNvPr id="6" name="内容占位符 5">
            <a:extLst>
              <a:ext uri="{FF2B5EF4-FFF2-40B4-BE49-F238E27FC236}">
                <a16:creationId xmlns:a16="http://schemas.microsoft.com/office/drawing/2014/main" id="{26E56B55-A483-4188-B490-6234E2C936E1}"/>
              </a:ext>
            </a:extLst>
          </p:cNvPr>
          <p:cNvPicPr>
            <a:picLocks noGrp="1" noChangeAspect="1"/>
          </p:cNvPicPr>
          <p:nvPr>
            <p:ph idx="1"/>
          </p:nvPr>
        </p:nvPicPr>
        <p:blipFill>
          <a:blip r:embed="rId2"/>
          <a:stretch>
            <a:fillRect/>
          </a:stretch>
        </p:blipFill>
        <p:spPr>
          <a:xfrm>
            <a:off x="915643" y="1690688"/>
            <a:ext cx="5874592" cy="4224772"/>
          </a:xfrm>
          <a:prstGeom prst="rect">
            <a:avLst/>
          </a:prstGeom>
        </p:spPr>
      </p:pic>
      <p:sp>
        <p:nvSpPr>
          <p:cNvPr id="5" name="矩形 4">
            <a:extLst>
              <a:ext uri="{FF2B5EF4-FFF2-40B4-BE49-F238E27FC236}">
                <a16:creationId xmlns:a16="http://schemas.microsoft.com/office/drawing/2014/main" id="{191FB95F-EB1A-4591-A059-57EAEA062077}"/>
              </a:ext>
            </a:extLst>
          </p:cNvPr>
          <p:cNvSpPr/>
          <p:nvPr/>
        </p:nvSpPr>
        <p:spPr>
          <a:xfrm>
            <a:off x="7494973" y="2827029"/>
            <a:ext cx="3974976" cy="1754326"/>
          </a:xfrm>
          <a:prstGeom prst="rect">
            <a:avLst/>
          </a:prstGeom>
        </p:spPr>
        <p:txBody>
          <a:bodyPr wrap="square">
            <a:spAutoFit/>
          </a:bodyPr>
          <a:lstStyle/>
          <a:p>
            <a:r>
              <a:rPr lang="en-US" altLang="zh-CN" dirty="0">
                <a:latin typeface="微软雅黑" panose="020B0503020204020204" pitchFamily="34" charset="-122"/>
                <a:ea typeface="微软雅黑" panose="020B0503020204020204" pitchFamily="34" charset="-122"/>
              </a:rPr>
              <a:t>German Traffic Sign Recognition Benchmark Dataset (GTSRB)</a:t>
            </a:r>
            <a:r>
              <a:rPr lang="zh-CN" altLang="en-US" dirty="0">
                <a:latin typeface="微软雅黑" panose="020B0503020204020204" pitchFamily="34" charset="-122"/>
                <a:ea typeface="微软雅黑" panose="020B0503020204020204" pitchFamily="34" charset="-122"/>
              </a:rPr>
              <a:t>，该数据集中的图像截取自驾驶汽车在德国不同道路上行驶所录制的视频，共</a:t>
            </a:r>
            <a:r>
              <a:rPr lang="en-US" altLang="zh-CN" dirty="0">
                <a:latin typeface="微软雅黑" panose="020B0503020204020204" pitchFamily="34" charset="-122"/>
                <a:ea typeface="微软雅黑" panose="020B0503020204020204" pitchFamily="34" charset="-122"/>
              </a:rPr>
              <a:t>43</a:t>
            </a:r>
            <a:r>
              <a:rPr lang="zh-CN" altLang="en-US" dirty="0">
                <a:latin typeface="微软雅黑" panose="020B0503020204020204" pitchFamily="34" charset="-122"/>
                <a:ea typeface="微软雅黑" panose="020B0503020204020204" pitchFamily="34" charset="-122"/>
              </a:rPr>
              <a:t>个类，其中训练集共有图像</a:t>
            </a:r>
            <a:r>
              <a:rPr lang="en-US" altLang="zh-CN" dirty="0">
                <a:latin typeface="微软雅黑" panose="020B0503020204020204" pitchFamily="34" charset="-122"/>
                <a:ea typeface="微软雅黑" panose="020B0503020204020204" pitchFamily="34" charset="-122"/>
              </a:rPr>
              <a:t>34799</a:t>
            </a:r>
            <a:r>
              <a:rPr lang="zh-CN" altLang="en-US" dirty="0">
                <a:latin typeface="微软雅黑" panose="020B0503020204020204" pitchFamily="34" charset="-122"/>
                <a:ea typeface="微软雅黑" panose="020B0503020204020204" pitchFamily="34" charset="-122"/>
              </a:rPr>
              <a:t>张，测试集</a:t>
            </a:r>
            <a:r>
              <a:rPr lang="en-US" altLang="zh-CN" dirty="0">
                <a:latin typeface="微软雅黑" panose="020B0503020204020204" pitchFamily="34" charset="-122"/>
                <a:ea typeface="微软雅黑" panose="020B0503020204020204" pitchFamily="34" charset="-122"/>
              </a:rPr>
              <a:t>12630</a:t>
            </a:r>
            <a:r>
              <a:rPr lang="zh-CN" altLang="en-US" dirty="0">
                <a:latin typeface="微软雅黑" panose="020B0503020204020204" pitchFamily="34" charset="-122"/>
                <a:ea typeface="微软雅黑" panose="020B0503020204020204" pitchFamily="34" charset="-122"/>
              </a:rPr>
              <a:t>张，图像尺</a:t>
            </a:r>
            <a:r>
              <a:rPr lang="en-US" altLang="zh-CN" dirty="0">
                <a:latin typeface="微软雅黑" panose="020B0503020204020204" pitchFamily="34" charset="-122"/>
                <a:ea typeface="微软雅黑" panose="020B0503020204020204" pitchFamily="34" charset="-122"/>
              </a:rPr>
              <a:t>32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32</a:t>
            </a:r>
            <a:endParaRPr lang="zh-CN" altLang="en-US" dirty="0"/>
          </a:p>
        </p:txBody>
      </p:sp>
    </p:spTree>
    <p:extLst>
      <p:ext uri="{BB962C8B-B14F-4D97-AF65-F5344CB8AC3E}">
        <p14:creationId xmlns:p14="http://schemas.microsoft.com/office/powerpoint/2010/main" val="3734510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1488" y="365125"/>
            <a:ext cx="10352312" cy="1325563"/>
          </a:xfrm>
        </p:spPr>
        <p:txBody>
          <a:bodyPr/>
          <a:lstStyle/>
          <a:p>
            <a:r>
              <a:rPr lang="zh-CN" altLang="en-US" dirty="0"/>
              <a:t>实验</a:t>
            </a:r>
            <a:r>
              <a:rPr lang="en-US" altLang="zh-CN" dirty="0"/>
              <a:t>_</a:t>
            </a:r>
            <a:r>
              <a:rPr lang="zh-CN" altLang="en-US" sz="3200" dirty="0"/>
              <a:t>结果</a:t>
            </a:r>
            <a:endParaRPr lang="zh-CN" altLang="en-US" dirty="0"/>
          </a:p>
        </p:txBody>
      </p:sp>
      <mc:AlternateContent xmlns:mc="http://schemas.openxmlformats.org/markup-compatibility/2006" xmlns:a14="http://schemas.microsoft.com/office/drawing/2010/main">
        <mc:Choice Requires="a14">
          <p:sp>
            <p:nvSpPr>
              <p:cNvPr id="13" name="矩形 12">
                <a:extLst>
                  <a:ext uri="{FF2B5EF4-FFF2-40B4-BE49-F238E27FC236}">
                    <a16:creationId xmlns:a16="http://schemas.microsoft.com/office/drawing/2014/main" id="{2FE89989-B56F-47F0-B1CF-FE5644C70CCB}"/>
                  </a:ext>
                </a:extLst>
              </p:cNvPr>
              <p:cNvSpPr/>
              <p:nvPr/>
            </p:nvSpPr>
            <p:spPr>
              <a:xfrm>
                <a:off x="1862386" y="1874312"/>
                <a:ext cx="6096000" cy="2022798"/>
              </a:xfrm>
              <a:prstGeom prst="rect">
                <a:avLst/>
              </a:prstGeom>
            </p:spPr>
            <p:txBody>
              <a:bodyPr>
                <a:spAutoFit/>
              </a:bodyPr>
              <a:lstStyle/>
              <a:p>
                <a:r>
                  <a:rPr lang="zh-CN" altLang="en-US" dirty="0">
                    <a:latin typeface="微软雅黑" panose="020B0503020204020204" pitchFamily="34" charset="-122"/>
                    <a:ea typeface="微软雅黑" panose="020B0503020204020204" pitchFamily="34" charset="-122"/>
                  </a:rPr>
                  <a:t>评价标准：</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正确率</a:t>
                </a:r>
                <a:r>
                  <a:rPr lang="en-US" altLang="zh-CN" dirty="0">
                    <a:latin typeface="微软雅黑" panose="020B0503020204020204" pitchFamily="34" charset="-122"/>
                    <a:ea typeface="微软雅黑" panose="020B0503020204020204" pitchFamily="34" charset="-122"/>
                  </a:rPr>
                  <a:t>  =  </a:t>
                </a:r>
                <a14:m>
                  <m:oMath xmlns:m="http://schemas.openxmlformats.org/officeDocument/2006/math">
                    <m:f>
                      <m:fPr>
                        <m:ctrlPr>
                          <a:rPr lang="en-US" altLang="zh-CN" i="1">
                            <a:latin typeface="Cambria Math" panose="02040503050406030204" pitchFamily="18" charset="0"/>
                            <a:ea typeface="微软雅黑" panose="020B0503020204020204" pitchFamily="34" charset="-122"/>
                          </a:rPr>
                        </m:ctrlPr>
                      </m:fPr>
                      <m:num>
                        <m:r>
                          <a:rPr lang="en-US" altLang="zh-CN" i="1">
                            <a:latin typeface="Cambria Math" panose="02040503050406030204" pitchFamily="18" charset="0"/>
                            <a:ea typeface="微软雅黑" panose="020B0503020204020204" pitchFamily="34" charset="-122"/>
                          </a:rPr>
                          <m:t>     </m:t>
                        </m:r>
                        <m:r>
                          <a:rPr lang="zh-CN" altLang="en-US" i="1">
                            <a:latin typeface="Cambria Math" panose="02040503050406030204" pitchFamily="18" charset="0"/>
                            <a:ea typeface="微软雅黑" panose="020B0503020204020204" pitchFamily="34" charset="-122"/>
                          </a:rPr>
                          <m:t>正确识别标志数量</m:t>
                        </m:r>
                        <m:r>
                          <a:rPr lang="en-US" altLang="zh-CN" i="1">
                            <a:latin typeface="Cambria Math" panose="02040503050406030204" pitchFamily="18" charset="0"/>
                            <a:ea typeface="微软雅黑" panose="020B0503020204020204" pitchFamily="34" charset="-122"/>
                          </a:rPr>
                          <m:t>    </m:t>
                        </m:r>
                      </m:num>
                      <m:den>
                        <m:r>
                          <a:rPr lang="zh-CN" altLang="en-US" i="1">
                            <a:latin typeface="Cambria Math" panose="02040503050406030204" pitchFamily="18" charset="0"/>
                            <a:ea typeface="微软雅黑" panose="020B0503020204020204" pitchFamily="34" charset="-122"/>
                          </a:rPr>
                          <m:t>标志总数</m:t>
                        </m:r>
                      </m:den>
                    </m:f>
                  </m:oMath>
                </a14:m>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不同方法结果对比：</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mc:Choice>
        <mc:Fallback xmlns="">
          <p:sp>
            <p:nvSpPr>
              <p:cNvPr id="13" name="矩形 12">
                <a:extLst>
                  <a:ext uri="{FF2B5EF4-FFF2-40B4-BE49-F238E27FC236}">
                    <a16:creationId xmlns:a16="http://schemas.microsoft.com/office/drawing/2014/main" id="{2FE89989-B56F-47F0-B1CF-FE5644C70CCB}"/>
                  </a:ext>
                </a:extLst>
              </p:cNvPr>
              <p:cNvSpPr>
                <a:spLocks noRot="1" noChangeAspect="1" noMove="1" noResize="1" noEditPoints="1" noAdjustHandles="1" noChangeArrowheads="1" noChangeShapeType="1" noTextEdit="1"/>
              </p:cNvSpPr>
              <p:nvPr/>
            </p:nvSpPr>
            <p:spPr>
              <a:xfrm>
                <a:off x="1862386" y="1874312"/>
                <a:ext cx="6096000" cy="2022798"/>
              </a:xfrm>
              <a:prstGeom prst="rect">
                <a:avLst/>
              </a:prstGeom>
              <a:blipFill>
                <a:blip r:embed="rId2"/>
                <a:stretch>
                  <a:fillRect l="-900" t="-1506"/>
                </a:stretch>
              </a:blipFill>
            </p:spPr>
            <p:txBody>
              <a:bodyPr/>
              <a:lstStyle/>
              <a:p>
                <a:r>
                  <a:rPr lang="zh-CN" altLang="en-US">
                    <a:noFill/>
                  </a:rPr>
                  <a:t> </a:t>
                </a:r>
              </a:p>
            </p:txBody>
          </p:sp>
        </mc:Fallback>
      </mc:AlternateContent>
      <p:graphicFrame>
        <p:nvGraphicFramePr>
          <p:cNvPr id="14" name="表格 5">
            <a:extLst>
              <a:ext uri="{FF2B5EF4-FFF2-40B4-BE49-F238E27FC236}">
                <a16:creationId xmlns:a16="http://schemas.microsoft.com/office/drawing/2014/main" id="{099BABBE-A14B-4FFB-B6C8-CFBAA4FD24BA}"/>
              </a:ext>
            </a:extLst>
          </p:cNvPr>
          <p:cNvGraphicFramePr>
            <a:graphicFrameLocks noGrp="1"/>
          </p:cNvGraphicFramePr>
          <p:nvPr>
            <p:extLst>
              <p:ext uri="{D42A27DB-BD31-4B8C-83A1-F6EECF244321}">
                <p14:modId xmlns:p14="http://schemas.microsoft.com/office/powerpoint/2010/main" val="2683626654"/>
              </p:ext>
            </p:extLst>
          </p:nvPr>
        </p:nvGraphicFramePr>
        <p:xfrm>
          <a:off x="2813260" y="3897110"/>
          <a:ext cx="4194252" cy="2225040"/>
        </p:xfrm>
        <a:graphic>
          <a:graphicData uri="http://schemas.openxmlformats.org/drawingml/2006/table">
            <a:tbl>
              <a:tblPr firstRow="1" bandRow="1">
                <a:tableStyleId>{5C22544A-7EE6-4342-B048-85BDC9FD1C3A}</a:tableStyleId>
              </a:tblPr>
              <a:tblGrid>
                <a:gridCol w="1054089">
                  <a:extLst>
                    <a:ext uri="{9D8B030D-6E8A-4147-A177-3AD203B41FA5}">
                      <a16:colId xmlns:a16="http://schemas.microsoft.com/office/drawing/2014/main" val="4232201411"/>
                    </a:ext>
                  </a:extLst>
                </a:gridCol>
                <a:gridCol w="3140163">
                  <a:extLst>
                    <a:ext uri="{9D8B030D-6E8A-4147-A177-3AD203B41FA5}">
                      <a16:colId xmlns:a16="http://schemas.microsoft.com/office/drawing/2014/main" val="223451699"/>
                    </a:ext>
                  </a:extLst>
                </a:gridCol>
              </a:tblGrid>
              <a:tr h="370840">
                <a:tc>
                  <a:txBody>
                    <a:bodyPr/>
                    <a:lstStyle/>
                    <a:p>
                      <a:r>
                        <a:rPr lang="en-US" altLang="zh-CN" dirty="0">
                          <a:solidFill>
                            <a:schemeClr val="tx1"/>
                          </a:solidFill>
                          <a:latin typeface="微软雅黑" panose="020B0503020204020204" pitchFamily="34" charset="-122"/>
                          <a:ea typeface="微软雅黑" panose="020B0503020204020204" pitchFamily="34" charset="-122"/>
                        </a:rPr>
                        <a:t>ACC(%)</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zh-CN" altLang="en-US" dirty="0">
                          <a:solidFill>
                            <a:schemeClr val="tx1"/>
                          </a:solidFill>
                          <a:latin typeface="微软雅黑" panose="020B0503020204020204" pitchFamily="34" charset="-122"/>
                          <a:ea typeface="微软雅黑" panose="020B0503020204020204" pitchFamily="34" charset="-122"/>
                        </a:rPr>
                        <a:t>方法</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10018412"/>
                  </a:ext>
                </a:extLst>
              </a:tr>
              <a:tr h="370840">
                <a:tc>
                  <a:txBody>
                    <a:bodyPr/>
                    <a:lstStyle/>
                    <a:p>
                      <a:r>
                        <a:rPr lang="en-US" altLang="zh-CN" dirty="0">
                          <a:solidFill>
                            <a:schemeClr val="tx1"/>
                          </a:solidFill>
                          <a:latin typeface="微软雅黑" panose="020B0503020204020204" pitchFamily="34" charset="-122"/>
                          <a:ea typeface="微软雅黑" panose="020B0503020204020204" pitchFamily="34" charset="-122"/>
                        </a:rPr>
                        <a:t>97.62</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altLang="zh-CN" dirty="0">
                          <a:solidFill>
                            <a:schemeClr val="tx1"/>
                          </a:solidFill>
                          <a:latin typeface="微软雅黑" panose="020B0503020204020204" pitchFamily="34" charset="-122"/>
                          <a:ea typeface="微软雅黑" panose="020B0503020204020204" pitchFamily="34" charset="-122"/>
                        </a:rPr>
                        <a:t>Capsule networks </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66335340"/>
                  </a:ext>
                </a:extLst>
              </a:tr>
              <a:tr h="370840">
                <a:tc>
                  <a:txBody>
                    <a:bodyPr/>
                    <a:lstStyle/>
                    <a:p>
                      <a:r>
                        <a:rPr lang="en-US" altLang="zh-CN" dirty="0">
                          <a:solidFill>
                            <a:schemeClr val="tx1"/>
                          </a:solidFill>
                          <a:latin typeface="微软雅黑" panose="020B0503020204020204" pitchFamily="34" charset="-122"/>
                          <a:ea typeface="微软雅黑" panose="020B0503020204020204" pitchFamily="34" charset="-122"/>
                        </a:rPr>
                        <a:t>96.14</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dirty="0">
                          <a:solidFill>
                            <a:schemeClr val="tx1"/>
                          </a:solidFill>
                          <a:latin typeface="微软雅黑" panose="020B0503020204020204" pitchFamily="34" charset="-122"/>
                          <a:ea typeface="微软雅黑" panose="020B0503020204020204" pitchFamily="34" charset="-122"/>
                        </a:rPr>
                        <a:t>Random Forests </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20665519"/>
                  </a:ext>
                </a:extLst>
              </a:tr>
              <a:tr h="370840">
                <a:tc>
                  <a:txBody>
                    <a:bodyPr/>
                    <a:lstStyle/>
                    <a:p>
                      <a:r>
                        <a:rPr lang="en-US" altLang="zh-CN" dirty="0">
                          <a:solidFill>
                            <a:schemeClr val="tx1"/>
                          </a:solidFill>
                          <a:latin typeface="微软雅黑" panose="020B0503020204020204" pitchFamily="34" charset="-122"/>
                          <a:ea typeface="微软雅黑" panose="020B0503020204020204" pitchFamily="34" charset="-122"/>
                        </a:rPr>
                        <a:t>95.68</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dirty="0">
                          <a:solidFill>
                            <a:schemeClr val="tx1"/>
                          </a:solidFill>
                          <a:latin typeface="微软雅黑" panose="020B0503020204020204" pitchFamily="34" charset="-122"/>
                          <a:ea typeface="微软雅黑" panose="020B0503020204020204" pitchFamily="34" charset="-122"/>
                        </a:rPr>
                        <a:t>LDA(HOG 2</a:t>
                      </a:r>
                      <a:r>
                        <a:rPr lang="zh-CN" altLang="en-US" dirty="0">
                          <a:solidFill>
                            <a:schemeClr val="tx1"/>
                          </a:solidFill>
                          <a:latin typeface="微软雅黑" panose="020B0503020204020204" pitchFamily="34" charset="-122"/>
                          <a:ea typeface="微软雅黑" panose="020B0503020204020204" pitchFamily="34" charset="-122"/>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08162635"/>
                  </a:ext>
                </a:extLst>
              </a:tr>
              <a:tr h="370840">
                <a:tc>
                  <a:txBody>
                    <a:bodyPr/>
                    <a:lstStyle/>
                    <a:p>
                      <a:r>
                        <a:rPr lang="en-US" altLang="zh-CN" dirty="0">
                          <a:solidFill>
                            <a:schemeClr val="tx1"/>
                          </a:solidFill>
                          <a:latin typeface="微软雅黑" panose="020B0503020204020204" pitchFamily="34" charset="-122"/>
                          <a:ea typeface="微软雅黑" panose="020B0503020204020204" pitchFamily="34" charset="-122"/>
                        </a:rPr>
                        <a:t>93.18</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altLang="zh-CN" dirty="0">
                          <a:solidFill>
                            <a:schemeClr val="tx1"/>
                          </a:solidFill>
                          <a:latin typeface="微软雅黑" panose="020B0503020204020204" pitchFamily="34" charset="-122"/>
                          <a:ea typeface="微软雅黑" panose="020B0503020204020204" pitchFamily="34" charset="-122"/>
                        </a:rPr>
                        <a:t>LDA(HOG 1</a:t>
                      </a:r>
                      <a:r>
                        <a:rPr lang="zh-CN" altLang="en-US" dirty="0">
                          <a:solidFill>
                            <a:schemeClr val="tx1"/>
                          </a:solidFill>
                          <a:latin typeface="微软雅黑" panose="020B0503020204020204" pitchFamily="34" charset="-122"/>
                          <a:ea typeface="微软雅黑" panose="020B0503020204020204" pitchFamily="34" charset="-122"/>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7685210"/>
                  </a:ext>
                </a:extLst>
              </a:tr>
              <a:tr h="370840">
                <a:tc>
                  <a:txBody>
                    <a:bodyPr/>
                    <a:lstStyle/>
                    <a:p>
                      <a:r>
                        <a:rPr lang="en-US" altLang="zh-CN" dirty="0">
                          <a:solidFill>
                            <a:schemeClr val="tx1"/>
                          </a:solidFill>
                          <a:latin typeface="微软雅黑" panose="020B0503020204020204" pitchFamily="34" charset="-122"/>
                          <a:ea typeface="微软雅黑" panose="020B0503020204020204" pitchFamily="34" charset="-122"/>
                        </a:rPr>
                        <a:t>92.34</a:t>
                      </a:r>
                      <a:endParaRPr lang="zh-CN" altLang="en-US" dirty="0">
                        <a:solidFill>
                          <a:schemeClr val="tx1"/>
                        </a:solidFill>
                        <a:latin typeface="微软雅黑" panose="020B0503020204020204" pitchFamily="34" charset="-122"/>
                        <a:ea typeface="微软雅黑" panose="020B0503020204020204" pitchFamily="34" charset="-122"/>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dirty="0">
                          <a:solidFill>
                            <a:schemeClr val="tx1"/>
                          </a:solidFill>
                          <a:latin typeface="微软雅黑" panose="020B0503020204020204" pitchFamily="34" charset="-122"/>
                          <a:ea typeface="微软雅黑" panose="020B0503020204020204" pitchFamily="34" charset="-122"/>
                        </a:rPr>
                        <a:t>LDA(HOG 3</a:t>
                      </a:r>
                      <a:r>
                        <a:rPr lang="zh-CN" altLang="en-US" dirty="0">
                          <a:solidFill>
                            <a:schemeClr val="tx1"/>
                          </a:solidFill>
                          <a:latin typeface="微软雅黑" panose="020B0503020204020204" pitchFamily="34" charset="-122"/>
                          <a:ea typeface="微软雅黑" panose="020B0503020204020204" pitchFamily="34" charset="-122"/>
                        </a:rPr>
                        <a: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56131882"/>
                  </a:ext>
                </a:extLst>
              </a:tr>
            </a:tbl>
          </a:graphicData>
        </a:graphic>
      </p:graphicFrame>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2CD1B72C-A386-42C1-9C2B-F8EED4854E44}"/>
                  </a:ext>
                </a:extLst>
              </p:cNvPr>
              <p:cNvSpPr/>
              <p:nvPr/>
            </p:nvSpPr>
            <p:spPr>
              <a:xfrm>
                <a:off x="5856960" y="3244334"/>
                <a:ext cx="478080"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𝐿</m:t>
                          </m:r>
                        </m:e>
                        <m:sub>
                          <m:r>
                            <a:rPr lang="en-US" altLang="zh-CN" i="1">
                              <a:latin typeface="Cambria Math" panose="02040503050406030204" pitchFamily="18" charset="0"/>
                            </a:rPr>
                            <m:t>𝑘</m:t>
                          </m:r>
                        </m:sub>
                      </m:sSub>
                    </m:oMath>
                  </m:oMathPara>
                </a14:m>
                <a:endParaRPr lang="zh-CN" altLang="en-US" dirty="0"/>
              </a:p>
            </p:txBody>
          </p:sp>
        </mc:Choice>
        <mc:Fallback>
          <p:sp>
            <p:nvSpPr>
              <p:cNvPr id="3" name="矩形 2">
                <a:extLst>
                  <a:ext uri="{FF2B5EF4-FFF2-40B4-BE49-F238E27FC236}">
                    <a16:creationId xmlns:a16="http://schemas.microsoft.com/office/drawing/2014/main" id="{2CD1B72C-A386-42C1-9C2B-F8EED4854E44}"/>
                  </a:ext>
                </a:extLst>
              </p:cNvPr>
              <p:cNvSpPr>
                <a:spLocks noRot="1" noChangeAspect="1" noMove="1" noResize="1" noEditPoints="1" noAdjustHandles="1" noChangeArrowheads="1" noChangeShapeType="1" noTextEdit="1"/>
              </p:cNvSpPr>
              <p:nvPr/>
            </p:nvSpPr>
            <p:spPr>
              <a:xfrm>
                <a:off x="5856960" y="3244334"/>
                <a:ext cx="478080" cy="369332"/>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3949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a:t>内容</a:t>
            </a:r>
            <a:endParaRPr lang="zh-CN" altLang="en-US" dirty="0"/>
          </a:p>
        </p:txBody>
      </p:sp>
      <p:graphicFrame>
        <p:nvGraphicFramePr>
          <p:cNvPr id="6" name="图示 5"/>
          <p:cNvGraphicFramePr/>
          <p:nvPr>
            <p:extLst>
              <p:ext uri="{D42A27DB-BD31-4B8C-83A1-F6EECF244321}">
                <p14:modId xmlns:p14="http://schemas.microsoft.com/office/powerpoint/2010/main" val="3517795617"/>
              </p:ext>
            </p:extLst>
          </p:nvPr>
        </p:nvGraphicFramePr>
        <p:xfrm>
          <a:off x="487250" y="2353614"/>
          <a:ext cx="11217499" cy="21507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189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01488" y="365125"/>
            <a:ext cx="10352312" cy="1325563"/>
          </a:xfrm>
        </p:spPr>
        <p:txBody>
          <a:bodyPr/>
          <a:lstStyle/>
          <a:p>
            <a:r>
              <a:rPr lang="zh-CN" altLang="en-US" dirty="0"/>
              <a:t>实验</a:t>
            </a:r>
            <a:r>
              <a:rPr lang="en-US" altLang="zh-CN" dirty="0"/>
              <a:t>_</a:t>
            </a:r>
            <a:r>
              <a:rPr lang="zh-CN" altLang="en-US" sz="3200" dirty="0"/>
              <a:t>演示</a:t>
            </a:r>
            <a:endParaRPr lang="zh-CN" altLang="en-US" dirty="0"/>
          </a:p>
        </p:txBody>
      </p:sp>
    </p:spTree>
    <p:extLst>
      <p:ext uri="{BB962C8B-B14F-4D97-AF65-F5344CB8AC3E}">
        <p14:creationId xmlns:p14="http://schemas.microsoft.com/office/powerpoint/2010/main" val="2571458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谢谢</a:t>
            </a:r>
          </a:p>
        </p:txBody>
      </p:sp>
    </p:spTree>
    <p:extLst>
      <p:ext uri="{BB962C8B-B14F-4D97-AF65-F5344CB8AC3E}">
        <p14:creationId xmlns:p14="http://schemas.microsoft.com/office/powerpoint/2010/main" val="2282705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背景介绍</a:t>
            </a:r>
          </a:p>
        </p:txBody>
      </p:sp>
    </p:spTree>
    <p:extLst>
      <p:ext uri="{BB962C8B-B14F-4D97-AF65-F5344CB8AC3E}">
        <p14:creationId xmlns:p14="http://schemas.microsoft.com/office/powerpoint/2010/main" val="2597530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背景介绍</a:t>
            </a:r>
            <a:r>
              <a:rPr lang="en-US" altLang="zh-CN" dirty="0"/>
              <a:t>_</a:t>
            </a:r>
            <a:r>
              <a:rPr lang="zh-CN" altLang="en-US" sz="3200" dirty="0"/>
              <a:t>任务背景</a:t>
            </a:r>
            <a:endParaRPr lang="zh-CN" altLang="en-US" dirty="0"/>
          </a:p>
        </p:txBody>
      </p:sp>
      <p:sp>
        <p:nvSpPr>
          <p:cNvPr id="3" name="内容占位符 2"/>
          <p:cNvSpPr>
            <a:spLocks noGrp="1"/>
          </p:cNvSpPr>
          <p:nvPr>
            <p:ph idx="1"/>
          </p:nvPr>
        </p:nvSpPr>
        <p:spPr>
          <a:xfrm>
            <a:off x="838200" y="2232021"/>
            <a:ext cx="10515600" cy="4351338"/>
          </a:xfrm>
        </p:spPr>
        <p:txBody>
          <a:bodyPr/>
          <a:lstStyle/>
          <a:p>
            <a:r>
              <a:rPr lang="zh-CN" altLang="en-US" dirty="0"/>
              <a:t>任务名称：交通标志识别</a:t>
            </a:r>
            <a:endParaRPr lang="en-US" altLang="zh-CN" dirty="0"/>
          </a:p>
          <a:p>
            <a:endParaRPr lang="en-US" altLang="zh-CN" dirty="0"/>
          </a:p>
          <a:p>
            <a:r>
              <a:rPr lang="zh-CN" altLang="en-US" dirty="0"/>
              <a:t>任务内容：通过一定方法，对包含交通标志的图片进行分类</a:t>
            </a:r>
            <a:endParaRPr lang="en-US" altLang="zh-CN" dirty="0"/>
          </a:p>
          <a:p>
            <a:endParaRPr lang="en-US" altLang="zh-CN" dirty="0"/>
          </a:p>
          <a:p>
            <a:r>
              <a:rPr lang="zh-CN" altLang="en-US" dirty="0"/>
              <a:t>应用领域：自动驾驶等</a:t>
            </a:r>
            <a:endParaRPr lang="en-US" altLang="zh-CN" dirty="0"/>
          </a:p>
        </p:txBody>
      </p:sp>
    </p:spTree>
    <p:extLst>
      <p:ext uri="{BB962C8B-B14F-4D97-AF65-F5344CB8AC3E}">
        <p14:creationId xmlns:p14="http://schemas.microsoft.com/office/powerpoint/2010/main" val="3850712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背景介绍</a:t>
            </a:r>
            <a:r>
              <a:rPr lang="en-US" altLang="zh-CN" dirty="0"/>
              <a:t>_</a:t>
            </a:r>
            <a:r>
              <a:rPr lang="zh-CN" altLang="en-US" sz="3200" dirty="0"/>
              <a:t>论文概览</a:t>
            </a:r>
            <a:endParaRPr lang="zh-CN" altLang="en-US" dirty="0"/>
          </a:p>
        </p:txBody>
      </p:sp>
      <p:sp>
        <p:nvSpPr>
          <p:cNvPr id="3" name="内容占位符 2"/>
          <p:cNvSpPr>
            <a:spLocks noGrp="1"/>
          </p:cNvSpPr>
          <p:nvPr>
            <p:ph idx="1"/>
          </p:nvPr>
        </p:nvSpPr>
        <p:spPr>
          <a:xfrm>
            <a:off x="838200" y="1751732"/>
            <a:ext cx="10515600" cy="4351338"/>
          </a:xfrm>
        </p:spPr>
        <p:txBody>
          <a:bodyPr/>
          <a:lstStyle/>
          <a:p>
            <a:r>
              <a:rPr lang="zh-CN" altLang="en-US" dirty="0"/>
              <a:t>主要内容：利用胶囊网络进行交通标志识别</a:t>
            </a:r>
            <a:endParaRPr lang="en-US" altLang="zh-CN" dirty="0"/>
          </a:p>
          <a:p>
            <a:endParaRPr lang="en-US" altLang="zh-CN" dirty="0"/>
          </a:p>
          <a:p>
            <a:r>
              <a:rPr lang="zh-CN" altLang="en-US" dirty="0"/>
              <a:t>论文作者：</a:t>
            </a:r>
            <a:r>
              <a:rPr lang="en-US" altLang="zh-CN" dirty="0"/>
              <a:t>Amara Dinesh Kumar  </a:t>
            </a:r>
            <a:r>
              <a:rPr lang="zh-CN" altLang="en-US" dirty="0"/>
              <a:t>等</a:t>
            </a:r>
            <a:endParaRPr lang="en-US" altLang="zh-CN" dirty="0"/>
          </a:p>
          <a:p>
            <a:endParaRPr lang="en-US" altLang="zh-CN" dirty="0"/>
          </a:p>
          <a:p>
            <a:r>
              <a:rPr lang="zh-CN" altLang="en-US" dirty="0"/>
              <a:t>发表年份：</a:t>
            </a:r>
            <a:r>
              <a:rPr lang="en-US" altLang="zh-CN" dirty="0"/>
              <a:t>2018</a:t>
            </a:r>
          </a:p>
          <a:p>
            <a:endParaRPr lang="en-US" altLang="zh-CN" dirty="0"/>
          </a:p>
          <a:p>
            <a:r>
              <a:rPr lang="zh-CN" altLang="en-US" dirty="0"/>
              <a:t>创新点：首次利用胶囊网络进行交通标志识别，相比于卷积神</a:t>
            </a:r>
            <a:r>
              <a:rPr lang="en-US" altLang="zh-CN" dirty="0"/>
              <a:t>		 </a:t>
            </a:r>
            <a:r>
              <a:rPr lang="zh-CN" altLang="en-US" dirty="0"/>
              <a:t>经网络能够更好地应对图像旋转、伸缩等姿态变换；</a:t>
            </a:r>
            <a:r>
              <a:rPr lang="en-US" altLang="zh-CN" dirty="0"/>
              <a:t>		 </a:t>
            </a:r>
            <a:r>
              <a:rPr lang="zh-CN" altLang="en-US" dirty="0"/>
              <a:t>且网络结构简单，易于训练</a:t>
            </a:r>
            <a:endParaRPr lang="en-US" altLang="zh-CN" dirty="0"/>
          </a:p>
        </p:txBody>
      </p:sp>
    </p:spTree>
    <p:extLst>
      <p:ext uri="{BB962C8B-B14F-4D97-AF65-F5344CB8AC3E}">
        <p14:creationId xmlns:p14="http://schemas.microsoft.com/office/powerpoint/2010/main" val="763699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方法回顾</a:t>
            </a:r>
          </a:p>
        </p:txBody>
      </p:sp>
    </p:spTree>
    <p:extLst>
      <p:ext uri="{BB962C8B-B14F-4D97-AF65-F5344CB8AC3E}">
        <p14:creationId xmlns:p14="http://schemas.microsoft.com/office/powerpoint/2010/main" val="2370098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方法回顾</a:t>
            </a:r>
          </a:p>
        </p:txBody>
      </p:sp>
      <p:sp>
        <p:nvSpPr>
          <p:cNvPr id="3" name="内容占位符 2"/>
          <p:cNvSpPr>
            <a:spLocks noGrp="1"/>
          </p:cNvSpPr>
          <p:nvPr>
            <p:ph idx="1"/>
          </p:nvPr>
        </p:nvSpPr>
        <p:spPr/>
        <p:txBody>
          <a:bodyPr/>
          <a:lstStyle/>
          <a:p>
            <a:r>
              <a:rPr lang="zh-CN" altLang="en-US" dirty="0"/>
              <a:t>传统方法：模板匹配</a:t>
            </a:r>
            <a:endParaRPr lang="en-US" altLang="zh-CN" dirty="0"/>
          </a:p>
          <a:p>
            <a:r>
              <a:rPr lang="zh-CN" altLang="en-US" dirty="0"/>
              <a:t>机器学习方法：支持向量机、随机森林等</a:t>
            </a:r>
            <a:endParaRPr lang="en-US" altLang="zh-CN" dirty="0"/>
          </a:p>
          <a:p>
            <a:r>
              <a:rPr lang="zh-CN" altLang="en-US" dirty="0"/>
              <a:t>深度学习方法：卷积神经网络是目前阶段应用最为广泛的交通</a:t>
            </a:r>
            <a:r>
              <a:rPr lang="en-US" altLang="zh-CN" dirty="0"/>
              <a:t>			  </a:t>
            </a:r>
            <a:r>
              <a:rPr lang="zh-CN" altLang="en-US" dirty="0"/>
              <a:t>标志识别方法，其中</a:t>
            </a:r>
            <a:r>
              <a:rPr lang="en-US" altLang="zh-CN" dirty="0" err="1"/>
              <a:t>LeNet</a:t>
            </a:r>
            <a:r>
              <a:rPr lang="zh-CN" altLang="en-US" dirty="0"/>
              <a:t>是第一个被用于交</a:t>
            </a:r>
            <a:r>
              <a:rPr lang="en-US" altLang="zh-CN" dirty="0"/>
              <a:t>				  </a:t>
            </a:r>
            <a:r>
              <a:rPr lang="zh-CN" altLang="en-US" dirty="0"/>
              <a:t>通标志识别的网络</a:t>
            </a:r>
            <a:endParaRPr lang="en-US" altLang="zh-CN" dirty="0"/>
          </a:p>
        </p:txBody>
      </p:sp>
      <p:grpSp>
        <p:nvGrpSpPr>
          <p:cNvPr id="9" name="组合 8">
            <a:extLst>
              <a:ext uri="{FF2B5EF4-FFF2-40B4-BE49-F238E27FC236}">
                <a16:creationId xmlns:a16="http://schemas.microsoft.com/office/drawing/2014/main" id="{DAF91339-3BC7-4FE3-A593-677199EE7E41}"/>
              </a:ext>
            </a:extLst>
          </p:cNvPr>
          <p:cNvGrpSpPr/>
          <p:nvPr/>
        </p:nvGrpSpPr>
        <p:grpSpPr>
          <a:xfrm>
            <a:off x="1855432" y="3817397"/>
            <a:ext cx="8290283" cy="2201539"/>
            <a:chOff x="1827113" y="2632632"/>
            <a:chExt cx="8223721" cy="2649686"/>
          </a:xfrm>
        </p:grpSpPr>
        <p:pic>
          <p:nvPicPr>
            <p:cNvPr id="10" name="图片 9">
              <a:extLst>
                <a:ext uri="{FF2B5EF4-FFF2-40B4-BE49-F238E27FC236}">
                  <a16:creationId xmlns:a16="http://schemas.microsoft.com/office/drawing/2014/main" id="{2F705538-3D06-4B28-A5B2-7AB840F9386A}"/>
                </a:ext>
              </a:extLst>
            </p:cNvPr>
            <p:cNvPicPr>
              <a:picLocks noChangeAspect="1"/>
            </p:cNvPicPr>
            <p:nvPr/>
          </p:nvPicPr>
          <p:blipFill>
            <a:blip r:embed="rId2"/>
            <a:stretch>
              <a:fillRect/>
            </a:stretch>
          </p:blipFill>
          <p:spPr>
            <a:xfrm>
              <a:off x="1827113" y="2632632"/>
              <a:ext cx="8223721" cy="2649686"/>
            </a:xfrm>
            <a:prstGeom prst="rect">
              <a:avLst/>
            </a:prstGeom>
          </p:spPr>
        </p:pic>
        <p:grpSp>
          <p:nvGrpSpPr>
            <p:cNvPr id="11" name="组合 10">
              <a:extLst>
                <a:ext uri="{FF2B5EF4-FFF2-40B4-BE49-F238E27FC236}">
                  <a16:creationId xmlns:a16="http://schemas.microsoft.com/office/drawing/2014/main" id="{BE87B864-70BF-41AE-817F-8686AFD4EF72}"/>
                </a:ext>
              </a:extLst>
            </p:cNvPr>
            <p:cNvGrpSpPr/>
            <p:nvPr/>
          </p:nvGrpSpPr>
          <p:grpSpPr>
            <a:xfrm>
              <a:off x="2281562" y="4091980"/>
              <a:ext cx="7352513" cy="1166657"/>
              <a:chOff x="2281562" y="4091980"/>
              <a:chExt cx="7352513" cy="1166657"/>
            </a:xfrm>
          </p:grpSpPr>
          <p:sp>
            <p:nvSpPr>
              <p:cNvPr id="12" name="文本框 11">
                <a:extLst>
                  <a:ext uri="{FF2B5EF4-FFF2-40B4-BE49-F238E27FC236}">
                    <a16:creationId xmlns:a16="http://schemas.microsoft.com/office/drawing/2014/main" id="{E811E0F0-6BE0-4417-AB93-362CBC60E4F9}"/>
                  </a:ext>
                </a:extLst>
              </p:cNvPr>
              <p:cNvSpPr txBox="1"/>
              <p:nvPr/>
            </p:nvSpPr>
            <p:spPr>
              <a:xfrm>
                <a:off x="2281562" y="4786753"/>
                <a:ext cx="752129" cy="276999"/>
              </a:xfrm>
              <a:prstGeom prst="rect">
                <a:avLst/>
              </a:prstGeom>
              <a:noFill/>
            </p:spPr>
            <p:txBody>
              <a:bodyPr wrap="none" rtlCol="0">
                <a:spAutoFit/>
              </a:bodyPr>
              <a:lstStyle/>
              <a:p>
                <a:r>
                  <a:rPr lang="en-US" altLang="zh-CN" sz="1200" b="1" dirty="0"/>
                  <a:t>32</a:t>
                </a:r>
                <a:r>
                  <a:rPr lang="zh-CN" altLang="en-US" sz="1200" b="1" dirty="0"/>
                  <a:t>*</a:t>
                </a:r>
                <a:r>
                  <a:rPr lang="en-US" altLang="zh-CN" sz="1200" b="1" dirty="0"/>
                  <a:t>32</a:t>
                </a:r>
                <a:r>
                  <a:rPr lang="zh-CN" altLang="en-US" sz="1200" b="1" dirty="0"/>
                  <a:t>*</a:t>
                </a:r>
                <a:r>
                  <a:rPr lang="en-US" altLang="zh-CN" sz="1200" b="1" dirty="0"/>
                  <a:t>1</a:t>
                </a:r>
                <a:endParaRPr lang="zh-CN" altLang="en-US" sz="1200" b="1" dirty="0"/>
              </a:p>
            </p:txBody>
          </p:sp>
          <p:sp>
            <p:nvSpPr>
              <p:cNvPr id="13" name="文本框 12">
                <a:extLst>
                  <a:ext uri="{FF2B5EF4-FFF2-40B4-BE49-F238E27FC236}">
                    <a16:creationId xmlns:a16="http://schemas.microsoft.com/office/drawing/2014/main" id="{88BB31EE-EDF1-4283-ADA1-CD0DADE9DFB5}"/>
                  </a:ext>
                </a:extLst>
              </p:cNvPr>
              <p:cNvSpPr txBox="1"/>
              <p:nvPr/>
            </p:nvSpPr>
            <p:spPr>
              <a:xfrm>
                <a:off x="3597445" y="4820653"/>
                <a:ext cx="725418" cy="333385"/>
              </a:xfrm>
              <a:prstGeom prst="rect">
                <a:avLst/>
              </a:prstGeom>
              <a:noFill/>
            </p:spPr>
            <p:txBody>
              <a:bodyPr wrap="none" rtlCol="0">
                <a:spAutoFit/>
              </a:bodyPr>
              <a:lstStyle/>
              <a:p>
                <a:r>
                  <a:rPr lang="en-US" altLang="zh-CN" sz="1200" dirty="0"/>
                  <a:t>28</a:t>
                </a:r>
                <a:r>
                  <a:rPr lang="zh-CN" altLang="en-US" sz="1200" dirty="0"/>
                  <a:t>*</a:t>
                </a:r>
                <a:r>
                  <a:rPr lang="en-US" altLang="zh-CN" sz="1200" dirty="0"/>
                  <a:t>28</a:t>
                </a:r>
                <a:r>
                  <a:rPr lang="zh-CN" altLang="en-US" sz="1200" dirty="0"/>
                  <a:t>*</a:t>
                </a:r>
                <a:r>
                  <a:rPr lang="en-US" altLang="zh-CN" sz="1200" dirty="0"/>
                  <a:t>6</a:t>
                </a:r>
                <a:endParaRPr lang="zh-CN" altLang="en-US" sz="1200" dirty="0"/>
              </a:p>
            </p:txBody>
          </p:sp>
          <p:sp>
            <p:nvSpPr>
              <p:cNvPr id="14" name="文本框 13">
                <a:extLst>
                  <a:ext uri="{FF2B5EF4-FFF2-40B4-BE49-F238E27FC236}">
                    <a16:creationId xmlns:a16="http://schemas.microsoft.com/office/drawing/2014/main" id="{20F6ABDB-A29D-43C3-8DAE-E63A97A0ED69}"/>
                  </a:ext>
                </a:extLst>
              </p:cNvPr>
              <p:cNvSpPr txBox="1"/>
              <p:nvPr/>
            </p:nvSpPr>
            <p:spPr>
              <a:xfrm>
                <a:off x="4887950" y="4380041"/>
                <a:ext cx="725418" cy="333385"/>
              </a:xfrm>
              <a:prstGeom prst="rect">
                <a:avLst/>
              </a:prstGeom>
              <a:noFill/>
            </p:spPr>
            <p:txBody>
              <a:bodyPr wrap="none" rtlCol="0">
                <a:spAutoFit/>
              </a:bodyPr>
              <a:lstStyle/>
              <a:p>
                <a:r>
                  <a:rPr lang="en-US" altLang="zh-CN" sz="1200" dirty="0"/>
                  <a:t>14</a:t>
                </a:r>
                <a:r>
                  <a:rPr lang="zh-CN" altLang="en-US" sz="1200" dirty="0"/>
                  <a:t>*</a:t>
                </a:r>
                <a:r>
                  <a:rPr lang="en-US" altLang="zh-CN" sz="1200" dirty="0"/>
                  <a:t>14</a:t>
                </a:r>
                <a:r>
                  <a:rPr lang="zh-CN" altLang="en-US" sz="1200" dirty="0"/>
                  <a:t>*</a:t>
                </a:r>
                <a:r>
                  <a:rPr lang="en-US" altLang="zh-CN" sz="1200" dirty="0"/>
                  <a:t>6</a:t>
                </a:r>
                <a:endParaRPr lang="zh-CN" altLang="en-US" sz="1200" dirty="0"/>
              </a:p>
            </p:txBody>
          </p:sp>
          <p:sp>
            <p:nvSpPr>
              <p:cNvPr id="15" name="文本框 14">
                <a:extLst>
                  <a:ext uri="{FF2B5EF4-FFF2-40B4-BE49-F238E27FC236}">
                    <a16:creationId xmlns:a16="http://schemas.microsoft.com/office/drawing/2014/main" id="{81A7D217-A098-4DC4-BA7E-E41651ABAFC8}"/>
                  </a:ext>
                </a:extLst>
              </p:cNvPr>
              <p:cNvSpPr txBox="1"/>
              <p:nvPr/>
            </p:nvSpPr>
            <p:spPr>
              <a:xfrm>
                <a:off x="6679881" y="4167314"/>
                <a:ext cx="727009" cy="305603"/>
              </a:xfrm>
              <a:prstGeom prst="rect">
                <a:avLst/>
              </a:prstGeom>
              <a:noFill/>
            </p:spPr>
            <p:txBody>
              <a:bodyPr wrap="none" rtlCol="0">
                <a:spAutoFit/>
              </a:bodyPr>
              <a:lstStyle/>
              <a:p>
                <a:r>
                  <a:rPr lang="en-US" altLang="zh-CN" sz="1050" dirty="0"/>
                  <a:t>10</a:t>
                </a:r>
                <a:r>
                  <a:rPr lang="zh-CN" altLang="en-US" sz="1050" dirty="0"/>
                  <a:t>*</a:t>
                </a:r>
                <a:r>
                  <a:rPr lang="en-US" altLang="zh-CN" sz="1050" dirty="0"/>
                  <a:t>10</a:t>
                </a:r>
                <a:r>
                  <a:rPr lang="zh-CN" altLang="en-US" sz="1050" dirty="0"/>
                  <a:t>*</a:t>
                </a:r>
                <a:r>
                  <a:rPr lang="en-US" altLang="zh-CN" sz="1050" dirty="0"/>
                  <a:t>16</a:t>
                </a:r>
                <a:endParaRPr lang="zh-CN" altLang="en-US" sz="1050" dirty="0"/>
              </a:p>
            </p:txBody>
          </p:sp>
          <p:sp>
            <p:nvSpPr>
              <p:cNvPr id="16" name="文本框 15">
                <a:extLst>
                  <a:ext uri="{FF2B5EF4-FFF2-40B4-BE49-F238E27FC236}">
                    <a16:creationId xmlns:a16="http://schemas.microsoft.com/office/drawing/2014/main" id="{0659E727-9849-4A23-A66A-54778FDF2E34}"/>
                  </a:ext>
                </a:extLst>
              </p:cNvPr>
              <p:cNvSpPr txBox="1"/>
              <p:nvPr/>
            </p:nvSpPr>
            <p:spPr>
              <a:xfrm>
                <a:off x="8056619" y="4091980"/>
                <a:ext cx="609339" cy="314863"/>
              </a:xfrm>
              <a:prstGeom prst="rect">
                <a:avLst/>
              </a:prstGeom>
              <a:noFill/>
            </p:spPr>
            <p:txBody>
              <a:bodyPr wrap="none" rtlCol="0">
                <a:spAutoFit/>
              </a:bodyPr>
              <a:lstStyle/>
              <a:p>
                <a:r>
                  <a:rPr lang="en-US" altLang="zh-CN" sz="1100" dirty="0"/>
                  <a:t>5</a:t>
                </a:r>
                <a:r>
                  <a:rPr lang="zh-CN" altLang="en-US" sz="1100" dirty="0"/>
                  <a:t>*</a:t>
                </a:r>
                <a:r>
                  <a:rPr lang="en-US" altLang="zh-CN" sz="1100" dirty="0"/>
                  <a:t>5</a:t>
                </a:r>
                <a:r>
                  <a:rPr lang="zh-CN" altLang="en-US" sz="1100" dirty="0"/>
                  <a:t>*</a:t>
                </a:r>
                <a:r>
                  <a:rPr lang="en-US" altLang="zh-CN" sz="1100" dirty="0"/>
                  <a:t>16</a:t>
                </a:r>
                <a:endParaRPr lang="zh-CN" altLang="en-US" sz="1100" dirty="0"/>
              </a:p>
            </p:txBody>
          </p:sp>
          <p:sp>
            <p:nvSpPr>
              <p:cNvPr id="17" name="文本框 16">
                <a:extLst>
                  <a:ext uri="{FF2B5EF4-FFF2-40B4-BE49-F238E27FC236}">
                    <a16:creationId xmlns:a16="http://schemas.microsoft.com/office/drawing/2014/main" id="{39116281-CF4E-4282-8A2D-AE4672B83EDF}"/>
                  </a:ext>
                </a:extLst>
              </p:cNvPr>
              <p:cNvSpPr txBox="1"/>
              <p:nvPr/>
            </p:nvSpPr>
            <p:spPr>
              <a:xfrm>
                <a:off x="8454324" y="4925252"/>
                <a:ext cx="416933" cy="333385"/>
              </a:xfrm>
              <a:prstGeom prst="rect">
                <a:avLst/>
              </a:prstGeom>
              <a:noFill/>
            </p:spPr>
            <p:txBody>
              <a:bodyPr wrap="none" rtlCol="0">
                <a:spAutoFit/>
              </a:bodyPr>
              <a:lstStyle/>
              <a:p>
                <a:r>
                  <a:rPr lang="en-US" altLang="zh-CN" sz="1200" dirty="0"/>
                  <a:t>120</a:t>
                </a:r>
                <a:endParaRPr lang="zh-CN" altLang="en-US" sz="1200" dirty="0"/>
              </a:p>
            </p:txBody>
          </p:sp>
          <p:sp>
            <p:nvSpPr>
              <p:cNvPr id="18" name="文本框 17">
                <a:extLst>
                  <a:ext uri="{FF2B5EF4-FFF2-40B4-BE49-F238E27FC236}">
                    <a16:creationId xmlns:a16="http://schemas.microsoft.com/office/drawing/2014/main" id="{B4812AA9-FFC0-40A1-9824-3C8F6DDFBBE6}"/>
                  </a:ext>
                </a:extLst>
              </p:cNvPr>
              <p:cNvSpPr txBox="1"/>
              <p:nvPr/>
            </p:nvSpPr>
            <p:spPr>
              <a:xfrm>
                <a:off x="8893868" y="4667787"/>
                <a:ext cx="339016" cy="333385"/>
              </a:xfrm>
              <a:prstGeom prst="rect">
                <a:avLst/>
              </a:prstGeom>
              <a:noFill/>
            </p:spPr>
            <p:txBody>
              <a:bodyPr wrap="none" rtlCol="0">
                <a:spAutoFit/>
              </a:bodyPr>
              <a:lstStyle/>
              <a:p>
                <a:r>
                  <a:rPr lang="en-US" altLang="zh-CN" sz="1200" dirty="0"/>
                  <a:t>84</a:t>
                </a:r>
                <a:endParaRPr lang="zh-CN" altLang="en-US" sz="1200" dirty="0"/>
              </a:p>
            </p:txBody>
          </p:sp>
          <p:sp>
            <p:nvSpPr>
              <p:cNvPr id="19" name="文本框 18">
                <a:extLst>
                  <a:ext uri="{FF2B5EF4-FFF2-40B4-BE49-F238E27FC236}">
                    <a16:creationId xmlns:a16="http://schemas.microsoft.com/office/drawing/2014/main" id="{5B27E91B-5606-4033-B0C8-3413347DA3D3}"/>
                  </a:ext>
                </a:extLst>
              </p:cNvPr>
              <p:cNvSpPr txBox="1"/>
              <p:nvPr/>
            </p:nvSpPr>
            <p:spPr>
              <a:xfrm>
                <a:off x="9295059" y="4453932"/>
                <a:ext cx="339016" cy="333385"/>
              </a:xfrm>
              <a:prstGeom prst="rect">
                <a:avLst/>
              </a:prstGeom>
              <a:noFill/>
            </p:spPr>
            <p:txBody>
              <a:bodyPr wrap="none" rtlCol="0">
                <a:spAutoFit/>
              </a:bodyPr>
              <a:lstStyle/>
              <a:p>
                <a:r>
                  <a:rPr lang="en-US" altLang="zh-CN" sz="1200" dirty="0"/>
                  <a:t>43</a:t>
                </a:r>
                <a:endParaRPr lang="zh-CN" altLang="en-US" sz="1200" dirty="0"/>
              </a:p>
            </p:txBody>
          </p:sp>
          <p:sp>
            <p:nvSpPr>
              <p:cNvPr id="20" name="文本框 19">
                <a:extLst>
                  <a:ext uri="{FF2B5EF4-FFF2-40B4-BE49-F238E27FC236}">
                    <a16:creationId xmlns:a16="http://schemas.microsoft.com/office/drawing/2014/main" id="{C2338ADD-47C0-4EE2-B016-68D9E854EC95}"/>
                  </a:ext>
                </a:extLst>
              </p:cNvPr>
              <p:cNvSpPr txBox="1"/>
              <p:nvPr/>
            </p:nvSpPr>
            <p:spPr>
              <a:xfrm>
                <a:off x="5938973" y="4358987"/>
                <a:ext cx="725418" cy="333385"/>
              </a:xfrm>
              <a:prstGeom prst="rect">
                <a:avLst/>
              </a:prstGeom>
              <a:noFill/>
            </p:spPr>
            <p:txBody>
              <a:bodyPr wrap="none" rtlCol="0">
                <a:spAutoFit/>
              </a:bodyPr>
              <a:lstStyle/>
              <a:p>
                <a:r>
                  <a:rPr lang="en-US" altLang="zh-CN" sz="1200" dirty="0"/>
                  <a:t>14</a:t>
                </a:r>
                <a:r>
                  <a:rPr lang="zh-CN" altLang="en-US" sz="1200" dirty="0"/>
                  <a:t>*</a:t>
                </a:r>
                <a:r>
                  <a:rPr lang="en-US" altLang="zh-CN" sz="1200" dirty="0"/>
                  <a:t>14</a:t>
                </a:r>
                <a:r>
                  <a:rPr lang="zh-CN" altLang="en-US" sz="1200" dirty="0"/>
                  <a:t>*</a:t>
                </a:r>
                <a:r>
                  <a:rPr lang="en-US" altLang="zh-CN" sz="1200" dirty="0"/>
                  <a:t>6</a:t>
                </a:r>
                <a:endParaRPr lang="zh-CN" altLang="en-US" sz="1200" dirty="0"/>
              </a:p>
            </p:txBody>
          </p:sp>
          <p:sp>
            <p:nvSpPr>
              <p:cNvPr id="21" name="文本框 20">
                <a:extLst>
                  <a:ext uri="{FF2B5EF4-FFF2-40B4-BE49-F238E27FC236}">
                    <a16:creationId xmlns:a16="http://schemas.microsoft.com/office/drawing/2014/main" id="{56D27D53-E53A-4621-8AF2-BA6DD814D760}"/>
                  </a:ext>
                </a:extLst>
              </p:cNvPr>
              <p:cNvSpPr txBox="1"/>
              <p:nvPr/>
            </p:nvSpPr>
            <p:spPr>
              <a:xfrm>
                <a:off x="7323900" y="4162157"/>
                <a:ext cx="727009" cy="305603"/>
              </a:xfrm>
              <a:prstGeom prst="rect">
                <a:avLst/>
              </a:prstGeom>
              <a:noFill/>
            </p:spPr>
            <p:txBody>
              <a:bodyPr wrap="none" rtlCol="0">
                <a:spAutoFit/>
              </a:bodyPr>
              <a:lstStyle/>
              <a:p>
                <a:r>
                  <a:rPr lang="en-US" altLang="zh-CN" sz="1050" dirty="0"/>
                  <a:t>10</a:t>
                </a:r>
                <a:r>
                  <a:rPr lang="zh-CN" altLang="en-US" sz="1050" dirty="0"/>
                  <a:t>*</a:t>
                </a:r>
                <a:r>
                  <a:rPr lang="en-US" altLang="zh-CN" sz="1050" dirty="0"/>
                  <a:t>10</a:t>
                </a:r>
                <a:r>
                  <a:rPr lang="zh-CN" altLang="en-US" sz="1050" dirty="0"/>
                  <a:t>*</a:t>
                </a:r>
                <a:r>
                  <a:rPr lang="en-US" altLang="zh-CN" sz="1050" dirty="0"/>
                  <a:t>16</a:t>
                </a:r>
                <a:endParaRPr lang="zh-CN" altLang="en-US" sz="1050" dirty="0"/>
              </a:p>
            </p:txBody>
          </p:sp>
        </p:grpSp>
      </p:grpSp>
    </p:spTree>
    <p:extLst>
      <p:ext uri="{BB962C8B-B14F-4D97-AF65-F5344CB8AC3E}">
        <p14:creationId xmlns:p14="http://schemas.microsoft.com/office/powerpoint/2010/main" val="844669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方法回顾</a:t>
            </a:r>
            <a:r>
              <a:rPr lang="en-US" altLang="zh-CN" dirty="0"/>
              <a:t>_</a:t>
            </a:r>
            <a:r>
              <a:rPr lang="zh-CN" altLang="en-US" sz="3200" dirty="0"/>
              <a:t>卷积神经网络不足</a:t>
            </a:r>
            <a:endParaRPr lang="zh-CN" altLang="en-US" dirty="0"/>
          </a:p>
        </p:txBody>
      </p:sp>
      <p:sp>
        <p:nvSpPr>
          <p:cNvPr id="5" name="内容占位符 4">
            <a:extLst>
              <a:ext uri="{FF2B5EF4-FFF2-40B4-BE49-F238E27FC236}">
                <a16:creationId xmlns:a16="http://schemas.microsoft.com/office/drawing/2014/main" id="{78713E43-CF6C-4FF1-B591-AD63AA2C2226}"/>
              </a:ext>
            </a:extLst>
          </p:cNvPr>
          <p:cNvSpPr>
            <a:spLocks noGrp="1"/>
          </p:cNvSpPr>
          <p:nvPr>
            <p:ph idx="1"/>
          </p:nvPr>
        </p:nvSpPr>
        <p:spPr/>
        <p:txBody>
          <a:bodyPr/>
          <a:lstStyle/>
          <a:p>
            <a:r>
              <a:rPr lang="zh-CN" altLang="en-US" dirty="0"/>
              <a:t>对物体之间的空间关系的识别能力较弱</a:t>
            </a:r>
            <a:endParaRPr lang="en-US" altLang="zh-CN" dirty="0"/>
          </a:p>
          <a:p>
            <a:r>
              <a:rPr lang="zh-CN" altLang="en-US" dirty="0"/>
              <a:t>对经过旋转等变换之后的物体识别能力较弱</a:t>
            </a:r>
          </a:p>
        </p:txBody>
      </p:sp>
      <p:pic>
        <p:nvPicPr>
          <p:cNvPr id="23" name="图片 22">
            <a:extLst>
              <a:ext uri="{FF2B5EF4-FFF2-40B4-BE49-F238E27FC236}">
                <a16:creationId xmlns:a16="http://schemas.microsoft.com/office/drawing/2014/main" id="{7CC3CF87-E2F3-448E-B0AC-8F2131D8AEC6}"/>
              </a:ext>
            </a:extLst>
          </p:cNvPr>
          <p:cNvPicPr>
            <a:picLocks noChangeAspect="1"/>
          </p:cNvPicPr>
          <p:nvPr/>
        </p:nvPicPr>
        <p:blipFill>
          <a:blip r:embed="rId2"/>
          <a:stretch>
            <a:fillRect/>
          </a:stretch>
        </p:blipFill>
        <p:spPr>
          <a:xfrm>
            <a:off x="6605427" y="3395536"/>
            <a:ext cx="4127676" cy="2197572"/>
          </a:xfrm>
          <a:prstGeom prst="rect">
            <a:avLst/>
          </a:prstGeom>
        </p:spPr>
      </p:pic>
      <p:pic>
        <p:nvPicPr>
          <p:cNvPr id="7" name="图片 6">
            <a:extLst>
              <a:ext uri="{FF2B5EF4-FFF2-40B4-BE49-F238E27FC236}">
                <a16:creationId xmlns:a16="http://schemas.microsoft.com/office/drawing/2014/main" id="{436C8E55-522B-43A1-952D-415B7A17AE18}"/>
              </a:ext>
            </a:extLst>
          </p:cNvPr>
          <p:cNvPicPr>
            <a:picLocks noChangeAspect="1"/>
          </p:cNvPicPr>
          <p:nvPr/>
        </p:nvPicPr>
        <p:blipFill rotWithShape="1">
          <a:blip r:embed="rId3"/>
          <a:srcRect l="5084" t="4130" r="6874" b="6427"/>
          <a:stretch/>
        </p:blipFill>
        <p:spPr>
          <a:xfrm>
            <a:off x="1130424" y="3471339"/>
            <a:ext cx="2109926" cy="2098111"/>
          </a:xfrm>
          <a:prstGeom prst="rect">
            <a:avLst/>
          </a:prstGeom>
        </p:spPr>
      </p:pic>
      <p:pic>
        <p:nvPicPr>
          <p:cNvPr id="8" name="图片 7">
            <a:extLst>
              <a:ext uri="{FF2B5EF4-FFF2-40B4-BE49-F238E27FC236}">
                <a16:creationId xmlns:a16="http://schemas.microsoft.com/office/drawing/2014/main" id="{BA09A5F7-7714-4F9C-A8E6-417A555F72F8}"/>
              </a:ext>
            </a:extLst>
          </p:cNvPr>
          <p:cNvPicPr>
            <a:picLocks noChangeAspect="1"/>
          </p:cNvPicPr>
          <p:nvPr/>
        </p:nvPicPr>
        <p:blipFill rotWithShape="1">
          <a:blip r:embed="rId4"/>
          <a:srcRect l="3831" t="3971" r="3581" b="7795"/>
          <a:stretch/>
        </p:blipFill>
        <p:spPr>
          <a:xfrm>
            <a:off x="3619875" y="3471338"/>
            <a:ext cx="2109926" cy="2098111"/>
          </a:xfrm>
          <a:prstGeom prst="rect">
            <a:avLst/>
          </a:prstGeom>
        </p:spPr>
      </p:pic>
    </p:spTree>
    <p:extLst>
      <p:ext uri="{BB962C8B-B14F-4D97-AF65-F5344CB8AC3E}">
        <p14:creationId xmlns:p14="http://schemas.microsoft.com/office/powerpoint/2010/main" val="3041540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论文模型</a:t>
            </a:r>
          </a:p>
        </p:txBody>
      </p:sp>
    </p:spTree>
    <p:extLst>
      <p:ext uri="{BB962C8B-B14F-4D97-AF65-F5344CB8AC3E}">
        <p14:creationId xmlns:p14="http://schemas.microsoft.com/office/powerpoint/2010/main" val="42002593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627</TotalTime>
  <Words>692</Words>
  <Application>Microsoft Office PowerPoint</Application>
  <PresentationFormat>宽屏</PresentationFormat>
  <Paragraphs>153</Paragraphs>
  <Slides>21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DFKai-SB</vt:lpstr>
      <vt:lpstr>华文中宋</vt:lpstr>
      <vt:lpstr>微软雅黑</vt:lpstr>
      <vt:lpstr>Arial</vt:lpstr>
      <vt:lpstr>Calibri</vt:lpstr>
      <vt:lpstr>Calibri Light</vt:lpstr>
      <vt:lpstr>Cambria Math</vt:lpstr>
      <vt:lpstr>Wingdings</vt:lpstr>
      <vt:lpstr>Office 主题</vt:lpstr>
      <vt:lpstr>Novel Deep Learning Model for Traffic Sign Detection Using Capsule Networks</vt:lpstr>
      <vt:lpstr>内容</vt:lpstr>
      <vt:lpstr>背景介绍</vt:lpstr>
      <vt:lpstr>背景介绍_任务背景</vt:lpstr>
      <vt:lpstr>背景介绍_论文概览</vt:lpstr>
      <vt:lpstr>方法回顾</vt:lpstr>
      <vt:lpstr>方法回顾</vt:lpstr>
      <vt:lpstr>方法回顾_卷积神经网络不足</vt:lpstr>
      <vt:lpstr>论文模型</vt:lpstr>
      <vt:lpstr>论文模型_模型概览</vt:lpstr>
      <vt:lpstr>论文模型_胶囊的定义</vt:lpstr>
      <vt:lpstr>论文模型_模型概览</vt:lpstr>
      <vt:lpstr>论文模型_前置胶囊层</vt:lpstr>
      <vt:lpstr>论文模型_胶囊全连接层</vt:lpstr>
      <vt:lpstr>论文模型_胶囊全连接层</vt:lpstr>
      <vt:lpstr>论文模型_损失函数</vt:lpstr>
      <vt:lpstr>实验</vt:lpstr>
      <vt:lpstr>实验_数据集</vt:lpstr>
      <vt:lpstr>实验_结果</vt:lpstr>
      <vt:lpstr>实验_演示</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Max Wu</dc:creator>
  <cp:lastModifiedBy>康 家琪</cp:lastModifiedBy>
  <cp:revision>44</cp:revision>
  <dcterms:created xsi:type="dcterms:W3CDTF">2015-03-05T15:31:05Z</dcterms:created>
  <dcterms:modified xsi:type="dcterms:W3CDTF">2019-11-15T10:56:09Z</dcterms:modified>
</cp:coreProperties>
</file>