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0" r:id="rId7"/>
    <p:sldId id="263" r:id="rId8"/>
    <p:sldId id="264" r:id="rId9"/>
    <p:sldId id="265" r:id="rId10"/>
    <p:sldId id="266" r:id="rId11"/>
    <p:sldId id="261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D5002-8285-4BCC-B1EB-88BF1DEE725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4079-0CA4-4F84-A4CF-538CA433F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4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C4079-0CA4-4F84-A4CF-538CA433F2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3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C4079-0CA4-4F84-A4CF-538CA433F2C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8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C4079-0CA4-4F84-A4CF-538CA433F2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C4079-0CA4-4F84-A4CF-538CA433F2C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2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0586C-CD5C-429A-87EC-1A8C5668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39CF8-5A33-496D-A57D-8125C6DD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FD580-C6C3-4D83-9244-4645638F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888C-0F7B-4D2D-9BE6-3FC85D8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B4F3D-31F7-4DF2-A35A-EA4C949C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9B737-F733-4949-A949-ADF7E3B1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C422A-063A-4684-823A-30B92CFB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C975A-44AD-4CF1-BF97-0E5A0B3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FEB5A-45FB-46BB-BA6E-0F336672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4F3FE-F78B-4411-8F16-EB8A2249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2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83B126-9BD3-45E5-9BCC-B27DC3BD8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D6621-393F-44EA-B331-E428CD92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01527-E2D3-4ABD-96AE-DE691C00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27C34-61E9-4762-A9EC-E9212B20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F2815-907B-4CAD-8D2B-04D5CD1E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0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162E-E84A-4895-805A-01984C43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B8261-085B-47BB-AAB9-C7FEF2F1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E18D6-9895-449F-BEA1-A18F465F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8D36B-F03F-4AE8-8BBD-1663AD8D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E8BB6-E084-4570-BAFF-7A470B2A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7FDD-C504-45C3-9DBD-B10F74C2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04891-3B53-435F-99B0-5CAAFEA5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5967E-0C93-4DBD-AE6A-068B976F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F8304-089C-4188-B17B-0917EE15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ED31C-A399-4509-BA9E-134F2FD0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6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491FA-C114-4575-9112-6542B25F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73A0-C84F-4CAD-BED3-151AEB3E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4113B-EEE6-4E6D-B29F-E3FF387D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46BAF-86E3-4AF5-A860-18C22F99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D6211-1FE0-4353-AFFD-3AB270AE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68321-F963-4BF5-A844-E508FAC1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0D95-68C5-4EB1-8C58-DD1CFB38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1FD2D-3668-4F60-A92C-3B7CEA55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AD874-2A14-4BFD-84BD-83912DE6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1EFEE-AA57-4466-A56E-53FC37CEE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CCF22-9867-4202-B39F-A855EAFF4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26E618-C7F6-4932-BC79-85193777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D5958-6607-432D-8B2E-0179DFD9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13150-173F-4259-9D44-F4002FD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0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303F9-858D-4210-95BB-2A08DF79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D1979F-9DB6-4764-B217-F7AC86BF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FF7C4-EC80-4BB5-A731-3F495EB7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1CE05-C157-4E47-98C6-445F8E38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3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4DCE9-8D6B-4358-AB44-2872A77C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49DCF-4E32-48C0-A0C6-EBBBA11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56FE9-5CB7-40C1-8128-7E560DB6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CD229-0746-4221-A58F-DED2B3D0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F9BC8-DBE0-4322-BD7D-3EA79F44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BAAEA-E878-4770-89FF-FA94F7F9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A268D-EDF3-46D9-A9F9-97823A73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0C71-C180-4C17-B970-EBDA2589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D24AE-3AD1-4B44-B20D-F35CAD7F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682E5-182C-4A7C-A348-44F05047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FF5366-0190-4A26-BE3C-D17F1B5EE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B6612-4533-438D-98DE-9382F01BB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68EAC-94D9-435F-9D33-95BE014D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AEEDF-A456-44AC-B2AF-E99BA86E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3B617-DA12-4E88-83D5-327309B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3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9525E-B703-48C8-B1A2-0396D212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A904D-D498-4C92-8F7C-5A9F588E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5A0E4-8C10-4D94-B21B-928E3287B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817C-448D-4D8B-A5C0-DACC0265D0E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95D0-B0A3-4BAF-B422-66A93EC4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70814-793F-44F4-B9C8-3BD9D6141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5F1-9C40-475C-A874-74B4B2BC6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4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111E79-79A3-4455-B306-D50B0AF0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91" y="2118157"/>
            <a:ext cx="7943850" cy="20002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8A32A2C-359C-42FE-9EE8-7AB65039D0BF}"/>
              </a:ext>
            </a:extLst>
          </p:cNvPr>
          <p:cNvSpPr txBox="1"/>
          <p:nvPr/>
        </p:nvSpPr>
        <p:spPr>
          <a:xfrm>
            <a:off x="4783819" y="2949005"/>
            <a:ext cx="2229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KDD 2016:855-864</a:t>
            </a:r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8BC69-28D2-4161-B2F6-5E337A25D2E6}"/>
              </a:ext>
            </a:extLst>
          </p:cNvPr>
          <p:cNvSpPr txBox="1"/>
          <p:nvPr/>
        </p:nvSpPr>
        <p:spPr>
          <a:xfrm>
            <a:off x="4246797" y="4579923"/>
            <a:ext cx="343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报告人：叶兆丰 </a:t>
            </a:r>
            <a:r>
              <a:rPr lang="en-US" altLang="zh-CN" dirty="0"/>
              <a:t>19210240090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1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D006-8ACF-40D0-8688-74DF5034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99EF-1A64-4D0D-9AA0-46B899D5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56" y="1419496"/>
            <a:ext cx="8599928" cy="52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C7EE-8C56-4C1D-BD37-5DDB1245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本文的主要贡献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EADF-D44C-4592-B369-7B643E80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定义了节点网络邻居的灵活概念（同质性和结构等价性），通过有偏差的随机游走进行实现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938F1-01B4-4A91-AEA6-EA439EE7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14" y="2688629"/>
            <a:ext cx="7035320" cy="36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12BC-2A46-42B1-A0C1-FB1A9BBD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有偏差的随机游走采样策略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14E59-E8DA-417C-AEF1-55555442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随机游走：源节点为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b="1" baseline="-25000" dirty="0"/>
              <a:t>i</a:t>
            </a:r>
            <a:r>
              <a:rPr lang="zh-CN" altLang="en-US" dirty="0"/>
              <a:t>为游走过程中的第</a:t>
            </a:r>
            <a:r>
              <a:rPr lang="en-US" altLang="zh-CN" dirty="0" err="1"/>
              <a:t>i</a:t>
            </a:r>
            <a:r>
              <a:rPr lang="zh-CN" altLang="en-US" dirty="0"/>
              <a:t>个节点，由如下公式产生</a:t>
            </a:r>
            <a:endParaRPr lang="en-US" altLang="zh-CN" dirty="0"/>
          </a:p>
          <a:p>
            <a:pPr marL="0" indent="0">
              <a:buNone/>
            </a:pPr>
            <a:endParaRPr lang="en-US" altLang="zh-CN" b="1" baseline="-25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其中，</a:t>
            </a:r>
            <a:r>
              <a:rPr lang="el-GR" altLang="zh-CN" i="1" dirty="0"/>
              <a:t> π</a:t>
            </a:r>
            <a:r>
              <a:rPr lang="en-US" altLang="zh-CN" b="1" i="1" baseline="-25000" dirty="0"/>
              <a:t>v</a:t>
            </a:r>
            <a:r>
              <a:rPr lang="en-US" altLang="zh-CN" b="1" dirty="0"/>
              <a:t> </a:t>
            </a:r>
            <a:r>
              <a:rPr lang="en-US" altLang="zh-CN" b="1" baseline="-25000" dirty="0"/>
              <a:t>x</a:t>
            </a:r>
            <a:r>
              <a:rPr lang="zh-CN" altLang="en-US" dirty="0"/>
              <a:t>为从节点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游走的非归一化概率，</a:t>
            </a:r>
            <a:r>
              <a:rPr lang="en-US" altLang="zh-CN" dirty="0"/>
              <a:t>Z</a:t>
            </a:r>
            <a:r>
              <a:rPr lang="zh-CN" altLang="en-US" dirty="0"/>
              <a:t>是归一化常数。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其中的</a:t>
            </a:r>
            <a:r>
              <a:rPr lang="en-US" altLang="zh-CN" dirty="0"/>
              <a:t>α</a:t>
            </a:r>
            <a:r>
              <a:rPr lang="zh-CN" altLang="en-US" dirty="0"/>
              <a:t>是偏差，</a:t>
            </a:r>
            <a:r>
              <a:rPr lang="en-US" altLang="zh-CN" i="1" dirty="0" err="1"/>
              <a:t>Wvx</a:t>
            </a:r>
            <a:r>
              <a:rPr lang="en-US" altLang="zh-CN" dirty="0"/>
              <a:t> </a:t>
            </a:r>
            <a:r>
              <a:rPr lang="zh-CN" altLang="en-US" dirty="0"/>
              <a:t>是边</a:t>
            </a:r>
            <a:r>
              <a:rPr lang="en-US" altLang="zh-CN" dirty="0" err="1"/>
              <a:t>vx</a:t>
            </a:r>
            <a:r>
              <a:rPr lang="zh-CN" altLang="en-US" dirty="0"/>
              <a:t>的权重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270EE-A6D9-4DC1-9844-8A9823EC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22" y="2533232"/>
            <a:ext cx="7620119" cy="132368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52AF976-8336-47A5-A861-B01F7E7B5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34" y="4665942"/>
            <a:ext cx="4661236" cy="7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98D3-1251-4EDC-AC20-C27674C1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有偏差的随机游走采样策略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D1A5C8-0F75-4F52-A4FC-4F0A0AF5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5846"/>
            <a:ext cx="5133464" cy="17863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57B253-7FAC-4411-8514-46BD1EF5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89" y="1357111"/>
            <a:ext cx="4796589" cy="37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60AA-A754-4BB9-872A-E70460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有偏差的随机游走采样策略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A8AA-AF1B-4ADB-AB5A-6B3CD1D4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效率分析</a:t>
            </a:r>
            <a:endParaRPr lang="en-US" altLang="zh-CN" dirty="0"/>
          </a:p>
          <a:p>
            <a:r>
              <a:rPr lang="zh-CN" altLang="en-US" dirty="0"/>
              <a:t>空间复杂度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每个节点存储其邻居：</a:t>
            </a:r>
            <a:r>
              <a:rPr lang="en-US" altLang="zh-CN" dirty="0">
                <a:sym typeface="Wingdings" panose="05000000000000000000" pitchFamily="2" charset="2"/>
              </a:rPr>
              <a:t>O(E)</a:t>
            </a:r>
          </a:p>
          <a:p>
            <a:pPr marL="0" indent="0">
              <a:buNone/>
            </a:pPr>
            <a:r>
              <a:rPr lang="zh-CN" altLang="en-US" dirty="0"/>
              <a:t>二阶随机游走存储当前节点的状态：</a:t>
            </a:r>
            <a:r>
              <a:rPr lang="en-US" altLang="zh-CN" dirty="0"/>
              <a:t>O(a</a:t>
            </a:r>
            <a:r>
              <a:rPr lang="en-US" altLang="zh-CN" baseline="30000" dirty="0"/>
              <a:t>2</a:t>
            </a:r>
            <a:r>
              <a:rPr lang="en-US" altLang="zh-CN" dirty="0"/>
              <a:t>|V|)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时间复杂度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生成节点的邻居：</a:t>
            </a:r>
            <a:r>
              <a:rPr lang="en-US" altLang="zh-CN" dirty="0"/>
              <a:t>O(l/(k(l-k))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869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4C251-3CFA-43CF-A879-B0AC0EB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有偏差的随机游走采样策略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FDE7D-0C59-4BD9-AA0C-4633AA5A1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069" y="1840462"/>
            <a:ext cx="6168942" cy="31770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203A67-4CEF-4036-8DC4-1938544A9B37}"/>
              </a:ext>
            </a:extLst>
          </p:cNvPr>
          <p:cNvSpPr txBox="1"/>
          <p:nvPr/>
        </p:nvSpPr>
        <p:spPr>
          <a:xfrm>
            <a:off x="352926" y="2229853"/>
            <a:ext cx="4443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例如，从源节点</a:t>
            </a:r>
            <a:r>
              <a:rPr lang="en-US" altLang="zh-CN" sz="2800" dirty="0"/>
              <a:t>u</a:t>
            </a:r>
            <a:r>
              <a:rPr lang="zh-CN" altLang="en-US" sz="2800" dirty="0"/>
              <a:t>出发，令</a:t>
            </a:r>
            <a:r>
              <a:rPr lang="en-US" altLang="zh-CN" sz="2800" dirty="0"/>
              <a:t>l=6</a:t>
            </a:r>
            <a:r>
              <a:rPr lang="zh-CN" altLang="en-US" sz="2800" dirty="0"/>
              <a:t>，游走</a:t>
            </a:r>
            <a:r>
              <a:rPr lang="en-US" altLang="zh-CN" sz="2800" dirty="0"/>
              <a:t>{u,s4,s5,s6,s8,s9}</a:t>
            </a:r>
            <a:r>
              <a:rPr lang="zh-CN" altLang="en-US" sz="2800" dirty="0"/>
              <a:t>，令</a:t>
            </a:r>
            <a:r>
              <a:rPr lang="en-US" altLang="zh-CN" sz="2800" dirty="0"/>
              <a:t>k=3,</a:t>
            </a:r>
            <a:r>
              <a:rPr lang="zh-CN" altLang="en-US" sz="2800" dirty="0"/>
              <a:t>则可生成采样：</a:t>
            </a:r>
            <a:endParaRPr lang="en-US" altLang="zh-CN" sz="2800" dirty="0"/>
          </a:p>
          <a:p>
            <a:r>
              <a:rPr lang="en-US" altLang="zh-CN" sz="2800" dirty="0"/>
              <a:t>Ns(u)={s4,s5,s6}</a:t>
            </a:r>
          </a:p>
          <a:p>
            <a:r>
              <a:rPr lang="en-US" altLang="zh-CN" sz="2800" dirty="0"/>
              <a:t>Ns(s4)={s5,s6,s7}</a:t>
            </a:r>
          </a:p>
          <a:p>
            <a:r>
              <a:rPr lang="en-US" altLang="zh-CN" sz="2800" dirty="0"/>
              <a:t>Ns(s5)={s6,s8,s9}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680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61953-D84A-4FA9-B872-BBD783FB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node2vec</a:t>
            </a:r>
            <a:r>
              <a:rPr lang="zh-CN" altLang="en-US" dirty="0"/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EF2A1B-77B5-4090-86AE-B095A92A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4737"/>
            <a:ext cx="8690811" cy="48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009A9-7AE3-4EB2-BD4A-86B61ED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node2vec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EA59DB-9263-4876-A28F-F8E56C52F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86" y="2212347"/>
            <a:ext cx="8731168" cy="33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19A70-29DA-463B-BD4E-A97064AD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如何学习边的表示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0FEE2-B1B7-44E0-AEE6-FB83E658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一条边是由两个节点决定的，因此可以用两个节点的特征来表示边的特征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B1646-DF99-4B84-B43F-5A66DDD8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11" y="2891840"/>
            <a:ext cx="7803984" cy="29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3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8F0B7-04F4-4862-BF59-2F22CFB7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236" y="2792536"/>
            <a:ext cx="5915527" cy="19466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9600" dirty="0"/>
              <a:t>实验与结论</a:t>
            </a:r>
          </a:p>
        </p:txBody>
      </p:sp>
    </p:spTree>
    <p:extLst>
      <p:ext uri="{BB962C8B-B14F-4D97-AF65-F5344CB8AC3E}">
        <p14:creationId xmlns:p14="http://schemas.microsoft.com/office/powerpoint/2010/main" val="284759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701671-A598-485D-85D2-AE645B43BCF1}"/>
              </a:ext>
            </a:extLst>
          </p:cNvPr>
          <p:cNvSpPr txBox="1"/>
          <p:nvPr/>
        </p:nvSpPr>
        <p:spPr>
          <a:xfrm>
            <a:off x="4432449" y="2967335"/>
            <a:ext cx="490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问题介绍</a:t>
            </a:r>
          </a:p>
        </p:txBody>
      </p:sp>
    </p:spTree>
    <p:extLst>
      <p:ext uri="{BB962C8B-B14F-4D97-AF65-F5344CB8AC3E}">
        <p14:creationId xmlns:p14="http://schemas.microsoft.com/office/powerpoint/2010/main" val="73501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EA0E-7DFA-4175-92BE-1A707CAC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3BEC0-CF5B-4F9A-B6E8-F652094C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98" y="971444"/>
            <a:ext cx="5411203" cy="55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5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57081-CD66-4EC8-9039-EA8B3196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节点多标签分类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A924D5-1236-42CB-8CE8-221E08FC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4" y="1690688"/>
            <a:ext cx="8341442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873FAE-174A-4830-BB81-626E30158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834" y="497910"/>
            <a:ext cx="10284331" cy="61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E50BA-A270-4979-B1B7-15E587BE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参数灵敏度与摄动分析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CB6B21-C658-442D-ACCD-B64E373B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31" y="1418695"/>
            <a:ext cx="9159290" cy="54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82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16F2-3C98-46F8-ADCE-EE3C721E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E40379-4175-45B6-A4E6-6667D127D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53" y="1268706"/>
            <a:ext cx="6458451" cy="52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F5250-A57D-4C7E-AADC-BD766054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连接预测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D2D427-AB6E-4C30-A314-D275EA361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1493" y="365125"/>
            <a:ext cx="5169013" cy="63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711F0-BC20-4ABC-BBB1-3C55A3AA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432" y="3141078"/>
            <a:ext cx="3156284" cy="1094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/>
              <a:t>Thanks!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0332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BD316-39E2-44ED-A278-25FBA0B7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node2vec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E8AA-67F0-4F3E-A53F-720C16E9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图网络分析中有很多任务涉及节点和边，如节点的分类、节点的连接预测等</a:t>
            </a:r>
            <a:endParaRPr lang="en-US" altLang="zh-CN" dirty="0"/>
          </a:p>
          <a:p>
            <a:r>
              <a:rPr lang="zh-CN" altLang="en-US" dirty="0"/>
              <a:t>这些任务要求我们需要为节点和边构造特征向量进行表示</a:t>
            </a:r>
            <a:endParaRPr lang="en-US" altLang="zh-CN" dirty="0"/>
          </a:p>
          <a:p>
            <a:r>
              <a:rPr lang="en-US" altLang="zh-CN" dirty="0"/>
              <a:t>Node2vec</a:t>
            </a:r>
            <a:r>
              <a:rPr lang="zh-CN" altLang="en-US" dirty="0"/>
              <a:t>是一种为图网络中节点和边构造特征表示的方法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5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37A0-EB8C-432A-AC85-EE43732B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传统的特征表示方法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40D0B-9B0A-4BB4-A137-38C18DAA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基于专家知识的特征工程</a:t>
            </a:r>
            <a:endParaRPr lang="en-US" altLang="zh-CN" dirty="0"/>
          </a:p>
          <a:p>
            <a:r>
              <a:rPr lang="zh-CN" altLang="en-US" dirty="0"/>
              <a:t>通过解决优化问题学习特征表示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54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096ED-2D4D-4DB9-89A9-0B663141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本文的新方法：</a:t>
            </a:r>
            <a:r>
              <a:rPr lang="en-US" altLang="zh-CN" dirty="0"/>
              <a:t>node2vec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B8FF6-E4BA-417A-9B87-DD0337DB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node2vec</a:t>
            </a:r>
            <a:r>
              <a:rPr lang="zh-CN" altLang="en-US" dirty="0"/>
              <a:t>是用于图网络中特征学习的半监督算法</a:t>
            </a:r>
            <a:endParaRPr lang="en-US" altLang="zh-CN" dirty="0"/>
          </a:p>
          <a:p>
            <a:r>
              <a:rPr lang="zh-CN" altLang="en-US" dirty="0"/>
              <a:t>通过二阶随机游走方法为节采样网络邻域</a:t>
            </a:r>
            <a:endParaRPr lang="en-US" altLang="zh-CN" dirty="0"/>
          </a:p>
          <a:p>
            <a:r>
              <a:rPr lang="zh-CN" altLang="en-US" dirty="0"/>
              <a:t>基于自然语言处理的先前工作，使用</a:t>
            </a:r>
            <a:r>
              <a:rPr lang="en-US" altLang="zh-CN" dirty="0"/>
              <a:t>SGD</a:t>
            </a:r>
            <a:r>
              <a:rPr lang="zh-CN" altLang="en-US" dirty="0"/>
              <a:t>优化基于图的目标函数</a:t>
            </a:r>
            <a:endParaRPr lang="en-US" altLang="zh-CN" dirty="0"/>
          </a:p>
          <a:p>
            <a:r>
              <a:rPr lang="zh-CN" altLang="en-US" dirty="0"/>
              <a:t>返回图的特征表示，最大程度保留节点的网络邻居信息</a:t>
            </a:r>
          </a:p>
        </p:txBody>
      </p:sp>
    </p:spTree>
    <p:extLst>
      <p:ext uri="{BB962C8B-B14F-4D97-AF65-F5344CB8AC3E}">
        <p14:creationId xmlns:p14="http://schemas.microsoft.com/office/powerpoint/2010/main" val="28733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225C-8F8C-44C5-9990-31492043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184" y="3157119"/>
            <a:ext cx="601177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5400" dirty="0"/>
          </a:p>
          <a:p>
            <a:pPr marL="0" indent="0">
              <a:buNone/>
            </a:pPr>
            <a:endParaRPr lang="zh-CN" altLang="en-US" sz="5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BF36D2-783F-4A86-8142-9000F65BC485}"/>
              </a:ext>
            </a:extLst>
          </p:cNvPr>
          <p:cNvSpPr txBox="1"/>
          <p:nvPr/>
        </p:nvSpPr>
        <p:spPr>
          <a:xfrm>
            <a:off x="4411577" y="2967335"/>
            <a:ext cx="5293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方法框架</a:t>
            </a:r>
          </a:p>
        </p:txBody>
      </p:sp>
    </p:spTree>
    <p:extLst>
      <p:ext uri="{BB962C8B-B14F-4D97-AF65-F5344CB8AC3E}">
        <p14:creationId xmlns:p14="http://schemas.microsoft.com/office/powerpoint/2010/main" val="101021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4B49C-FD6C-4456-B84D-1DBDEFF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45F5-52B6-44D9-A24E-53D7E7FD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图网络</a:t>
            </a:r>
            <a:r>
              <a:rPr lang="en-US" altLang="zh-CN" dirty="0"/>
              <a:t>: G=(V,E)</a:t>
            </a:r>
          </a:p>
          <a:p>
            <a:r>
              <a:rPr lang="zh-CN" altLang="en-US" dirty="0"/>
              <a:t>从节点到</a:t>
            </a:r>
            <a:r>
              <a:rPr lang="en-US" altLang="zh-CN" dirty="0"/>
              <a:t>d</a:t>
            </a:r>
            <a:r>
              <a:rPr lang="zh-CN" altLang="en-US" dirty="0"/>
              <a:t>维特征表示的映射</a:t>
            </a:r>
            <a:r>
              <a:rPr lang="en-US" altLang="zh-CN" dirty="0"/>
              <a:t> f : V-&gt;R</a:t>
            </a:r>
            <a:r>
              <a:rPr lang="en-US" altLang="zh-CN" baseline="30000" dirty="0"/>
              <a:t>d </a:t>
            </a:r>
          </a:p>
          <a:p>
            <a:r>
              <a:rPr lang="zh-CN" altLang="en-US" dirty="0"/>
              <a:t>根据策略</a:t>
            </a:r>
            <a:r>
              <a:rPr lang="en-US" altLang="zh-CN" dirty="0"/>
              <a:t>S</a:t>
            </a:r>
            <a:r>
              <a:rPr lang="zh-CN" altLang="en-US" dirty="0"/>
              <a:t>采样的节点</a:t>
            </a:r>
            <a:r>
              <a:rPr lang="en-US" altLang="zh-CN" dirty="0"/>
              <a:t>u</a:t>
            </a:r>
            <a:r>
              <a:rPr lang="zh-CN" altLang="en-US" dirty="0"/>
              <a:t>的邻居</a:t>
            </a:r>
            <a:r>
              <a:rPr lang="en-US" altLang="zh-CN" dirty="0"/>
              <a:t>: Ns(u)</a:t>
            </a:r>
            <a:r>
              <a:rPr lang="zh-CN" altLang="en-US" dirty="0"/>
              <a:t> ⊂ 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将特征学习转化为最大似然优化问题：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FF03D9-40C2-4C51-BD0A-F58A346C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40" y="4140116"/>
            <a:ext cx="8631477" cy="10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7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0CAEF-840F-4013-A719-773626A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20258-B81D-4D00-8EA3-2C00B3CF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为了使优化目标易于处理，做出两个标准假设</a:t>
            </a:r>
            <a:endParaRPr lang="en-US" altLang="zh-CN" dirty="0"/>
          </a:p>
          <a:p>
            <a:r>
              <a:rPr lang="zh-CN" altLang="en-US" dirty="0"/>
              <a:t>条件独立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特征空间具有对称性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34FB09-9049-49B0-8087-C0BEA74E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64" y="2795086"/>
            <a:ext cx="5633485" cy="1043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2156E4-3B28-4B32-983B-21CFB9D5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49" y="4693318"/>
            <a:ext cx="5105599" cy="9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AFC6-DCF5-4F2C-BF46-29F4C691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特征学习框架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27D02-396D-4F67-BFC3-BA1A6A6B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将目标函数转化为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DF7F51-28B7-429F-9FFE-63BACAA1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2" y="2890085"/>
            <a:ext cx="8173537" cy="1077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D09197-1C45-4AF1-BC09-F19445D62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10" y="4210990"/>
            <a:ext cx="4939374" cy="6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509</Words>
  <Application>Microsoft Office PowerPoint</Application>
  <PresentationFormat>宽屏</PresentationFormat>
  <Paragraphs>74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什么是node2vec</vt:lpstr>
      <vt:lpstr>传统的特征表示方法</vt:lpstr>
      <vt:lpstr>本文的新方法：node2vec</vt:lpstr>
      <vt:lpstr>PowerPoint 演示文稿</vt:lpstr>
      <vt:lpstr>特征学习框架</vt:lpstr>
      <vt:lpstr>特征学习框架</vt:lpstr>
      <vt:lpstr>特征学习框架</vt:lpstr>
      <vt:lpstr>特征学习框架</vt:lpstr>
      <vt:lpstr> 本文的主要贡献</vt:lpstr>
      <vt:lpstr>有偏差的随机游走采样策略</vt:lpstr>
      <vt:lpstr>有偏差的随机游走采样策略</vt:lpstr>
      <vt:lpstr>有偏差的随机游走采样策略</vt:lpstr>
      <vt:lpstr>有偏差的随机游走采样策略</vt:lpstr>
      <vt:lpstr>node2vec算法</vt:lpstr>
      <vt:lpstr>node2vec算法</vt:lpstr>
      <vt:lpstr>如何学习边的表示</vt:lpstr>
      <vt:lpstr>PowerPoint 演示文稿</vt:lpstr>
      <vt:lpstr>可视化</vt:lpstr>
      <vt:lpstr>节点多标签分类</vt:lpstr>
      <vt:lpstr>PowerPoint 演示文稿</vt:lpstr>
      <vt:lpstr>参数灵敏度与摄动分析</vt:lpstr>
      <vt:lpstr>可扩展性</vt:lpstr>
      <vt:lpstr>连接预测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先生</dc:creator>
  <cp:lastModifiedBy>叶 先生</cp:lastModifiedBy>
  <cp:revision>86</cp:revision>
  <dcterms:created xsi:type="dcterms:W3CDTF">2019-11-11T11:00:30Z</dcterms:created>
  <dcterms:modified xsi:type="dcterms:W3CDTF">2019-12-06T05:19:52Z</dcterms:modified>
</cp:coreProperties>
</file>