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6" r:id="rId3"/>
    <p:sldId id="259" r:id="rId5"/>
    <p:sldId id="285" r:id="rId6"/>
    <p:sldId id="327" r:id="rId7"/>
    <p:sldId id="308" r:id="rId8"/>
    <p:sldId id="309" r:id="rId9"/>
    <p:sldId id="328" r:id="rId10"/>
    <p:sldId id="287" r:id="rId11"/>
    <p:sldId id="310" r:id="rId12"/>
    <p:sldId id="311" r:id="rId13"/>
    <p:sldId id="312" r:id="rId14"/>
    <p:sldId id="313" r:id="rId15"/>
    <p:sldId id="314" r:id="rId16"/>
    <p:sldId id="288" r:id="rId17"/>
    <p:sldId id="316" r:id="rId18"/>
    <p:sldId id="318" r:id="rId19"/>
    <p:sldId id="319" r:id="rId20"/>
    <p:sldId id="320"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o Kun" initials="D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96FC"/>
    <a:srgbClr val="1E4B74"/>
    <a:srgbClr val="2A5989"/>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7" autoAdjust="0"/>
    <p:restoredTop sz="89550" autoAdjust="0"/>
  </p:normalViewPr>
  <p:slideViewPr>
    <p:cSldViewPr snapToGrid="0">
      <p:cViewPr varScale="1">
        <p:scale>
          <a:sx n="66" d="100"/>
          <a:sy n="66" d="100"/>
        </p:scale>
        <p:origin x="71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08FD0BD-723B-4CA9-B7EC-A0A2595928F5}" type="doc">
      <dgm:prSet loTypeId="process" loCatId="process" qsTypeId="urn:microsoft.com/office/officeart/2005/8/quickstyle/simple1" qsCatId="simple" csTypeId="urn:microsoft.com/office/officeart/2005/8/colors/accent0_2" csCatId="mainScheme" phldr="1"/>
      <dgm:spPr/>
    </dgm:pt>
    <dgm:pt modelId="{63970355-12DE-4CF6-BC92-0966F7D0AD4F}">
      <dgm:prSet phldrT="[文本]" phldr="0" custT="1"/>
      <dgm:spPr>
        <a:noFill/>
        <a:ln w="57150">
          <a:solidFill>
            <a:srgbClr val="2A5989"/>
          </a:solidFill>
        </a:ln>
      </dgm:spPr>
      <dgm:t>
        <a:bodyPr vert="horz" wrap="square"/>
        <a:p>
          <a:pPr>
            <a:lnSpc>
              <a:spcPct val="100000"/>
            </a:lnSpc>
            <a:spcBef>
              <a:spcPct val="0"/>
            </a:spcBef>
            <a:spcAft>
              <a:spcPct val="35000"/>
            </a:spcAft>
          </a:pPr>
          <a:r>
            <a:rPr lang="zh-CN" altLang="en-US" sz="4000" dirty="0">
              <a:solidFill>
                <a:schemeClr val="tx1">
                  <a:lumMod val="75000"/>
                  <a:lumOff val="25000"/>
                </a:schemeClr>
              </a:solidFill>
              <a:sym typeface="+mn-ea"/>
            </a:rPr>
            <a:t>研究背景</a:t>
          </a:r>
          <a:r>
            <a:rPr lang="en-US" altLang="zh-CN" sz="4000" dirty="0">
              <a:latin typeface="华文中宋" panose="02010600040101010101" pitchFamily="2" charset="-122"/>
              <a:ea typeface="华文中宋" panose="02010600040101010101" pitchFamily="2" charset="-122"/>
            </a:rPr>
            <a:t/>
          </a:r>
          <a:endParaRPr lang="en-US" altLang="zh-CN" sz="4000" dirty="0">
            <a:latin typeface="华文中宋" panose="02010600040101010101" pitchFamily="2" charset="-122"/>
            <a:ea typeface="华文中宋" panose="02010600040101010101" pitchFamily="2" charset="-122"/>
          </a:endParaRPr>
        </a:p>
      </dgm:t>
    </dgm:pt>
    <dgm:pt modelId="{B01E7A7E-2E8E-4D0E-8F16-8FE632403FF0}" cxnId="{A9A9628C-2837-4F00-B3D6-612AF665DC47}" type="parTrans">
      <dgm:prSet/>
      <dgm:spPr/>
      <dgm:t>
        <a:bodyPr/>
        <a:lstStyle/>
        <a:p>
          <a:endParaRPr lang="zh-CN" altLang="en-US">
            <a:latin typeface="华文中宋" panose="02010600040101010101" pitchFamily="2" charset="-122"/>
            <a:ea typeface="华文中宋" panose="02010600040101010101" pitchFamily="2" charset="-122"/>
          </a:endParaRPr>
        </a:p>
      </dgm:t>
    </dgm:pt>
    <dgm:pt modelId="{D008456B-D40A-4548-9CAD-B4DD758A0354}" cxnId="{A9A9628C-2837-4F00-B3D6-612AF665DC47}" type="sibTrans">
      <dgm:prSet/>
      <dgm:spPr/>
      <dgm:t>
        <a:bodyPr/>
        <a:lstStyle/>
        <a:p>
          <a:endParaRPr lang="zh-CN" altLang="en-US">
            <a:latin typeface="华文中宋" panose="02010600040101010101" pitchFamily="2" charset="-122"/>
            <a:ea typeface="华文中宋" panose="02010600040101010101" pitchFamily="2" charset="-122"/>
          </a:endParaRPr>
        </a:p>
      </dgm:t>
    </dgm:pt>
    <dgm:pt modelId="{490880D5-EC07-4892-BC12-46BB25E95D6B}">
      <dgm:prSet phldrT="[文本]" phldr="0" custT="1"/>
      <dgm:spPr>
        <a:noFill/>
        <a:ln w="57150">
          <a:solidFill>
            <a:srgbClr val="2A5989"/>
          </a:solidFill>
        </a:ln>
      </dgm:spPr>
      <dgm:t>
        <a:bodyPr vert="horz" wrap="square"/>
        <a:p>
          <a:pPr>
            <a:lnSpc>
              <a:spcPct val="100000"/>
            </a:lnSpc>
            <a:spcBef>
              <a:spcPct val="0"/>
            </a:spcBef>
            <a:spcAft>
              <a:spcPct val="35000"/>
            </a:spcAft>
          </a:pPr>
          <a:r>
            <a:rPr lang="zh-CN" altLang="en-US" sz="4000" dirty="0">
              <a:solidFill>
                <a:schemeClr val="tx1">
                  <a:lumMod val="75000"/>
                  <a:lumOff val="25000"/>
                </a:schemeClr>
              </a:solidFill>
              <a:sym typeface="+mn-ea"/>
            </a:rPr>
            <a:t>模型介绍</a:t>
          </a:r>
          <a:r>
            <a:rPr lang="en-US" altLang="zh-CN" sz="4000" dirty="0">
              <a:latin typeface="华文中宋" panose="02010600040101010101" pitchFamily="2" charset="-122"/>
              <a:ea typeface="华文中宋" panose="02010600040101010101" pitchFamily="2" charset="-122"/>
            </a:rPr>
            <a:t/>
          </a:r>
          <a:endParaRPr lang="en-US" altLang="zh-CN" sz="4000" dirty="0">
            <a:latin typeface="华文中宋" panose="02010600040101010101" pitchFamily="2" charset="-122"/>
            <a:ea typeface="华文中宋" panose="02010600040101010101" pitchFamily="2" charset="-122"/>
          </a:endParaRPr>
        </a:p>
      </dgm:t>
    </dgm:pt>
    <dgm:pt modelId="{83FC58AC-3C49-48C2-8F11-782A7E34C0D9}" cxnId="{EDE05C6E-F7F7-4179-8F7E-9B465A1D98C1}" type="parTrans">
      <dgm:prSet/>
      <dgm:spPr/>
      <dgm:t>
        <a:bodyPr/>
        <a:lstStyle/>
        <a:p>
          <a:endParaRPr lang="zh-CN" altLang="en-US">
            <a:latin typeface="华文中宋" panose="02010600040101010101" pitchFamily="2" charset="-122"/>
            <a:ea typeface="华文中宋" panose="02010600040101010101" pitchFamily="2" charset="-122"/>
          </a:endParaRPr>
        </a:p>
      </dgm:t>
    </dgm:pt>
    <dgm:pt modelId="{FFF7A560-36F7-4B8E-9B5E-40CD573C9A77}" cxnId="{EDE05C6E-F7F7-4179-8F7E-9B465A1D98C1}" type="sibTrans">
      <dgm:prSet/>
      <dgm:spPr/>
      <dgm:t>
        <a:bodyPr/>
        <a:lstStyle/>
        <a:p>
          <a:endParaRPr lang="zh-CN" altLang="en-US">
            <a:latin typeface="华文中宋" panose="02010600040101010101" pitchFamily="2" charset="-122"/>
            <a:ea typeface="华文中宋" panose="02010600040101010101" pitchFamily="2" charset="-122"/>
          </a:endParaRPr>
        </a:p>
      </dgm:t>
    </dgm:pt>
    <dgm:pt modelId="{226BEACF-24B8-484A-9E61-FF5CFD8ABFA4}">
      <dgm:prSet phldrT="[文本]" phldr="0" custT="1"/>
      <dgm:spPr>
        <a:noFill/>
        <a:ln w="57150">
          <a:solidFill>
            <a:srgbClr val="2A5989"/>
          </a:solidFill>
        </a:ln>
      </dgm:spPr>
      <dgm:t>
        <a:bodyPr vert="horz" wrap="square"/>
        <a:p>
          <a:pPr>
            <a:lnSpc>
              <a:spcPct val="100000"/>
            </a:lnSpc>
            <a:spcBef>
              <a:spcPct val="0"/>
            </a:spcBef>
            <a:spcAft>
              <a:spcPct val="35000"/>
            </a:spcAft>
          </a:pPr>
          <a:r>
            <a:rPr lang="zh-CN" altLang="en-US" sz="4000" dirty="0">
              <a:solidFill>
                <a:schemeClr val="tx1">
                  <a:lumMod val="75000"/>
                  <a:lumOff val="25000"/>
                </a:schemeClr>
              </a:solidFill>
              <a:sym typeface="+mn-ea"/>
            </a:rPr>
            <a:t>实验结果</a:t>
          </a:r>
          <a:r>
            <a:rPr lang="zh-CN" altLang="en-US" sz="4000" dirty="0">
              <a:solidFill>
                <a:schemeClr val="tx1">
                  <a:lumMod val="75000"/>
                  <a:lumOff val="25000"/>
                </a:schemeClr>
              </a:solidFill>
              <a:sym typeface="+mn-ea"/>
            </a:rPr>
            <a:t/>
          </a:r>
          <a:endParaRPr lang="zh-CN" altLang="en-US" sz="4000" dirty="0">
            <a:solidFill>
              <a:schemeClr val="tx1">
                <a:lumMod val="75000"/>
                <a:lumOff val="25000"/>
              </a:schemeClr>
            </a:solidFill>
            <a:sym typeface="+mn-ea"/>
          </a:endParaRPr>
        </a:p>
      </dgm:t>
    </dgm:pt>
    <dgm:pt modelId="{5D61BD70-788E-4D6A-9F79-0DC1A0D3C47F}" cxnId="{94D65FB6-09FD-461D-BB4D-21F1A7F67AF4}" type="parTrans">
      <dgm:prSet/>
      <dgm:spPr/>
      <dgm:t>
        <a:bodyPr/>
        <a:lstStyle/>
        <a:p>
          <a:endParaRPr lang="zh-CN" altLang="en-US">
            <a:latin typeface="华文中宋" panose="02010600040101010101" pitchFamily="2" charset="-122"/>
            <a:ea typeface="华文中宋" panose="02010600040101010101" pitchFamily="2" charset="-122"/>
          </a:endParaRPr>
        </a:p>
      </dgm:t>
    </dgm:pt>
    <dgm:pt modelId="{DB17C23D-28E5-44EC-A8BF-A422C8D6725F}" cxnId="{94D65FB6-09FD-461D-BB4D-21F1A7F67AF4}" type="sibTrans">
      <dgm:prSet/>
      <dgm:spPr/>
      <dgm:t>
        <a:bodyPr/>
        <a:lstStyle/>
        <a:p>
          <a:endParaRPr lang="zh-CN" altLang="en-US">
            <a:latin typeface="华文中宋" panose="02010600040101010101" pitchFamily="2" charset="-122"/>
            <a:ea typeface="华文中宋" panose="02010600040101010101" pitchFamily="2" charset="-122"/>
          </a:endParaRPr>
        </a:p>
      </dgm:t>
    </dgm:pt>
    <dgm:pt modelId="{F959765D-6604-4371-B786-903ED397D812}" type="pres">
      <dgm:prSet presAssocID="{908FD0BD-723B-4CA9-B7EC-A0A2595928F5}" presName="Name0" presStyleCnt="0">
        <dgm:presLayoutVars>
          <dgm:dir/>
          <dgm:animLvl val="lvl"/>
          <dgm:resizeHandles val="exact"/>
        </dgm:presLayoutVars>
      </dgm:prSet>
      <dgm:spPr/>
    </dgm:pt>
    <dgm:pt modelId="{56B2C5EF-2178-4AD5-8FA4-5FB9A548BBFD}" type="pres">
      <dgm:prSet presAssocID="{63970355-12DE-4CF6-BC92-0966F7D0AD4F}" presName="parTxOnly" presStyleLbl="node1" presStyleIdx="0" presStyleCnt="3">
        <dgm:presLayoutVars>
          <dgm:chMax val="0"/>
          <dgm:chPref val="0"/>
          <dgm:bulletEnabled val="1"/>
        </dgm:presLayoutVars>
      </dgm:prSet>
      <dgm:spPr/>
      <dgm:t>
        <a:bodyPr/>
        <a:lstStyle/>
        <a:p>
          <a:endParaRPr lang="zh-CN" altLang="en-US"/>
        </a:p>
      </dgm:t>
    </dgm:pt>
    <dgm:pt modelId="{66557ED2-24B9-4C9B-9F05-628DD70A2281}" type="pres">
      <dgm:prSet presAssocID="{D008456B-D40A-4548-9CAD-B4DD758A0354}" presName="parTxOnlySpace" presStyleCnt="0"/>
      <dgm:spPr/>
    </dgm:pt>
    <dgm:pt modelId="{07FDC341-6598-4713-B1E3-F857A6A105C2}" type="pres">
      <dgm:prSet presAssocID="{490880D5-EC07-4892-BC12-46BB25E95D6B}" presName="parTxOnly" presStyleLbl="node1" presStyleIdx="1" presStyleCnt="3">
        <dgm:presLayoutVars>
          <dgm:chMax val="0"/>
          <dgm:chPref val="0"/>
          <dgm:bulletEnabled val="1"/>
        </dgm:presLayoutVars>
      </dgm:prSet>
      <dgm:spPr/>
      <dgm:t>
        <a:bodyPr/>
        <a:lstStyle/>
        <a:p>
          <a:endParaRPr lang="zh-CN" altLang="en-US"/>
        </a:p>
      </dgm:t>
    </dgm:pt>
    <dgm:pt modelId="{645C6570-F111-45FA-A2A1-B67AB06D4852}" type="pres">
      <dgm:prSet presAssocID="{FFF7A560-36F7-4B8E-9B5E-40CD573C9A77}" presName="parTxOnlySpace" presStyleCnt="0"/>
      <dgm:spPr/>
    </dgm:pt>
    <dgm:pt modelId="{5D09D523-A050-4B1C-8D33-375D8F5DAC88}" type="pres">
      <dgm:prSet presAssocID="{226BEACF-24B8-484A-9E61-FF5CFD8ABFA4}" presName="parTxOnly" presStyleLbl="node1" presStyleIdx="2" presStyleCnt="3">
        <dgm:presLayoutVars>
          <dgm:chMax val="0"/>
          <dgm:chPref val="0"/>
          <dgm:bulletEnabled val="1"/>
        </dgm:presLayoutVars>
      </dgm:prSet>
      <dgm:spPr/>
      <dgm:t>
        <a:bodyPr/>
        <a:lstStyle/>
        <a:p>
          <a:endParaRPr lang="zh-CN" altLang="en-US"/>
        </a:p>
      </dgm:t>
    </dgm:pt>
  </dgm:ptLst>
  <dgm:cxnLst>
    <dgm:cxn modelId="{A9A9628C-2837-4F00-B3D6-612AF665DC47}" srcId="{908FD0BD-723B-4CA9-B7EC-A0A2595928F5}" destId="{63970355-12DE-4CF6-BC92-0966F7D0AD4F}" srcOrd="0" destOrd="0" parTransId="{B01E7A7E-2E8E-4D0E-8F16-8FE632403FF0}" sibTransId="{D008456B-D40A-4548-9CAD-B4DD758A0354}"/>
    <dgm:cxn modelId="{EDE05C6E-F7F7-4179-8F7E-9B465A1D98C1}" srcId="{908FD0BD-723B-4CA9-B7EC-A0A2595928F5}" destId="{490880D5-EC07-4892-BC12-46BB25E95D6B}" srcOrd="1" destOrd="0" parTransId="{83FC58AC-3C49-48C2-8F11-782A7E34C0D9}" sibTransId="{FFF7A560-36F7-4B8E-9B5E-40CD573C9A77}"/>
    <dgm:cxn modelId="{94D65FB6-09FD-461D-BB4D-21F1A7F67AF4}" srcId="{908FD0BD-723B-4CA9-B7EC-A0A2595928F5}" destId="{226BEACF-24B8-484A-9E61-FF5CFD8ABFA4}" srcOrd="2" destOrd="0" parTransId="{5D61BD70-788E-4D6A-9F79-0DC1A0D3C47F}" sibTransId="{DB17C23D-28E5-44EC-A8BF-A422C8D6725F}"/>
    <dgm:cxn modelId="{EB9C8730-C2CF-498E-A2AD-4C328DAB4563}" type="presOf" srcId="{908FD0BD-723B-4CA9-B7EC-A0A2595928F5}" destId="{F959765D-6604-4371-B786-903ED397D812}" srcOrd="0" destOrd="0" presId="urn:microsoft.com/office/officeart/2005/8/layout/chevron1"/>
    <dgm:cxn modelId="{E2FFABBE-CF93-44B9-AFFF-9628934EAEA2}" type="presParOf" srcId="{F959765D-6604-4371-B786-903ED397D812}" destId="{56B2C5EF-2178-4AD5-8FA4-5FB9A548BBFD}" srcOrd="0" destOrd="0" presId="urn:microsoft.com/office/officeart/2005/8/layout/chevron1"/>
    <dgm:cxn modelId="{F4C81088-962C-47E0-8CA3-F02B96BBBF6C}" type="presOf" srcId="{63970355-12DE-4CF6-BC92-0966F7D0AD4F}" destId="{56B2C5EF-2178-4AD5-8FA4-5FB9A548BBFD}" srcOrd="0" destOrd="0" presId="urn:microsoft.com/office/officeart/2005/8/layout/chevron1"/>
    <dgm:cxn modelId="{54D7235A-464E-4FEA-B1A1-5CA38E6758FB}" type="presParOf" srcId="{F959765D-6604-4371-B786-903ED397D812}" destId="{66557ED2-24B9-4C9B-9F05-628DD70A2281}" srcOrd="1" destOrd="0" presId="urn:microsoft.com/office/officeart/2005/8/layout/chevron1"/>
    <dgm:cxn modelId="{35CFEC53-2B61-42ED-889C-A6A2D5397CE9}" type="presParOf" srcId="{F959765D-6604-4371-B786-903ED397D812}" destId="{07FDC341-6598-4713-B1E3-F857A6A105C2}" srcOrd="2" destOrd="0" presId="urn:microsoft.com/office/officeart/2005/8/layout/chevron1"/>
    <dgm:cxn modelId="{23447D71-028E-483F-9350-29F27C402540}" type="presOf" srcId="{490880D5-EC07-4892-BC12-46BB25E95D6B}" destId="{07FDC341-6598-4713-B1E3-F857A6A105C2}" srcOrd="0" destOrd="0" presId="urn:microsoft.com/office/officeart/2005/8/layout/chevron1"/>
    <dgm:cxn modelId="{3C552E65-794B-4AD1-9E64-33D9BB1AB832}" type="presParOf" srcId="{F959765D-6604-4371-B786-903ED397D812}" destId="{645C6570-F111-45FA-A2A1-B67AB06D4852}" srcOrd="3" destOrd="0" presId="urn:microsoft.com/office/officeart/2005/8/layout/chevron1"/>
    <dgm:cxn modelId="{0308E84E-418D-4621-B148-479E7BA2FDB7}" type="presParOf" srcId="{F959765D-6604-4371-B786-903ED397D812}" destId="{5D09D523-A050-4B1C-8D33-375D8F5DAC88}" srcOrd="4" destOrd="0" presId="urn:microsoft.com/office/officeart/2005/8/layout/chevron1"/>
    <dgm:cxn modelId="{7763681B-D8C4-42ED-B632-BEF93799187D}" type="presOf" srcId="{226BEACF-24B8-484A-9E61-FF5CFD8ABFA4}" destId="{5D09D523-A050-4B1C-8D33-375D8F5DAC88}"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2C5EF-2178-4AD5-8FA4-5FB9A548BBFD}">
      <dsp:nvSpPr>
        <dsp:cNvPr id="0" name=""/>
        <dsp:cNvSpPr/>
      </dsp:nvSpPr>
      <dsp:spPr>
        <a:xfrm>
          <a:off x="3286" y="274605"/>
          <a:ext cx="4003902" cy="1601560"/>
        </a:xfrm>
        <a:prstGeom prst="chevron">
          <a:avLst/>
        </a:prstGeom>
        <a:noFill/>
        <a:ln w="57150" cap="flat" cmpd="sng" algn="ctr">
          <a:solidFill>
            <a:srgbClr val="2A598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lvl="0" algn="ctr" defTabSz="2889250">
            <a:lnSpc>
              <a:spcPct val="90000"/>
            </a:lnSpc>
            <a:spcBef>
              <a:spcPct val="0"/>
            </a:spcBef>
            <a:spcAft>
              <a:spcPct val="35000"/>
            </a:spcAft>
          </a:pPr>
          <a:r>
            <a:rPr lang="zh-CN" altLang="en-US" sz="6500" kern="1200" dirty="0">
              <a:latin typeface="华文中宋" panose="02010600040101010101" pitchFamily="2" charset="-122"/>
              <a:ea typeface="华文中宋" panose="02010600040101010101" pitchFamily="2" charset="-122"/>
            </a:rPr>
            <a:t>首先</a:t>
          </a:r>
        </a:p>
      </dsp:txBody>
      <dsp:txXfrm>
        <a:off x="804066" y="274605"/>
        <a:ext cx="2402342" cy="1601560"/>
      </dsp:txXfrm>
    </dsp:sp>
    <dsp:sp modelId="{07FDC341-6598-4713-B1E3-F857A6A105C2}">
      <dsp:nvSpPr>
        <dsp:cNvPr id="0" name=""/>
        <dsp:cNvSpPr/>
      </dsp:nvSpPr>
      <dsp:spPr>
        <a:xfrm>
          <a:off x="3606798" y="274605"/>
          <a:ext cx="4003902" cy="1601560"/>
        </a:xfrm>
        <a:prstGeom prst="chevron">
          <a:avLst/>
        </a:prstGeom>
        <a:noFill/>
        <a:ln w="57150" cap="flat" cmpd="sng" algn="ctr">
          <a:solidFill>
            <a:srgbClr val="2A598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lvl="0" algn="ctr" defTabSz="2889250">
            <a:lnSpc>
              <a:spcPct val="90000"/>
            </a:lnSpc>
            <a:spcBef>
              <a:spcPct val="0"/>
            </a:spcBef>
            <a:spcAft>
              <a:spcPct val="35000"/>
            </a:spcAft>
          </a:pPr>
          <a:r>
            <a:rPr lang="zh-CN" altLang="en-US" sz="6500" kern="1200" dirty="0">
              <a:latin typeface="华文中宋" panose="02010600040101010101" pitchFamily="2" charset="-122"/>
              <a:ea typeface="华文中宋" panose="02010600040101010101" pitchFamily="2" charset="-122"/>
            </a:rPr>
            <a:t>然后</a:t>
          </a:r>
        </a:p>
      </dsp:txBody>
      <dsp:txXfrm>
        <a:off x="4407578" y="274605"/>
        <a:ext cx="2402342" cy="1601560"/>
      </dsp:txXfrm>
    </dsp:sp>
    <dsp:sp modelId="{5D09D523-A050-4B1C-8D33-375D8F5DAC88}">
      <dsp:nvSpPr>
        <dsp:cNvPr id="0" name=""/>
        <dsp:cNvSpPr/>
      </dsp:nvSpPr>
      <dsp:spPr>
        <a:xfrm>
          <a:off x="7210310" y="274605"/>
          <a:ext cx="4003902" cy="1601560"/>
        </a:xfrm>
        <a:prstGeom prst="chevron">
          <a:avLst/>
        </a:prstGeom>
        <a:noFill/>
        <a:ln w="57150" cap="flat" cmpd="sng" algn="ctr">
          <a:solidFill>
            <a:srgbClr val="2A598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86678" rIns="86678" bIns="86678" numCol="1" spcCol="1270" anchor="ctr" anchorCtr="0">
          <a:noAutofit/>
        </a:bodyPr>
        <a:lstStyle/>
        <a:p>
          <a:pPr lvl="0" algn="ctr" defTabSz="2889250">
            <a:lnSpc>
              <a:spcPct val="90000"/>
            </a:lnSpc>
            <a:spcBef>
              <a:spcPct val="0"/>
            </a:spcBef>
            <a:spcAft>
              <a:spcPct val="35000"/>
            </a:spcAft>
          </a:pPr>
          <a:r>
            <a:rPr lang="zh-CN" altLang="en-US" sz="6500" kern="1200" dirty="0">
              <a:latin typeface="华文中宋" panose="02010600040101010101" pitchFamily="2" charset="-122"/>
              <a:ea typeface="华文中宋" panose="02010600040101010101" pitchFamily="2" charset="-122"/>
            </a:rPr>
            <a:t>最后</a:t>
          </a:r>
        </a:p>
      </dsp:txBody>
      <dsp:txXfrm>
        <a:off x="8011090" y="274605"/>
        <a:ext cx="2402342" cy="16015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D0E86-D0E7-4F05-829A-03990E972C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C2B04-E37B-4787-987D-B1A77A44C3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i="0" kern="1200" dirty="0" smtClean="0">
                <a:solidFill>
                  <a:schemeClr val="tx1"/>
                </a:solidFill>
                <a:effectLst/>
                <a:latin typeface="+mn-lt"/>
                <a:ea typeface="+mn-ea"/>
                <a:cs typeface="+mn-cs"/>
              </a:rPr>
              <a:t>基于渐进式尺寸可扩展网络的形状鲁棒文本检测</a:t>
            </a:r>
            <a:endParaRPr lang="zh-CN" altLang="en-US" sz="1200" b="1" i="0" kern="1200" dirty="0" smtClean="0">
              <a:solidFill>
                <a:schemeClr val="tx1"/>
              </a:solidFill>
              <a:effectLst/>
              <a:latin typeface="+mn-lt"/>
              <a:ea typeface="+mn-ea"/>
              <a:cs typeface="+mn-cs"/>
            </a:endParaRPr>
          </a:p>
          <a:p>
            <a:endParaRPr lang="zh-CN" altLang="zh-CN" dirty="0"/>
          </a:p>
          <a:p>
            <a:r>
              <a:rPr lang="zh-CN" altLang="zh-CN" dirty="0"/>
              <a:t>发表自</a:t>
            </a:r>
            <a:r>
              <a:rPr lang="en-US" altLang="zh-CN" dirty="0"/>
              <a:t>CVPR2018</a:t>
            </a:r>
            <a:endParaRPr lang="en-US" altLang="zh-CN" dirty="0"/>
          </a:p>
          <a:p>
            <a:r>
              <a:rPr lang="zh-CN" altLang="en-US" dirty="0"/>
              <a:t>作者是南京理工大学和南京大学的两个团队</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整体的损失函数中：</a:t>
            </a:r>
            <a:endParaRPr lang="zh-CN" altLang="en-US" dirty="0"/>
          </a:p>
          <a:p>
            <a:r>
              <a:rPr lang="en-US" altLang="zh-CN" dirty="0">
                <a:sym typeface="+mn-ea"/>
              </a:rPr>
              <a:t>Lc</a:t>
            </a:r>
            <a:r>
              <a:rPr lang="zh-CN" altLang="en-US" dirty="0">
                <a:sym typeface="+mn-ea"/>
              </a:rPr>
              <a:t>表示的是</a:t>
            </a:r>
            <a:r>
              <a:rPr lang="zh-CN" altLang="en-US" dirty="0">
                <a:sym typeface="+mn-ea"/>
              </a:rPr>
              <a:t>完整文本实例损失，也就是没有收缩的分割图像对应的损失，</a:t>
            </a:r>
            <a:r>
              <a:rPr lang="en-US" altLang="zh-CN" dirty="0">
                <a:sym typeface="+mn-ea"/>
              </a:rPr>
              <a:t>Ls</a:t>
            </a:r>
            <a:r>
              <a:rPr lang="zh-CN" altLang="en-US" dirty="0">
                <a:sym typeface="+mn-ea"/>
              </a:rPr>
              <a:t>表示的是收缩文本实例损失，也就是收缩的分割图像对应的损失。</a:t>
            </a:r>
            <a:endParaRPr lang="zh-CN" altLang="en-US" dirty="0"/>
          </a:p>
          <a:p>
            <a:r>
              <a:rPr lang="en-US" altLang="zh-CN" dirty="0"/>
              <a:t>lamda</a:t>
            </a:r>
            <a:r>
              <a:rPr lang="zh-CN" altLang="en-US" dirty="0"/>
              <a:t>是用于平衡</a:t>
            </a:r>
            <a:r>
              <a:rPr lang="en-US" altLang="zh-CN" dirty="0"/>
              <a:t>Lc</a:t>
            </a:r>
            <a:r>
              <a:rPr lang="zh-CN" altLang="en-US" dirty="0"/>
              <a:t>和</a:t>
            </a:r>
            <a:r>
              <a:rPr lang="en-US" altLang="zh-CN" dirty="0"/>
              <a:t>Ls</a:t>
            </a:r>
            <a:r>
              <a:rPr lang="zh-CN" altLang="en-US" dirty="0"/>
              <a:t>之间的重要性。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ICDAR2015</a:t>
            </a:r>
            <a:r>
              <a:rPr lang="zh-CN" altLang="en-US" dirty="0"/>
              <a:t>这个数据集上进行的消融实验，</a:t>
            </a:r>
            <a:endParaRPr lang="zh-CN" altLang="en-US" dirty="0"/>
          </a:p>
          <a:p>
            <a:r>
              <a:rPr lang="zh-CN" altLang="en-US" dirty="0"/>
              <a:t>从图</a:t>
            </a:r>
            <a:r>
              <a:rPr lang="en-US" altLang="zh-CN" dirty="0"/>
              <a:t>a</a:t>
            </a:r>
            <a:r>
              <a:rPr lang="zh-CN" altLang="en-US" dirty="0"/>
              <a:t>中，我们可以回答为什么需要多个内核尺度，</a:t>
            </a:r>
            <a:r>
              <a:rPr lang="en-US" altLang="zh-CN" dirty="0"/>
              <a:t>n</a:t>
            </a:r>
            <a:r>
              <a:rPr lang="zh-CN" altLang="en-US" dirty="0"/>
              <a:t>表示内核个数，可以看到，随着内核个数的增加，</a:t>
            </a:r>
            <a:r>
              <a:rPr lang="en-US" altLang="zh-CN" dirty="0"/>
              <a:t>PSEnet</a:t>
            </a:r>
            <a:r>
              <a:rPr lang="zh-CN" altLang="en-US" dirty="0"/>
              <a:t>的性能越好，</a:t>
            </a:r>
            <a:r>
              <a:rPr lang="zh-CN" altLang="en-US" dirty="0"/>
              <a:t>可以使检测结果更加精确。</a:t>
            </a:r>
            <a:endParaRPr lang="zh-CN" altLang="en-US" dirty="0"/>
          </a:p>
          <a:p>
            <a:endParaRPr lang="zh-CN" altLang="en-US" dirty="0"/>
          </a:p>
          <a:p>
            <a:r>
              <a:rPr lang="zh-CN" altLang="en-US" dirty="0"/>
              <a:t>从图</a:t>
            </a:r>
            <a:r>
              <a:rPr lang="en-US" altLang="zh-CN" dirty="0"/>
              <a:t>b</a:t>
            </a:r>
            <a:r>
              <a:rPr lang="zh-CN" altLang="en-US" dirty="0"/>
              <a:t>中，我们可以回答这些内核可以有多小，</a:t>
            </a:r>
            <a:r>
              <a:rPr lang="en-US" altLang="zh-CN" dirty="0"/>
              <a:t>m</a:t>
            </a:r>
            <a:r>
              <a:rPr lang="zh-CN" altLang="en-US" dirty="0"/>
              <a:t>表示的是缩放比例，取值在（</a:t>
            </a:r>
            <a:r>
              <a:rPr lang="en-US" altLang="zh-CN" dirty="0"/>
              <a:t>0,1</a:t>
            </a:r>
            <a:r>
              <a:rPr lang="zh-CN" altLang="en-US" dirty="0"/>
              <a:t>】可以看到，</a:t>
            </a:r>
            <a:r>
              <a:rPr lang="en-US" altLang="zh-CN" dirty="0"/>
              <a:t>m</a:t>
            </a:r>
            <a:r>
              <a:rPr lang="zh-CN" altLang="en-US" dirty="0"/>
              <a:t>取太大或者太小，都会影响</a:t>
            </a:r>
            <a:r>
              <a:rPr lang="en-US" altLang="zh-CN" dirty="0"/>
              <a:t>PSEnet</a:t>
            </a:r>
            <a:r>
              <a:rPr lang="zh-CN" altLang="en-US" dirty="0"/>
              <a:t>的性能。</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1.groundtruth</a:t>
            </a:r>
            <a:r>
              <a:rPr lang="zh-CN" altLang="en-US" dirty="0"/>
              <a:t>中没有检测到的文本区域也检测出来了。</a:t>
            </a:r>
            <a:endParaRPr lang="zh-CN" altLang="en-US" dirty="0"/>
          </a:p>
          <a:p>
            <a:r>
              <a:rPr lang="en-US" altLang="zh-CN" dirty="0"/>
              <a:t>2.</a:t>
            </a:r>
            <a:r>
              <a:rPr lang="zh-CN" altLang="en-US" dirty="0"/>
              <a:t>相比于其他方法，检测的更加准确了，尤其是对这种曲线型文本。</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形状不规则的文本检测</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zh-CN" altLang="en-US" dirty="0"/>
              <a:t>最近这些年，自然场景下的文本检测在很多应用中受到重视，比如</a:t>
            </a:r>
            <a:r>
              <a:rPr lang="zh-CN" altLang="en-US" dirty="0">
                <a:sym typeface="+mn-ea"/>
              </a:rPr>
              <a:t>场景理解、产品识别、自动驾驶等等。</a:t>
            </a:r>
            <a:endParaRPr lang="zh-CN" altLang="en-US" dirty="0">
              <a:sym typeface="+mn-ea"/>
            </a:endParaRPr>
          </a:p>
          <a:p>
            <a:r>
              <a:rPr lang="en-US" altLang="zh-CN" dirty="0">
                <a:sym typeface="+mn-ea"/>
              </a:rPr>
              <a:t>2</a:t>
            </a:r>
            <a:r>
              <a:rPr lang="zh-CN" altLang="en-US" dirty="0">
                <a:sym typeface="+mn-ea"/>
              </a:rPr>
              <a:t>、</a:t>
            </a:r>
            <a:r>
              <a:rPr lang="zh-CN" altLang="en-US" dirty="0">
                <a:sym typeface="+mn-ea"/>
              </a:rPr>
              <a:t>但在自然场下的文本检测相对于普通的电子文档这类的文本检测来说，要面临的问题会多一些。我们可以看到，左图中普通的文档里的字是非常整齐的，再看一下右图中的在真实场景下的文本检测，我们需要面临的困难就有很多了。</a:t>
            </a:r>
            <a:endParaRPr lang="zh-CN" altLang="en-US" dirty="0">
              <a:sym typeface="+mn-ea"/>
            </a:endParaRPr>
          </a:p>
          <a:p>
            <a:r>
              <a:rPr lang="zh-CN" altLang="en-US" dirty="0">
                <a:sym typeface="+mn-ea"/>
              </a:rPr>
              <a:t>比如这个</a:t>
            </a:r>
            <a:r>
              <a:rPr lang="zh-CN" altLang="en-US" dirty="0">
                <a:sym typeface="+mn-ea"/>
              </a:rPr>
              <a:t>文本的</a:t>
            </a:r>
            <a:r>
              <a:rPr lang="zh-CN" altLang="en-US" dirty="0">
                <a:sym typeface="+mn-ea"/>
              </a:rPr>
              <a:t>形状、颜色、字体、方向和大小变化以及可能存在的在极端的照明和遮挡下进行检测的一些</a:t>
            </a:r>
            <a:r>
              <a:rPr lang="zh-CN" altLang="en-US" dirty="0">
                <a:sym typeface="+mn-ea"/>
              </a:rPr>
              <a:t>情况</a:t>
            </a:r>
            <a:r>
              <a:rPr lang="zh-CN" altLang="en-US" dirty="0">
                <a:sym typeface="+mn-ea"/>
              </a:rPr>
              <a:t>，因此我们看出在自然场景中的文本检测仍然面临着相当大的挑战。</a:t>
            </a:r>
            <a:endParaRPr lang="zh-CN" altLang="en-US" dirty="0">
              <a:sym typeface="+mn-ea"/>
            </a:endParaRPr>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那么在进行自然场景的文本检测，目前主流的是有两种方法，第一种就是基于包围盒回归的方法，这种方法可以定位具有特定方向的矩形形式的文本目标。我们可以从这两张图中看出来，它定位的都是矩形区域。</a:t>
            </a:r>
            <a:endParaRPr lang="zh-CN" altLang="en-US" dirty="0"/>
          </a:p>
          <a:p>
            <a:r>
              <a:rPr lang="zh-CN" altLang="en-US" dirty="0"/>
              <a:t>但是这种方法就无法检测任意形状的文本，我们可以看到在左图中，这种方法效果还是很好的，但是在右图中，这种具有曲线形状的文本它的检测效果就非常差了，而这种文本在自然场景中也是经常出现的。</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另外一种常用的方法就是基于语义分割的方法。这种方法可以处理刚刚提到的那种曲线文本的检测问题，但这又会引发一些新的问题。</a:t>
            </a:r>
            <a:endParaRPr lang="zh-CN" altLang="en-US" dirty="0"/>
          </a:p>
          <a:p>
            <a:r>
              <a:rPr lang="zh-CN" altLang="en-US" dirty="0"/>
              <a:t>虽然语义分割可以提取出任意形状的文本区域，但当两个文本实例相对接近时，可能无法将它们分开。我们可以看到右图是</a:t>
            </a:r>
            <a:r>
              <a:rPr lang="en-US" altLang="zh-CN" dirty="0"/>
              <a:t>groundtruth,</a:t>
            </a:r>
            <a:r>
              <a:rPr lang="zh-CN" altLang="en-US" dirty="0"/>
              <a:t>它将文本实例划分为了四个区域，分别用四种颜色进行表示，但是对于基语义分割的方法来说，由于前三个文本实例的距离比较近，因此将他们划分到了一个区域里，当作一个文本实例来处理。</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那么，针对以上两个方法所出现的问题，本文提出了一种新的网络，叫做</a:t>
            </a:r>
            <a:r>
              <a:rPr lang="en-US" altLang="zh-CN" dirty="0"/>
              <a:t>PSENet</a:t>
            </a:r>
            <a:r>
              <a:rPr lang="zh-CN" altLang="en-US" dirty="0"/>
              <a:t>。首先它仍然沿用了这种主流的像素语义分割的方法。</a:t>
            </a:r>
            <a:endParaRPr lang="zh-CN" altLang="en-US" dirty="0"/>
          </a:p>
          <a:p>
            <a:r>
              <a:rPr lang="en-US" altLang="zh-CN" dirty="0"/>
              <a:t>2</a:t>
            </a:r>
            <a:r>
              <a:rPr lang="zh-CN" altLang="en-US" dirty="0"/>
              <a:t>然后在这个基础上提出了</a:t>
            </a:r>
            <a:r>
              <a:rPr lang="zh-CN" altLang="en-US" dirty="0" smtClean="0">
                <a:latin typeface="微软雅黑" panose="020B0503020204020204" pitchFamily="34" charset="-122"/>
                <a:ea typeface="微软雅黑" panose="020B0503020204020204" pitchFamily="34" charset="-122"/>
                <a:sym typeface="+mn-ea"/>
              </a:rPr>
              <a:t>利用多个不同尺寸大小的文本“核”，逐步向外扩展得到文本实例。利用多个不同尺寸大小的文本核的目的主要是为了容易预测和分割，可以解决之前提到的多个文本实例距离较近的问题。而逐步向外扩展文本实例的目的是为了使文本</a:t>
            </a:r>
            <a:r>
              <a:rPr lang="zh-CN" altLang="en-US" dirty="0" smtClean="0">
                <a:latin typeface="微软雅黑" panose="020B0503020204020204" pitchFamily="34" charset="-122"/>
                <a:ea typeface="微软雅黑" panose="020B0503020204020204" pitchFamily="34" charset="-122"/>
                <a:sym typeface="+mn-ea"/>
              </a:rPr>
              <a:t>不受</a:t>
            </a:r>
            <a:r>
              <a:rPr lang="zh-CN" altLang="en-US" dirty="0" smtClean="0">
                <a:latin typeface="微软雅黑" panose="020B0503020204020204" pitchFamily="34" charset="-122"/>
                <a:ea typeface="微软雅黑" panose="020B0503020204020204" pitchFamily="34" charset="-122"/>
                <a:sym typeface="+mn-ea"/>
              </a:rPr>
              <a:t>形状的限制，比如之前提到的对曲线型文本的检测。</a:t>
            </a:r>
            <a:endParaRPr lang="zh-CN" altLang="en-US" dirty="0" smtClean="0">
              <a:latin typeface="微软雅黑" panose="020B0503020204020204" pitchFamily="34" charset="-122"/>
              <a:ea typeface="微软雅黑" panose="020B0503020204020204" pitchFamily="34" charset="-122"/>
              <a:sym typeface="+mn-ea"/>
            </a:endParaRPr>
          </a:p>
          <a:p>
            <a:r>
              <a:rPr lang="en-US" altLang="zh-CN" dirty="0"/>
              <a:t>3</a:t>
            </a:r>
            <a:r>
              <a:rPr lang="zh-CN" altLang="en-US" dirty="0"/>
              <a:t>再然后就是提出渐进的尺度扩展算法，利用这个算法</a:t>
            </a:r>
            <a:r>
              <a:rPr lang="zh-CN" altLang="en-US" dirty="0" smtClean="0">
                <a:latin typeface="微软雅黑" panose="020B0503020204020204" pitchFamily="34" charset="-122"/>
                <a:ea typeface="微软雅黑" panose="020B0503020204020204" pitchFamily="34" charset="-122"/>
                <a:sym typeface="+mn-ea"/>
              </a:rPr>
              <a:t>来解决临近文本实例的分割问题。</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主干网络采用的是resnet，左边是将低层特征映射与高层特征映射连接起来。再利用resnet提取出四层256通道的特征图：P2，P3，P4，P5。再将得到的四层特征图进行融合得到1024通道的特征图</a:t>
            </a:r>
            <a:r>
              <a:rPr lang="en-US" altLang="zh-CN" dirty="0"/>
              <a:t>F</a:t>
            </a:r>
            <a:r>
              <a:rPr lang="zh-CN" altLang="en-US" dirty="0"/>
              <a:t>。</a:t>
            </a:r>
            <a:endParaRPr lang="zh-CN" altLang="en-US" dirty="0"/>
          </a:p>
          <a:p>
            <a:r>
              <a:rPr lang="en-US" altLang="zh-CN" dirty="0"/>
              <a:t>2.</a:t>
            </a:r>
            <a:r>
              <a:rPr lang="zh-CN" altLang="en-US" dirty="0"/>
              <a:t>下面这个公式表示了特征图</a:t>
            </a:r>
            <a:r>
              <a:rPr lang="en-US" altLang="zh-CN" dirty="0"/>
              <a:t>F</a:t>
            </a:r>
            <a:r>
              <a:rPr lang="zh-CN" altLang="en-US" dirty="0"/>
              <a:t>的计算过程。“||”表示的是级联操作，Up×2,Up×4,Up×8分别表示的是将特征图进行上采样，上采样的倍数分别是2,4,8倍。特征图F送入3×3大小的卷积中，输出通道数为256的特征图，将此特征图再送入1×1大小的卷积层中输出n个最终的结果，这n个结果用S1,S2,…,Sn表示，指的是文字图像的分割结果，这些分割结果的不同点在于分割出的文字区域大小不同，我们可以看到S1给出的是最小的文字区域分割结果，而Sn给出的是最大的文字区域分割结果。</a:t>
            </a:r>
            <a:endParaRPr lang="zh-CN" altLang="en-US" dirty="0"/>
          </a:p>
          <a:p>
            <a:r>
              <a:rPr lang="en-US" altLang="zh-CN" dirty="0"/>
              <a:t>3</a:t>
            </a:r>
            <a:r>
              <a:rPr lang="zh-CN" altLang="en-US" dirty="0"/>
              <a:t>。之后，再使用</a:t>
            </a:r>
            <a:r>
              <a:rPr lang="en-US" altLang="zh-CN" dirty="0"/>
              <a:t>PSE</a:t>
            </a:r>
            <a:r>
              <a:rPr lang="zh-CN" altLang="en-US" dirty="0"/>
              <a:t>算法</a:t>
            </a:r>
            <a:r>
              <a:rPr lang="en-US" altLang="zh-CN" dirty="0"/>
              <a:t>(</a:t>
            </a:r>
            <a:r>
              <a:rPr lang="zh-CN" altLang="en-US" dirty="0"/>
              <a:t>也就是渐进尺度扩展算法</a:t>
            </a:r>
            <a:r>
              <a:rPr lang="en-US" altLang="zh-CN" dirty="0"/>
              <a:t>)</a:t>
            </a:r>
            <a:r>
              <a:rPr lang="zh-CN" altLang="en-US" dirty="0"/>
              <a:t>对</a:t>
            </a:r>
            <a:r>
              <a:rPr lang="en-US" altLang="zh-CN" dirty="0"/>
              <a:t>S1</a:t>
            </a:r>
            <a:r>
              <a:rPr lang="zh-CN" altLang="en-US" dirty="0"/>
              <a:t>和</a:t>
            </a:r>
            <a:r>
              <a:rPr lang="en-US" altLang="zh-CN" dirty="0"/>
              <a:t>Sn</a:t>
            </a:r>
            <a:r>
              <a:rPr lang="zh-CN" altLang="en-US" dirty="0"/>
              <a:t>进行处理，</a:t>
            </a:r>
            <a:r>
              <a:rPr lang="zh-CN" altLang="en-US" dirty="0"/>
              <a:t>将</a:t>
            </a:r>
            <a:r>
              <a:rPr lang="en-US" altLang="zh-CN" dirty="0"/>
              <a:t>S1</a:t>
            </a:r>
            <a:r>
              <a:rPr lang="zh-CN" altLang="en-US" dirty="0"/>
              <a:t>中的所有实例内核逐渐扩展到</a:t>
            </a:r>
            <a:r>
              <a:rPr lang="en-US" altLang="zh-CN" dirty="0"/>
              <a:t>Sn</a:t>
            </a:r>
            <a:r>
              <a:rPr lang="zh-CN" altLang="en-US" dirty="0"/>
              <a:t>中的完整形状，并获得最后结果</a:t>
            </a:r>
            <a:r>
              <a:rPr lang="en-US" altLang="zh-CN" dirty="0"/>
              <a:t>R</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这里面提到了这个</a:t>
            </a:r>
            <a:r>
              <a:rPr lang="en-US" altLang="zh-CN" dirty="0"/>
              <a:t>PSE</a:t>
            </a:r>
            <a:r>
              <a:rPr lang="zh-CN" altLang="en-US" dirty="0"/>
              <a:t>算法，也就是渐进尺度扩展算法。这个算法主要是为了解决使用语义分割方法时，难以分离相近的文本实例的这一问题。</a:t>
            </a:r>
            <a:endParaRPr lang="zh-CN" altLang="en-US" dirty="0"/>
          </a:p>
          <a:p>
            <a:r>
              <a:rPr lang="en-US" altLang="zh-CN" dirty="0"/>
              <a:t>1</a:t>
            </a:r>
            <a:r>
              <a:rPr lang="zh-CN" altLang="en-US" dirty="0"/>
              <a:t>、</a:t>
            </a:r>
            <a:r>
              <a:rPr lang="zh-CN" altLang="en-US" dirty="0"/>
              <a:t>那么</a:t>
            </a:r>
            <a:r>
              <a:rPr lang="en-US" altLang="zh-CN" dirty="0"/>
              <a:t>PSE</a:t>
            </a:r>
            <a:r>
              <a:rPr lang="zh-CN" altLang="en-US" dirty="0"/>
              <a:t>算法主要采用算法思想就是广度优先搜索算法的思想。图中的</a:t>
            </a:r>
            <a:r>
              <a:rPr lang="en-US" altLang="zh-CN" dirty="0"/>
              <a:t>S1,S2,S3</a:t>
            </a:r>
            <a:r>
              <a:rPr lang="zh-CN" altLang="en-US" dirty="0"/>
              <a:t>则分别是文字图像的分割结果，分割出的文字区域大小是从</a:t>
            </a:r>
            <a:r>
              <a:rPr lang="en-US" altLang="zh-CN" dirty="0"/>
              <a:t>S1</a:t>
            </a:r>
            <a:r>
              <a:rPr lang="zh-CN" altLang="en-US" dirty="0"/>
              <a:t>到</a:t>
            </a:r>
            <a:r>
              <a:rPr lang="en-US" altLang="zh-CN" dirty="0"/>
              <a:t>S3</a:t>
            </a:r>
            <a:r>
              <a:rPr lang="zh-CN" altLang="en-US" dirty="0"/>
              <a:t>逐渐变大的，我们在图中也可以看出来。</a:t>
            </a:r>
            <a:endParaRPr lang="zh-CN" altLang="en-US" dirty="0"/>
          </a:p>
          <a:p>
            <a:r>
              <a:rPr lang="zh-CN" altLang="en-US" dirty="0"/>
              <a:t>首先从最小的分割结果</a:t>
            </a:r>
            <a:r>
              <a:rPr lang="en-US" altLang="zh-CN" dirty="0"/>
              <a:t>S1</a:t>
            </a:r>
            <a:r>
              <a:rPr lang="zh-CN" altLang="en-US" dirty="0"/>
              <a:t>开始，能够找出来四个分割区域，分别用四种颜色表示出来，得到图</a:t>
            </a:r>
            <a:r>
              <a:rPr lang="en-US" altLang="zh-CN" dirty="0"/>
              <a:t>b</a:t>
            </a:r>
            <a:r>
              <a:rPr lang="zh-CN" altLang="en-US" dirty="0"/>
              <a:t>，</a:t>
            </a:r>
            <a:r>
              <a:rPr lang="zh-CN" altLang="en-US" dirty="0"/>
              <a:t>这四个分割区域都是每个文本的中心区域，然后接着再与</a:t>
            </a:r>
            <a:r>
              <a:rPr lang="en-US" altLang="zh-CN" dirty="0"/>
              <a:t>S2</a:t>
            </a:r>
            <a:r>
              <a:rPr lang="zh-CN" altLang="en-US" dirty="0"/>
              <a:t>进行一个尺度扩展运算，得到</a:t>
            </a:r>
            <a:r>
              <a:rPr lang="en-US" altLang="zh-CN" dirty="0"/>
              <a:t>c</a:t>
            </a:r>
            <a:r>
              <a:rPr lang="zh-CN" altLang="en-US" dirty="0"/>
              <a:t>图，相比于</a:t>
            </a:r>
            <a:r>
              <a:rPr lang="en-US" altLang="zh-CN" dirty="0"/>
              <a:t>b</a:t>
            </a:r>
            <a:r>
              <a:rPr lang="zh-CN" altLang="en-US" dirty="0"/>
              <a:t>图来说，</a:t>
            </a:r>
            <a:r>
              <a:rPr lang="en-US" altLang="zh-CN" dirty="0"/>
              <a:t>c</a:t>
            </a:r>
            <a:r>
              <a:rPr lang="zh-CN" altLang="en-US" dirty="0"/>
              <a:t>图的每个文本区域扩大了，再按照同样的方式与</a:t>
            </a:r>
            <a:r>
              <a:rPr lang="en-US" altLang="zh-CN" dirty="0"/>
              <a:t>S3</a:t>
            </a:r>
            <a:r>
              <a:rPr lang="zh-CN" altLang="en-US" dirty="0"/>
              <a:t>进行这个运算，得到了最后的</a:t>
            </a:r>
            <a:r>
              <a:rPr lang="en-US" altLang="zh-CN" dirty="0"/>
              <a:t>d</a:t>
            </a:r>
            <a:r>
              <a:rPr lang="zh-CN" altLang="en-US" dirty="0"/>
              <a:t>图。</a:t>
            </a:r>
            <a:endParaRPr lang="zh-CN" altLang="en-US" dirty="0"/>
          </a:p>
          <a:p>
            <a:r>
              <a:rPr lang="en-US" altLang="zh-CN" dirty="0"/>
              <a:t>2</a:t>
            </a:r>
            <a:r>
              <a:rPr lang="zh-CN" altLang="en-US" dirty="0"/>
              <a:t>、图</a:t>
            </a:r>
            <a:r>
              <a:rPr lang="en-US" altLang="zh-CN" dirty="0"/>
              <a:t>g</a:t>
            </a:r>
            <a:r>
              <a:rPr lang="zh-CN" altLang="en-US" dirty="0"/>
              <a:t>给出了尺度扩展运算的过程，那么再合并的过程中会出现一个问题，就是如果遇到像素冲突的情况，比如图</a:t>
            </a:r>
            <a:r>
              <a:rPr lang="en-US" altLang="zh-CN" dirty="0"/>
              <a:t>g</a:t>
            </a:r>
            <a:r>
              <a:rPr lang="zh-CN" altLang="en-US" dirty="0"/>
              <a:t>中的第二张图这样情况，如何处理。这里采用的处理原则是先到先得的方式，混淆的元素只能由一个单一内核合并。</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因为网络输出有n个分割结果</a:t>
            </a:r>
            <a:r>
              <a:rPr lang="en-US" altLang="zh-CN" dirty="0"/>
              <a:t>S1</a:t>
            </a:r>
            <a:r>
              <a:rPr lang="zh-CN" altLang="en-US" dirty="0"/>
              <a:t>，</a:t>
            </a:r>
            <a:r>
              <a:rPr lang="en-US" altLang="zh-CN" dirty="0"/>
              <a:t>S2,Sn</a:t>
            </a:r>
            <a:r>
              <a:rPr lang="zh-CN" altLang="en-US" dirty="0"/>
              <a:t>，所以对于一张输入图片来说groundtruth也要有n个。</a:t>
            </a:r>
            <a:endParaRPr lang="zh-CN" altLang="en-US" dirty="0"/>
          </a:p>
          <a:p>
            <a:r>
              <a:rPr lang="zh-CN" altLang="en-US" dirty="0"/>
              <a:t>这里不同的groundtruth就是简单的将标定的文本框进行不同尺度的缩小。从图中可以看出来，图</a:t>
            </a:r>
            <a:r>
              <a:rPr lang="en-US" altLang="zh-CN" dirty="0"/>
              <a:t>b</a:t>
            </a:r>
            <a:r>
              <a:rPr lang="zh-CN" altLang="en-US" dirty="0"/>
              <a:t>是最大的标定框，对应最大的</a:t>
            </a:r>
            <a:r>
              <a:rPr lang="en-US" altLang="zh-CN" dirty="0"/>
              <a:t>groudtruth</a:t>
            </a:r>
            <a:r>
              <a:rPr lang="zh-CN" altLang="en-US" dirty="0"/>
              <a:t>，也就是</a:t>
            </a:r>
            <a:r>
              <a:rPr lang="en-US" altLang="zh-CN" dirty="0"/>
              <a:t>Sn</a:t>
            </a:r>
            <a:r>
              <a:rPr lang="zh-CN" altLang="en-US" dirty="0"/>
              <a:t>，就是图</a:t>
            </a:r>
            <a:r>
              <a:rPr lang="en-US" altLang="zh-CN" dirty="0"/>
              <a:t>c</a:t>
            </a:r>
            <a:r>
              <a:rPr lang="zh-CN" altLang="en-US" dirty="0"/>
              <a:t>中最后面的一个图。在图</a:t>
            </a:r>
            <a:r>
              <a:rPr lang="en-US" altLang="zh-CN" dirty="0"/>
              <a:t>a</a:t>
            </a:r>
            <a:r>
              <a:rPr lang="zh-CN" altLang="en-US" dirty="0"/>
              <a:t>中，</a:t>
            </a:r>
            <a:r>
              <a:rPr lang="en-US" altLang="zh-CN" dirty="0"/>
              <a:t>pn</a:t>
            </a:r>
            <a:r>
              <a:rPr lang="zh-CN" altLang="en-US" dirty="0"/>
              <a:t>指的是蓝色区域，</a:t>
            </a:r>
            <a:r>
              <a:rPr lang="en-US" altLang="zh-CN" dirty="0"/>
              <a:t>pi</a:t>
            </a:r>
            <a:r>
              <a:rPr lang="zh-CN" altLang="en-US" dirty="0"/>
              <a:t>指的是红色区域，</a:t>
            </a:r>
            <a:r>
              <a:rPr lang="zh-CN" altLang="en-US" dirty="0"/>
              <a:t>然后这里面采用了</a:t>
            </a:r>
            <a:r>
              <a:rPr lang="en-US" altLang="zh-CN" dirty="0"/>
              <a:t>vatti clapping </a:t>
            </a:r>
            <a:r>
              <a:rPr lang="zh-CN" altLang="en-US" dirty="0"/>
              <a:t>算法将原多边形pn缩小di个像素得到pi，最终得到n个groundtruth。</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在这里用的这个这个</a:t>
            </a:r>
            <a:r>
              <a:rPr lang="en-US" altLang="zh-CN" dirty="0"/>
              <a:t>Vatti clipping algorithm</a:t>
            </a:r>
            <a:r>
              <a:rPr lang="zh-CN" altLang="en-US" dirty="0"/>
              <a:t>进行一个介绍。</a:t>
            </a:r>
            <a:r>
              <a:rPr lang="zh-CN" altLang="en-US" dirty="0">
                <a:sym typeface="+mn-ea"/>
              </a:rPr>
              <a:t>我们可以看到</a:t>
            </a:r>
            <a:r>
              <a:rPr lang="zh-CN" altLang="en-US" dirty="0"/>
              <a:t>刚刚提到的需要缩小的像素</a:t>
            </a:r>
            <a:r>
              <a:rPr lang="en-US" altLang="zh-CN" dirty="0"/>
              <a:t>di</a:t>
            </a:r>
            <a:r>
              <a:rPr lang="zh-CN" altLang="en-US" dirty="0"/>
              <a:t>的计算公式。其中</a:t>
            </a:r>
            <a:r>
              <a:rPr lang="en-US" altLang="zh-CN" dirty="0"/>
              <a:t>Area</a:t>
            </a:r>
            <a:r>
              <a:rPr lang="zh-CN" altLang="en-US" dirty="0"/>
              <a:t>表示的是计算多边形面积的函数</a:t>
            </a:r>
            <a:endParaRPr lang="zh-CN" altLang="en-US" dirty="0"/>
          </a:p>
          <a:p>
            <a:r>
              <a:rPr lang="en-US" altLang="zh-CN" dirty="0"/>
              <a:t>Perimeter</a:t>
            </a:r>
            <a:r>
              <a:rPr lang="zh-CN" altLang="en-US" dirty="0"/>
              <a:t>表示的事计算多边形周长的函数，</a:t>
            </a:r>
            <a:r>
              <a:rPr lang="en-US" altLang="zh-CN" dirty="0"/>
              <a:t>ri</a:t>
            </a:r>
            <a:r>
              <a:rPr lang="zh-CN" altLang="en-US" dirty="0"/>
              <a:t>表示的是缩小比例，取值在</a:t>
            </a:r>
            <a:r>
              <a:rPr lang="en-US" altLang="zh-CN" dirty="0"/>
              <a:t>0</a:t>
            </a:r>
            <a:r>
              <a:rPr lang="zh-CN" altLang="en-US" dirty="0"/>
              <a:t>到</a:t>
            </a:r>
            <a:r>
              <a:rPr lang="en-US" altLang="zh-CN" dirty="0"/>
              <a:t>1</a:t>
            </a:r>
            <a:r>
              <a:rPr lang="zh-CN" altLang="en-US" dirty="0"/>
              <a:t>之间，这里给出了</a:t>
            </a:r>
            <a:r>
              <a:rPr lang="en-US" altLang="zh-CN" dirty="0"/>
              <a:t>ri</a:t>
            </a:r>
            <a:r>
              <a:rPr lang="zh-CN" altLang="en-US" dirty="0"/>
              <a:t>的计算公式，</a:t>
            </a:r>
            <a:r>
              <a:rPr lang="en-US" altLang="zh-CN" dirty="0"/>
              <a:t>m</a:t>
            </a:r>
            <a:r>
              <a:rPr lang="zh-CN" altLang="en-US" dirty="0"/>
              <a:t>表示的是最小缩放比例，是一个超参数，</a:t>
            </a:r>
            <a:r>
              <a:rPr lang="en-US" altLang="zh-CN" dirty="0"/>
              <a:t>n</a:t>
            </a:r>
            <a:r>
              <a:rPr lang="zh-CN" altLang="en-US" dirty="0"/>
              <a:t>为最终输出多少个尺度的分割结果，在论文中取的是</a:t>
            </a:r>
            <a:r>
              <a:rPr lang="en-US" altLang="zh-CN" dirty="0"/>
              <a:t>6</a:t>
            </a:r>
            <a:r>
              <a:rPr lang="zh-CN" altLang="en-US" dirty="0"/>
              <a:t>。</a:t>
            </a:r>
            <a:endParaRPr lang="zh-CN" altLang="en-US" dirty="0"/>
          </a:p>
        </p:txBody>
      </p:sp>
      <p:sp>
        <p:nvSpPr>
          <p:cNvPr id="4" name="灯片编号占位符 3"/>
          <p:cNvSpPr>
            <a:spLocks noGrp="1"/>
          </p:cNvSpPr>
          <p:nvPr>
            <p:ph type="sldNum" sz="quarter" idx="10"/>
          </p:nvPr>
        </p:nvSpPr>
        <p:spPr/>
        <p:txBody>
          <a:bodyPr/>
          <a:lstStyle/>
          <a:p>
            <a:fld id="{D65C2B04-E37B-4787-987D-B1A77A44C3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F036565-D53F-4D36-A36A-C6EBEAC278CE}"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201765-28EA-41EE-8360-4DCDA7AD8B0A}" type="slidenum">
              <a:rPr lang="zh-CN" altLang="en-US" smtClean="0"/>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4431323" y="3441007"/>
            <a:ext cx="3319975" cy="0"/>
          </a:xfrm>
          <a:prstGeom prst="line">
            <a:avLst/>
          </a:prstGeom>
          <a:ln w="19050">
            <a:solidFill>
              <a:srgbClr val="2A5989"/>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57890" y="1631333"/>
            <a:ext cx="1476220" cy="14805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E5D474D-EA32-4275-8A0D-F1B653EB557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201765-28EA-41EE-8360-4DCDA7AD8B0A}" type="slidenum">
              <a:rPr lang="zh-CN" altLang="en-US" smtClean="0"/>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FA7618-9851-4830-9CB3-780369658CF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201765-28EA-41EE-8360-4DCDA7AD8B0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A4C7356-47CC-47E5-A8C4-1EE46B11B51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201765-28EA-41EE-8360-4DCDA7AD8B0A}" type="slidenum">
              <a:rPr lang="zh-CN" altLang="en-US" smtClean="0"/>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38201" y="478972"/>
            <a:ext cx="163286" cy="972457"/>
          </a:xfrm>
          <a:prstGeom prst="rect">
            <a:avLst/>
          </a:prstGeom>
          <a:solidFill>
            <a:srgbClr val="2A5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BD67E8E-1138-4133-B614-B8EFA435799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201765-28EA-41EE-8360-4DCDA7AD8B0A}" type="slidenum">
              <a:rPr lang="zh-CN" altLang="en-US" smtClean="0"/>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38200" y="3487965"/>
            <a:ext cx="163286" cy="972457"/>
          </a:xfrm>
          <a:prstGeom prst="rect">
            <a:avLst/>
          </a:prstGeom>
          <a:solidFill>
            <a:srgbClr val="2A5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5E87559-4E14-4088-B588-85A67B9F6D1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201765-28EA-41EE-8360-4DCDA7AD8B0A}" type="slidenum">
              <a:rPr lang="zh-CN" altLang="en-US" smtClean="0"/>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854F325-B705-4FC6-8965-F41DFA83060A}"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201765-28EA-41EE-8360-4DCDA7AD8B0A}" type="slidenum">
              <a:rPr lang="zh-CN" altLang="en-US" smtClean="0"/>
            </a:fld>
            <a:endParaRPr lang="zh-CN" altLang="en-US"/>
          </a:p>
        </p:txBody>
      </p:sp>
      <p:sp>
        <p:nvSpPr>
          <p:cNvPr id="10" name="矩形 9"/>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F7EBA4-5002-466D-9B7A-95E8EF5CBD45}"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201765-28EA-41EE-8360-4DCDA7AD8B0A}" type="slidenum">
              <a:rPr lang="zh-CN" altLang="en-US" smtClean="0"/>
            </a:fld>
            <a:endParaRPr lang="zh-CN" altLang="en-US"/>
          </a:p>
        </p:txBody>
      </p:sp>
      <p:sp>
        <p:nvSpPr>
          <p:cNvPr id="6" name="矩形 5"/>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CBBBB-56B1-4651-8CF5-D0813D9B4C69}"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201765-28EA-41EE-8360-4DCDA7AD8B0A}" type="slidenum">
              <a:rPr lang="zh-CN" altLang="en-US" smtClean="0"/>
            </a:fld>
            <a:endParaRPr lang="zh-CN" altLang="en-US"/>
          </a:p>
        </p:txBody>
      </p:sp>
      <p:sp>
        <p:nvSpPr>
          <p:cNvPr id="5" name="矩形 4"/>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86E2DFB-C770-4B4E-BB45-2E1CF63A74C1}"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201765-28EA-41EE-8360-4DCDA7AD8B0A}" type="slidenum">
              <a:rPr lang="zh-CN" altLang="en-US" smtClean="0"/>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2AE702D6-0592-45C4-8C77-F5C402A5158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201765-28EA-41EE-8360-4DCDA7AD8B0A}" type="slidenum">
              <a:rPr lang="zh-CN" altLang="en-US" smtClean="0"/>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DAD9F-32D8-45AC-9F78-6D72599F4B20}" type="datetime1">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01765-28EA-41EE-8360-4DCDA7AD8B0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74357" y="2842945"/>
            <a:ext cx="10964562" cy="1739981"/>
          </a:xfrm>
        </p:spPr>
        <p:txBody>
          <a:bodyPr>
            <a:noAutofit/>
          </a:bodyPr>
          <a:lstStyle/>
          <a:p>
            <a:r>
              <a:rPr lang="en-US" altLang="zh-CN" sz="3600" dirty="0"/>
              <a:t> </a:t>
            </a:r>
            <a:r>
              <a:rPr lang="zh-CN" altLang="en-US" sz="3600" dirty="0"/>
              <a:t> </a:t>
            </a:r>
            <a:r>
              <a:rPr lang="en-US" altLang="zh-CN" sz="3600" dirty="0"/>
              <a:t>Shape Robust Text Detection with Progressive Scale</a:t>
            </a:r>
            <a:br>
              <a:rPr lang="en-US" altLang="zh-CN" sz="3600" dirty="0"/>
            </a:br>
            <a:r>
              <a:rPr lang="en-US" altLang="zh-CN" sz="3600" dirty="0"/>
              <a:t>Expansion Network</a:t>
            </a:r>
            <a:endParaRPr lang="zh-CN" altLang="en-US" sz="3600" dirty="0"/>
          </a:p>
        </p:txBody>
      </p:sp>
      <p:sp>
        <p:nvSpPr>
          <p:cNvPr id="4" name="文本框 3"/>
          <p:cNvSpPr txBox="1"/>
          <p:nvPr/>
        </p:nvSpPr>
        <p:spPr>
          <a:xfrm>
            <a:off x="8339455" y="5377180"/>
            <a:ext cx="3399155" cy="922020"/>
          </a:xfrm>
          <a:prstGeom prst="rect">
            <a:avLst/>
          </a:prstGeom>
          <a:noFill/>
        </p:spPr>
        <p:txBody>
          <a:bodyPr wrap="square" rtlCol="0">
            <a:spAutoFit/>
          </a:bodyPr>
          <a:lstStyle/>
          <a:p>
            <a:r>
              <a:rPr lang="zh-CN" altLang="en-US" dirty="0"/>
              <a:t>汇报人：沈杰</a:t>
            </a:r>
            <a:endParaRPr lang="zh-CN" altLang="en-US" dirty="0"/>
          </a:p>
          <a:p>
            <a:r>
              <a:rPr lang="zh-CN" altLang="en-US" dirty="0">
                <a:sym typeface="+mn-ea"/>
              </a:rPr>
              <a:t> </a:t>
            </a:r>
            <a:endParaRPr lang="en-US" altLang="zh-CN" dirty="0"/>
          </a:p>
          <a:p>
            <a:r>
              <a:rPr lang="en-US" altLang="zh-CN" dirty="0" smtClean="0"/>
              <a:t>2019/12/27</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b="1" dirty="0"/>
              <a:t> </a:t>
            </a:r>
            <a:r>
              <a:rPr lang="zh-CN" altLang="en-US" b="1" dirty="0" smtClean="0"/>
              <a:t>渐进尺度扩展算法（</a:t>
            </a:r>
            <a:r>
              <a:rPr lang="en-US" altLang="zh-CN" b="1" dirty="0" smtClean="0"/>
              <a:t>PSE</a:t>
            </a:r>
            <a:r>
              <a:rPr lang="zh-CN" altLang="en-US" b="1" dirty="0" smtClean="0"/>
              <a:t>算法</a:t>
            </a:r>
            <a:r>
              <a:rPr lang="zh-CN" altLang="en-US" dirty="0" smtClean="0"/>
              <a:t>）</a:t>
            </a:r>
            <a:endParaRPr lang="zh-CN" altLang="en-US" dirty="0"/>
          </a:p>
        </p:txBody>
      </p:sp>
      <p:pic>
        <p:nvPicPr>
          <p:cNvPr id="3" name="图片 2"/>
          <p:cNvPicPr>
            <a:picLocks noChangeAspect="1"/>
          </p:cNvPicPr>
          <p:nvPr/>
        </p:nvPicPr>
        <p:blipFill>
          <a:blip r:embed="rId1"/>
          <a:stretch>
            <a:fillRect/>
          </a:stretch>
        </p:blipFill>
        <p:spPr>
          <a:xfrm>
            <a:off x="4317365" y="1557020"/>
            <a:ext cx="7763510" cy="4956810"/>
          </a:xfrm>
          <a:prstGeom prst="rect">
            <a:avLst/>
          </a:prstGeom>
        </p:spPr>
      </p:pic>
      <p:sp>
        <p:nvSpPr>
          <p:cNvPr id="8" name="内容占位符 3"/>
          <p:cNvSpPr>
            <a:spLocks noGrp="1"/>
          </p:cNvSpPr>
          <p:nvPr>
            <p:ph idx="1"/>
          </p:nvPr>
        </p:nvSpPr>
        <p:spPr>
          <a:xfrm>
            <a:off x="838201" y="2104571"/>
            <a:ext cx="3742380" cy="3893004"/>
          </a:xfrm>
        </p:spPr>
        <p:txBody>
          <a:bodyPr>
            <a:noAutofit/>
          </a:bodyPr>
          <a:lstStyle/>
          <a:p>
            <a:pPr marL="0" indent="0">
              <a:buNone/>
            </a:pPr>
            <a:r>
              <a:rPr lang="zh-CN" altLang="en-US" sz="2000" b="1" dirty="0" smtClean="0">
                <a:latin typeface="微软雅黑" panose="020B0503020204020204" pitchFamily="34" charset="-122"/>
                <a:ea typeface="微软雅黑" panose="020B0503020204020204" pitchFamily="34" charset="-122"/>
              </a:rPr>
              <a:t>算法思想</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广度优先搜索（</a:t>
            </a:r>
            <a:r>
              <a:rPr lang="en-US" altLang="zh-CN" sz="2000" dirty="0" smtClean="0">
                <a:latin typeface="微软雅黑" panose="020B0503020204020204" pitchFamily="34" charset="-122"/>
                <a:ea typeface="微软雅黑" panose="020B0503020204020204" pitchFamily="34" charset="-122"/>
              </a:rPr>
              <a:t>BFS</a:t>
            </a:r>
            <a:r>
              <a:rPr lang="zh-CN" altLang="en-US" sz="2000" dirty="0" smtClean="0">
                <a:latin typeface="微软雅黑" panose="020B0503020204020204" pitchFamily="34" charset="-122"/>
                <a:ea typeface="微软雅黑" panose="020B0503020204020204" pitchFamily="34" charset="-122"/>
              </a:rPr>
              <a:t>）算法</a:t>
            </a:r>
            <a:endParaRPr lang="en-US" altLang="zh-CN" sz="2000" dirty="0" smtClean="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2000" b="1" dirty="0" smtClean="0">
                <a:latin typeface="微软雅黑" panose="020B0503020204020204" pitchFamily="34" charset="-122"/>
                <a:ea typeface="微软雅黑" panose="020B0503020204020204" pitchFamily="34" charset="-122"/>
              </a:rPr>
              <a:t>冲突处理原则</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2000" dirty="0" smtClean="0">
                <a:latin typeface="微软雅黑" panose="020B0503020204020204" pitchFamily="34" charset="-122"/>
                <a:ea typeface="微软雅黑" panose="020B0503020204020204" pitchFamily="34" charset="-122"/>
              </a:rPr>
              <a:t>       混淆</a:t>
            </a:r>
            <a:r>
              <a:rPr lang="zh-CN" altLang="en-US" sz="2000" dirty="0">
                <a:latin typeface="微软雅黑" panose="020B0503020204020204" pitchFamily="34" charset="-122"/>
                <a:ea typeface="微软雅黑" panose="020B0503020204020204" pitchFamily="34" charset="-122"/>
              </a:rPr>
              <a:t>的像素只能在</a:t>
            </a:r>
            <a:r>
              <a:rPr lang="zh-CN" altLang="en-US" sz="2000" b="1" dirty="0">
                <a:latin typeface="微软雅黑" panose="020B0503020204020204" pitchFamily="34" charset="-122"/>
                <a:ea typeface="微软雅黑" panose="020B0503020204020204" pitchFamily="34" charset="-122"/>
              </a:rPr>
              <a:t>先到先得</a:t>
            </a:r>
            <a:r>
              <a:rPr lang="zh-CN" altLang="en-US" sz="2000" dirty="0">
                <a:latin typeface="微软雅黑" panose="020B0503020204020204" pitchFamily="34" charset="-122"/>
                <a:ea typeface="微软雅黑" panose="020B0503020204020204" pitchFamily="34" charset="-122"/>
              </a:rPr>
              <a:t>的基础上由一个单一内核合并</a:t>
            </a:r>
            <a:endParaRPr lang="zh-CN" altLang="en-US" sz="20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smtClean="0"/>
              <a:t> </a:t>
            </a:r>
            <a:r>
              <a:rPr lang="zh-CN" altLang="en-US" b="1" dirty="0" smtClean="0"/>
              <a:t>标签生成</a:t>
            </a:r>
            <a:endParaRPr lang="zh-CN" altLang="en-US" b="1" dirty="0"/>
          </a:p>
        </p:txBody>
      </p:sp>
      <p:pic>
        <p:nvPicPr>
          <p:cNvPr id="10" name="图片 9"/>
          <p:cNvPicPr>
            <a:picLocks noChangeAspect="1"/>
          </p:cNvPicPr>
          <p:nvPr/>
        </p:nvPicPr>
        <p:blipFill>
          <a:blip r:embed="rId1"/>
          <a:stretch>
            <a:fillRect/>
          </a:stretch>
        </p:blipFill>
        <p:spPr>
          <a:xfrm>
            <a:off x="1506933" y="1690688"/>
            <a:ext cx="9846867" cy="372067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b="1" dirty="0" smtClean="0"/>
              <a:t> 剪切算法（</a:t>
            </a:r>
            <a:r>
              <a:rPr lang="en-US" altLang="zh-CN" b="1" dirty="0" err="1"/>
              <a:t>Vatti</a:t>
            </a:r>
            <a:r>
              <a:rPr lang="en-US" altLang="zh-CN" b="1" dirty="0"/>
              <a:t> clipping </a:t>
            </a:r>
            <a:r>
              <a:rPr lang="en-US" altLang="zh-CN" b="1" dirty="0" smtClean="0"/>
              <a:t>algorithm</a:t>
            </a:r>
            <a:r>
              <a:rPr lang="zh-CN" altLang="en-US" b="1" dirty="0" smtClean="0"/>
              <a:t>）</a:t>
            </a:r>
            <a:endParaRPr lang="zh-CN" altLang="en-US" b="1" dirty="0"/>
          </a:p>
        </p:txBody>
      </p:sp>
      <mc:AlternateContent xmlns:mc="http://schemas.openxmlformats.org/markup-compatibility/2006">
        <mc:Choice xmlns:a14="http://schemas.microsoft.com/office/drawing/2010/main" Requires="a14">
          <p:sp>
            <p:nvSpPr>
              <p:cNvPr id="5" name="内容占位符 3"/>
              <p:cNvSpPr>
                <a:spLocks noGrp="1"/>
              </p:cNvSpPr>
              <p:nvPr>
                <p:ph idx="1"/>
              </p:nvPr>
            </p:nvSpPr>
            <p:spPr>
              <a:xfrm>
                <a:off x="838201" y="2104571"/>
                <a:ext cx="2572656" cy="420915"/>
              </a:xfrm>
            </p:spPr>
            <p:txBody>
              <a:bodyPr>
                <a:noAutofit/>
              </a:bodyPr>
              <a:lstStyle/>
              <a:p>
                <a:pPr marL="0" indent="0">
                  <a:buNone/>
                </a:pP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𝑝</m:t>
                        </m:r>
                      </m:e>
                      <m:sub>
                        <m:r>
                          <a:rPr lang="en-US" altLang="zh-CN" sz="2000" b="0" i="1" smtClean="0">
                            <a:latin typeface="Cambria Math" panose="02040503050406030204" pitchFamily="18" charset="0"/>
                            <a:ea typeface="微软雅黑" panose="020B0503020204020204" pitchFamily="34" charset="-122"/>
                          </a:rPr>
                          <m:t>𝑛</m:t>
                        </m:r>
                      </m:sub>
                    </m:sSub>
                    <m:r>
                      <a:rPr lang="zh-CN" altLang="en-US" sz="2000" i="1">
                        <a:latin typeface="Cambria Math" panose="02040503050406030204" pitchFamily="18" charset="0"/>
                        <a:ea typeface="微软雅黑" panose="020B0503020204020204" pitchFamily="34" charset="-122"/>
                      </a:rPr>
                      <m:t>与</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𝑝</m:t>
                        </m:r>
                      </m:e>
                      <m:sub>
                        <m:r>
                          <a:rPr lang="en-US" altLang="zh-CN" sz="2000" b="0" i="1" smtClean="0">
                            <a:latin typeface="Cambria Math" panose="02040503050406030204" pitchFamily="18" charset="0"/>
                            <a:ea typeface="微软雅黑" panose="020B0503020204020204" pitchFamily="34" charset="-122"/>
                          </a:rPr>
                          <m:t>𝑖</m:t>
                        </m:r>
                      </m:sub>
                    </m:sSub>
                    <m:r>
                      <a:rPr lang="zh-CN" altLang="en-US" sz="2000" i="1" smtClean="0">
                        <a:latin typeface="Cambria Math" panose="02040503050406030204" pitchFamily="18" charset="0"/>
                        <a:ea typeface="微软雅黑" panose="020B0503020204020204" pitchFamily="34" charset="-122"/>
                      </a:rPr>
                      <m:t>之间</m:t>
                    </m:r>
                  </m:oMath>
                </a14:m>
                <a:r>
                  <a:rPr lang="zh-CN" altLang="en-US" sz="2000" dirty="0" smtClean="0">
                    <a:latin typeface="微软雅黑" panose="020B0503020204020204" pitchFamily="34" charset="-122"/>
                    <a:ea typeface="微软雅黑" panose="020B0503020204020204" pitchFamily="34" charset="-122"/>
                  </a:rPr>
                  <a:t>的范围</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𝑑</m:t>
                        </m:r>
                      </m:e>
                      <m:sub>
                        <m:r>
                          <a:rPr lang="en-US" altLang="zh-CN" sz="2000" b="0" i="1" smtClean="0">
                            <a:latin typeface="Cambria Math" panose="02040503050406030204" pitchFamily="18" charset="0"/>
                            <a:ea typeface="微软雅黑" panose="020B0503020204020204" pitchFamily="34" charset="-122"/>
                          </a:rPr>
                          <m:t>𝑖</m:t>
                        </m:r>
                      </m:sub>
                    </m:sSub>
                  </m:oMath>
                </a14:m>
                <a:r>
                  <a:rPr lang="en-US" altLang="zh-CN" sz="2000" dirty="0" smtClean="0">
                    <a:latin typeface="微软雅黑" panose="020B0503020204020204" pitchFamily="34" charset="-122"/>
                    <a:ea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endParaRPr>
              </a:p>
            </p:txBody>
          </p:sp>
        </mc:Choice>
        <mc:Fallback>
          <p:sp>
            <p:nvSpPr>
              <p:cNvPr id="5" name="内容占位符 3"/>
              <p:cNvSpPr>
                <a:spLocks noGrp="1" noRot="1" noChangeAspect="1" noMove="1" noResize="1" noEditPoints="1" noAdjustHandles="1" noChangeArrowheads="1" noChangeShapeType="1" noTextEdit="1"/>
              </p:cNvSpPr>
              <p:nvPr>
                <p:ph idx="1"/>
              </p:nvPr>
            </p:nvSpPr>
            <p:spPr>
              <a:xfrm>
                <a:off x="838201" y="2104571"/>
                <a:ext cx="2572656" cy="420915"/>
              </a:xfrm>
              <a:blipFill rotWithShape="0">
                <a:blip r:embed="rId1"/>
                <a:stretch>
                  <a:fillRect t="-14493" b="-13043"/>
                </a:stretch>
              </a:blipFill>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2"/>
          <a:stretch>
            <a:fillRect/>
          </a:stretch>
        </p:blipFill>
        <p:spPr>
          <a:xfrm>
            <a:off x="3004722" y="2684588"/>
            <a:ext cx="3091277" cy="779719"/>
          </a:xfrm>
          <a:prstGeom prst="rect">
            <a:avLst/>
          </a:prstGeom>
        </p:spPr>
      </p:pic>
      <p:sp>
        <p:nvSpPr>
          <p:cNvPr id="4" name="矩形 3"/>
          <p:cNvSpPr/>
          <p:nvPr/>
        </p:nvSpPr>
        <p:spPr>
          <a:xfrm>
            <a:off x="6839083" y="2573698"/>
            <a:ext cx="4641717" cy="1014730"/>
          </a:xfrm>
          <a:prstGeom prst="rect">
            <a:avLst/>
          </a:prstGeom>
        </p:spPr>
        <p:txBody>
          <a:bodyPr wrap="square">
            <a:spAutoFit/>
          </a:bodyPr>
          <a:lstStyle/>
          <a:p>
            <a:pPr>
              <a:lnSpc>
                <a:spcPct val="150000"/>
              </a:lnSpc>
            </a:pPr>
            <a:r>
              <a:rPr lang="en-US" altLang="zh-CN" sz="2000" dirty="0" smtClean="0">
                <a:solidFill>
                  <a:srgbClr val="4D4D4D"/>
                </a:solidFill>
                <a:latin typeface="微软雅黑" panose="020B0503020204020204" pitchFamily="34" charset="-122"/>
                <a:ea typeface="微软雅黑" panose="020B0503020204020204" pitchFamily="34" charset="-122"/>
              </a:rPr>
              <a:t>Area(·): </a:t>
            </a:r>
            <a:r>
              <a:rPr lang="zh-CN" altLang="en-US" sz="2000" dirty="0" smtClean="0">
                <a:solidFill>
                  <a:srgbClr val="4D4D4D"/>
                </a:solidFill>
                <a:latin typeface="微软雅黑" panose="020B0503020204020204" pitchFamily="34" charset="-122"/>
                <a:ea typeface="微软雅黑" panose="020B0503020204020204" pitchFamily="34" charset="-122"/>
              </a:rPr>
              <a:t>计算</a:t>
            </a:r>
            <a:r>
              <a:rPr lang="zh-CN" altLang="en-US" sz="2000" dirty="0">
                <a:solidFill>
                  <a:srgbClr val="4D4D4D"/>
                </a:solidFill>
                <a:latin typeface="微软雅黑" panose="020B0503020204020204" pitchFamily="34" charset="-122"/>
                <a:ea typeface="微软雅黑" panose="020B0503020204020204" pitchFamily="34" charset="-122"/>
              </a:rPr>
              <a:t>多边形区域面积的函数</a:t>
            </a:r>
            <a:endParaRPr lang="en-US" altLang="zh-CN" sz="20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000" dirty="0" smtClean="0">
                <a:solidFill>
                  <a:srgbClr val="4D4D4D"/>
                </a:solidFill>
                <a:latin typeface="微软雅黑" panose="020B0503020204020204" pitchFamily="34" charset="-122"/>
                <a:ea typeface="微软雅黑" panose="020B0503020204020204" pitchFamily="34" charset="-122"/>
              </a:rPr>
              <a:t>Perimeter</a:t>
            </a:r>
            <a:r>
              <a:rPr lang="en-US" altLang="zh-CN" sz="2000" dirty="0">
                <a:solidFill>
                  <a:srgbClr val="4D4D4D"/>
                </a:solidFill>
                <a:latin typeface="微软雅黑" panose="020B0503020204020204" pitchFamily="34" charset="-122"/>
                <a:ea typeface="微软雅黑" panose="020B0503020204020204" pitchFamily="34" charset="-122"/>
              </a:rPr>
              <a:t>(·) </a:t>
            </a:r>
            <a:r>
              <a:rPr lang="en-US" altLang="zh-CN" sz="2000" dirty="0" smtClean="0">
                <a:solidFill>
                  <a:srgbClr val="4D4D4D"/>
                </a:solidFill>
                <a:latin typeface="微软雅黑" panose="020B0503020204020204" pitchFamily="34" charset="-122"/>
                <a:ea typeface="微软雅黑" panose="020B0503020204020204" pitchFamily="34" charset="-122"/>
              </a:rPr>
              <a:t>: </a:t>
            </a:r>
            <a:r>
              <a:rPr lang="zh-CN" altLang="en-US" sz="2000" dirty="0" smtClean="0">
                <a:solidFill>
                  <a:srgbClr val="4D4D4D"/>
                </a:solidFill>
                <a:latin typeface="微软雅黑" panose="020B0503020204020204" pitchFamily="34" charset="-122"/>
                <a:ea typeface="微软雅黑" panose="020B0503020204020204" pitchFamily="34" charset="-122"/>
              </a:rPr>
              <a:t>是</a:t>
            </a:r>
            <a:r>
              <a:rPr lang="zh-CN" altLang="en-US" sz="2000" dirty="0">
                <a:solidFill>
                  <a:srgbClr val="4D4D4D"/>
                </a:solidFill>
                <a:latin typeface="微软雅黑" panose="020B0503020204020204" pitchFamily="34" charset="-122"/>
                <a:ea typeface="微软雅黑" panose="020B0503020204020204" pitchFamily="34" charset="-122"/>
              </a:rPr>
              <a:t>计算多边形周长的函数</a:t>
            </a:r>
            <a:endParaRPr lang="zh-CN" altLang="en-US" sz="2000" dirty="0"/>
          </a:p>
        </p:txBody>
      </p:sp>
      <mc:AlternateContent xmlns:mc="http://schemas.openxmlformats.org/markup-compatibility/2006">
        <mc:Choice xmlns:a14="http://schemas.microsoft.com/office/drawing/2010/main" Requires="a14">
          <p:sp>
            <p:nvSpPr>
              <p:cNvPr id="8" name="矩形 7"/>
              <p:cNvSpPr/>
              <p:nvPr/>
            </p:nvSpPr>
            <p:spPr>
              <a:xfrm>
                <a:off x="838200" y="3696535"/>
                <a:ext cx="4198257" cy="400110"/>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Ground Truth map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𝑖</m:t>
                        </m:r>
                      </m:sub>
                    </m:sSub>
                    <m:r>
                      <a:rPr lang="zh-CN" altLang="en-US" sz="2000" i="1">
                        <a:latin typeface="Cambria Math" panose="02040503050406030204" pitchFamily="18" charset="0"/>
                      </a:rPr>
                      <m:t>范围</m:t>
                    </m:r>
                  </m:oMath>
                </a14:m>
                <a:r>
                  <a:rPr lang="zh-CN" altLang="en-US" sz="2000" dirty="0" smtClean="0">
                    <a:latin typeface="微软雅黑" panose="020B0503020204020204" pitchFamily="34" charset="-122"/>
                    <a:ea typeface="微软雅黑" panose="020B0503020204020204" pitchFamily="34" charset="-122"/>
                  </a:rPr>
                  <a:t>比例</a:t>
                </a:r>
                <a14:m>
                  <m:oMath xmlns:m="http://schemas.openxmlformats.org/officeDocument/2006/math">
                    <m:sSub>
                      <m:sSubPr>
                        <m:ctrlPr>
                          <a:rPr lang="en-US" altLang="zh-CN" sz="200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𝑟</m:t>
                        </m:r>
                      </m:e>
                      <m:sub>
                        <m:r>
                          <a:rPr lang="en-US" altLang="zh-CN" sz="2000" b="0" i="1" dirty="0" smtClean="0">
                            <a:latin typeface="Cambria Math" panose="02040503050406030204" pitchFamily="18" charset="0"/>
                            <a:ea typeface="微软雅黑" panose="020B0503020204020204" pitchFamily="34" charset="-122"/>
                          </a:rPr>
                          <m:t>𝑖</m:t>
                        </m:r>
                      </m:sub>
                    </m:sSub>
                  </m:oMath>
                </a14:m>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mc:Choice>
        <mc:Fallback>
          <p:sp>
            <p:nvSpPr>
              <p:cNvPr id="8" name="矩形 7"/>
              <p:cNvSpPr>
                <a:spLocks noRot="1" noChangeAspect="1" noMove="1" noResize="1" noEditPoints="1" noAdjustHandles="1" noChangeArrowheads="1" noChangeShapeType="1" noTextEdit="1"/>
              </p:cNvSpPr>
              <p:nvPr/>
            </p:nvSpPr>
            <p:spPr>
              <a:xfrm>
                <a:off x="838200" y="3799205"/>
                <a:ext cx="3921125" cy="400050"/>
              </a:xfrm>
              <a:prstGeom prst="rect">
                <a:avLst/>
              </a:prstGeom>
              <a:blipFill rotWithShape="0">
                <a:blip r:embed="rId3"/>
                <a:stretch>
                  <a:fillRect l="-1599" t="-7576" r="-1163" b="-25758"/>
                </a:stretch>
              </a:blipFill>
            </p:spPr>
            <p:txBody>
              <a:bodyPr/>
              <a:lstStyle/>
              <a:p>
                <a:r>
                  <a:rPr lang="zh-CN" altLang="en-US">
                    <a:noFill/>
                  </a:rPr>
                  <a:t> </a:t>
                </a:r>
                <a:endParaRPr lang="zh-CN" altLang="en-US">
                  <a:noFill/>
                </a:endParaRPr>
              </a:p>
            </p:txBody>
          </p:sp>
        </mc:Fallback>
      </mc:AlternateContent>
      <p:pic>
        <p:nvPicPr>
          <p:cNvPr id="9" name="图片 8"/>
          <p:cNvPicPr>
            <a:picLocks noChangeAspect="1"/>
          </p:cNvPicPr>
          <p:nvPr/>
        </p:nvPicPr>
        <p:blipFill>
          <a:blip r:embed="rId4"/>
          <a:stretch>
            <a:fillRect/>
          </a:stretch>
        </p:blipFill>
        <p:spPr>
          <a:xfrm>
            <a:off x="4002442" y="4423255"/>
            <a:ext cx="3066014" cy="695050"/>
          </a:xfrm>
          <a:prstGeom prst="rect">
            <a:avLst/>
          </a:prstGeom>
        </p:spPr>
      </p:pic>
      <p:sp>
        <p:nvSpPr>
          <p:cNvPr id="10" name="文本框 9"/>
          <p:cNvSpPr txBox="1"/>
          <p:nvPr/>
        </p:nvSpPr>
        <p:spPr>
          <a:xfrm>
            <a:off x="3404235" y="5472430"/>
            <a:ext cx="4251960" cy="645160"/>
          </a:xfrm>
          <a:prstGeom prst="rect">
            <a:avLst/>
          </a:prstGeom>
          <a:noFill/>
        </p:spPr>
        <p:txBody>
          <a:bodyPr wrap="none" rtlCol="0">
            <a:spAutoFit/>
          </a:bodyPr>
          <a:p>
            <a:pPr algn="l"/>
            <a:r>
              <a:rPr lang="zh-CN" altLang="en-US"/>
              <a:t>m表示最小的缩放比例，是一个超参数，</a:t>
            </a:r>
            <a:endParaRPr lang="zh-CN" altLang="en-US"/>
          </a:p>
          <a:p>
            <a:pPr algn="l"/>
            <a:r>
              <a:rPr lang="zh-CN" altLang="en-US"/>
              <a:t>n为最终输出多少个尺度的分割结果。</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dirty="0"/>
              <a:t> </a:t>
            </a:r>
            <a:r>
              <a:rPr lang="zh-CN" altLang="en-US" b="1" dirty="0" smtClean="0"/>
              <a:t>损失函数</a:t>
            </a:r>
            <a:endParaRPr lang="zh-CN" altLang="en-US" b="1" dirty="0"/>
          </a:p>
        </p:txBody>
      </p:sp>
      <p:pic>
        <p:nvPicPr>
          <p:cNvPr id="10" name="图片 9"/>
          <p:cNvPicPr>
            <a:picLocks noChangeAspect="1"/>
          </p:cNvPicPr>
          <p:nvPr/>
        </p:nvPicPr>
        <p:blipFill>
          <a:blip r:embed="rId1"/>
          <a:stretch>
            <a:fillRect/>
          </a:stretch>
        </p:blipFill>
        <p:spPr>
          <a:xfrm>
            <a:off x="4442114" y="1791050"/>
            <a:ext cx="3561905" cy="561905"/>
          </a:xfrm>
          <a:prstGeom prst="rect">
            <a:avLst/>
          </a:prstGeom>
        </p:spPr>
      </p:pic>
      <p:sp>
        <p:nvSpPr>
          <p:cNvPr id="13" name="矩形 12"/>
          <p:cNvSpPr/>
          <p:nvPr/>
        </p:nvSpPr>
        <p:spPr>
          <a:xfrm>
            <a:off x="1401549" y="3077130"/>
            <a:ext cx="2468880" cy="398780"/>
          </a:xfrm>
          <a:prstGeom prst="rect">
            <a:avLst/>
          </a:prstGeom>
        </p:spPr>
        <p:txBody>
          <a:bodyPr wrap="none">
            <a:spAutoFit/>
          </a:bodyPr>
          <a:lstStyle/>
          <a:p>
            <a:r>
              <a:rPr lang="zh-CN" altLang="en-US" sz="2000" b="1" dirty="0" smtClean="0">
                <a:solidFill>
                  <a:srgbClr val="4D4D4D"/>
                </a:solidFill>
                <a:latin typeface="微软雅黑" panose="020B0503020204020204" pitchFamily="34" charset="-122"/>
                <a:ea typeface="微软雅黑" panose="020B0503020204020204" pitchFamily="34" charset="-122"/>
              </a:rPr>
              <a:t>完整文本实例损失：</a:t>
            </a:r>
            <a:endParaRPr lang="zh-CN" altLang="en-US" sz="2000" b="1" dirty="0"/>
          </a:p>
        </p:txBody>
      </p:sp>
      <p:pic>
        <p:nvPicPr>
          <p:cNvPr id="14" name="图片 13"/>
          <p:cNvPicPr>
            <a:picLocks noChangeAspect="1"/>
          </p:cNvPicPr>
          <p:nvPr/>
        </p:nvPicPr>
        <p:blipFill>
          <a:blip r:embed="rId2"/>
          <a:stretch>
            <a:fillRect/>
          </a:stretch>
        </p:blipFill>
        <p:spPr>
          <a:xfrm>
            <a:off x="3529904" y="3706852"/>
            <a:ext cx="4292534" cy="574659"/>
          </a:xfrm>
          <a:prstGeom prst="rect">
            <a:avLst/>
          </a:prstGeom>
        </p:spPr>
      </p:pic>
      <p:sp>
        <p:nvSpPr>
          <p:cNvPr id="15" name="矩形 14"/>
          <p:cNvSpPr/>
          <p:nvPr/>
        </p:nvSpPr>
        <p:spPr>
          <a:xfrm>
            <a:off x="1401549" y="4580718"/>
            <a:ext cx="2468880" cy="398780"/>
          </a:xfrm>
          <a:prstGeom prst="rect">
            <a:avLst/>
          </a:prstGeom>
        </p:spPr>
        <p:txBody>
          <a:bodyPr wrap="none">
            <a:spAutoFit/>
          </a:bodyPr>
          <a:lstStyle/>
          <a:p>
            <a:r>
              <a:rPr lang="zh-CN" altLang="en-US" sz="2000" b="1" dirty="0">
                <a:solidFill>
                  <a:srgbClr val="4D4D4D"/>
                </a:solidFill>
                <a:latin typeface="微软雅黑" panose="020B0503020204020204" pitchFamily="34" charset="-122"/>
                <a:ea typeface="微软雅黑" panose="020B0503020204020204" pitchFamily="34" charset="-122"/>
              </a:rPr>
              <a:t>收缩</a:t>
            </a:r>
            <a:r>
              <a:rPr lang="zh-CN" altLang="en-US" sz="2000" b="1" dirty="0" smtClean="0">
                <a:solidFill>
                  <a:srgbClr val="4D4D4D"/>
                </a:solidFill>
                <a:latin typeface="微软雅黑" panose="020B0503020204020204" pitchFamily="34" charset="-122"/>
                <a:ea typeface="微软雅黑" panose="020B0503020204020204" pitchFamily="34" charset="-122"/>
              </a:rPr>
              <a:t>文本实例损失：</a:t>
            </a:r>
            <a:endParaRPr lang="zh-CN" altLang="en-US" sz="2000" b="1" dirty="0"/>
          </a:p>
        </p:txBody>
      </p:sp>
      <p:pic>
        <p:nvPicPr>
          <p:cNvPr id="16" name="图片 15"/>
          <p:cNvPicPr>
            <a:picLocks noChangeAspect="1"/>
          </p:cNvPicPr>
          <p:nvPr/>
        </p:nvPicPr>
        <p:blipFill>
          <a:blip r:embed="rId3"/>
          <a:stretch>
            <a:fillRect/>
          </a:stretch>
        </p:blipFill>
        <p:spPr>
          <a:xfrm>
            <a:off x="2531745" y="4980940"/>
            <a:ext cx="8307070" cy="1148715"/>
          </a:xfrm>
          <a:prstGeom prst="rect">
            <a:avLst/>
          </a:prstGeom>
        </p:spPr>
      </p:pic>
      <p:sp>
        <p:nvSpPr>
          <p:cNvPr id="3" name="文本框 2"/>
          <p:cNvSpPr txBox="1"/>
          <p:nvPr/>
        </p:nvSpPr>
        <p:spPr>
          <a:xfrm>
            <a:off x="1384935" y="1885315"/>
            <a:ext cx="2540000" cy="460375"/>
          </a:xfrm>
          <a:prstGeom prst="rect">
            <a:avLst/>
          </a:prstGeom>
          <a:noFill/>
        </p:spPr>
        <p:txBody>
          <a:bodyPr wrap="square" rtlCol="0" anchor="t">
            <a:spAutoFit/>
          </a:bodyPr>
          <a:p>
            <a:r>
              <a:rPr lang="zh-CN" altLang="en-US" sz="2400" b="1">
                <a:latin typeface="微软雅黑" panose="020B0503020204020204" pitchFamily="34" charset="-122"/>
                <a:ea typeface="微软雅黑" panose="020B0503020204020204" pitchFamily="34" charset="-122"/>
              </a:rPr>
              <a:t>整体损失函数</a:t>
            </a:r>
            <a:r>
              <a:rPr lang="zh-CN" altLang="en-US"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 </a:t>
            </a:r>
            <a:r>
              <a:rPr lang="zh-CN" altLang="en-US" b="1" dirty="0"/>
              <a:t>（三）实验结果</a:t>
            </a:r>
            <a:endParaRPr lang="zh-CN" alt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dirty="0"/>
              <a:t> </a:t>
            </a:r>
            <a:r>
              <a:rPr lang="zh-CN" altLang="en-US" b="1" dirty="0"/>
              <a:t>消融实验</a:t>
            </a:r>
            <a:endParaRPr lang="zh-CN" altLang="en-US" b="1" dirty="0"/>
          </a:p>
        </p:txBody>
      </p:sp>
      <p:sp>
        <p:nvSpPr>
          <p:cNvPr id="3" name="矩形 2"/>
          <p:cNvSpPr/>
          <p:nvPr/>
        </p:nvSpPr>
        <p:spPr>
          <a:xfrm>
            <a:off x="950217" y="1792906"/>
            <a:ext cx="3124573" cy="369332"/>
          </a:xfrm>
          <a:prstGeom prst="rect">
            <a:avLst/>
          </a:prstGeom>
        </p:spPr>
        <p:txBody>
          <a:bodyPr wrap="non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为什么需要多个内核尺度?</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030515" y="2438629"/>
            <a:ext cx="4506514" cy="3545124"/>
          </a:xfrm>
          <a:prstGeom prst="rect">
            <a:avLst/>
          </a:prstGeom>
        </p:spPr>
      </p:pic>
      <p:sp>
        <p:nvSpPr>
          <p:cNvPr id="7" name="矩形 6"/>
          <p:cNvSpPr/>
          <p:nvPr/>
        </p:nvSpPr>
        <p:spPr>
          <a:xfrm>
            <a:off x="6651086" y="1836677"/>
            <a:ext cx="2781531"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这些内核可以有多小？</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494212" y="2438629"/>
            <a:ext cx="4141658" cy="354512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b="1" dirty="0"/>
              <a:t> </a:t>
            </a:r>
            <a:r>
              <a:rPr lang="zh-CN" altLang="en-US" b="1" dirty="0"/>
              <a:t>模型效果对比</a:t>
            </a:r>
            <a:endParaRPr lang="zh-CN" altLang="en-US" b="1" dirty="0"/>
          </a:p>
        </p:txBody>
      </p:sp>
      <p:pic>
        <p:nvPicPr>
          <p:cNvPr id="3" name="图片 2"/>
          <p:cNvPicPr>
            <a:picLocks noChangeAspect="1"/>
          </p:cNvPicPr>
          <p:nvPr/>
        </p:nvPicPr>
        <p:blipFill>
          <a:blip r:embed="rId1"/>
          <a:stretch>
            <a:fillRect/>
          </a:stretch>
        </p:blipFill>
        <p:spPr>
          <a:xfrm>
            <a:off x="1513599" y="1430246"/>
            <a:ext cx="8893143" cy="492610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b="1" dirty="0"/>
              <a:t> </a:t>
            </a:r>
            <a:r>
              <a:rPr lang="zh-CN" b="1" dirty="0" smtClean="0"/>
              <a:t>模型效果对比</a:t>
            </a:r>
            <a:endParaRPr lang="zh-CN" b="1" dirty="0"/>
          </a:p>
        </p:txBody>
      </p:sp>
      <p:pic>
        <p:nvPicPr>
          <p:cNvPr id="4" name="图片 3"/>
          <p:cNvPicPr>
            <a:picLocks noChangeAspect="1"/>
          </p:cNvPicPr>
          <p:nvPr/>
        </p:nvPicPr>
        <p:blipFill>
          <a:blip r:embed="rId1"/>
          <a:stretch>
            <a:fillRect/>
          </a:stretch>
        </p:blipFill>
        <p:spPr>
          <a:xfrm>
            <a:off x="1570514" y="1369221"/>
            <a:ext cx="9213600" cy="487711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dirty="0"/>
              <a:t> </a:t>
            </a:r>
            <a:r>
              <a:rPr lang="zh-CN" altLang="en-US" b="1" dirty="0"/>
              <a:t>论文贡献</a:t>
            </a:r>
            <a:endParaRPr lang="zh-CN" altLang="en-US" b="1" dirty="0"/>
          </a:p>
        </p:txBody>
      </p:sp>
      <p:sp>
        <p:nvSpPr>
          <p:cNvPr id="3" name="矩形 2"/>
          <p:cNvSpPr/>
          <p:nvPr/>
        </p:nvSpPr>
        <p:spPr>
          <a:xfrm>
            <a:off x="1233714" y="2118864"/>
            <a:ext cx="9724572" cy="34150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提出了一</a:t>
            </a:r>
            <a:r>
              <a:rPr lang="zh-CN" altLang="en-US" sz="2400" dirty="0" smtClean="0">
                <a:latin typeface="微软雅黑" panose="020B0503020204020204" pitchFamily="34" charset="-122"/>
                <a:ea typeface="微软雅黑" panose="020B0503020204020204" pitchFamily="34" charset="-122"/>
              </a:rPr>
              <a:t>种</a:t>
            </a:r>
            <a:r>
              <a:rPr lang="zh-CN" altLang="en-US" sz="2400" dirty="0">
                <a:latin typeface="微软雅黑" panose="020B0503020204020204" pitchFamily="34" charset="-122"/>
                <a:ea typeface="微软雅黑" panose="020B0503020204020204" pitchFamily="34" charset="-122"/>
              </a:rPr>
              <a:t>可以精确地检测任意形状的文本</a:t>
            </a:r>
            <a:r>
              <a:rPr lang="zh-CN" altLang="en-US" sz="2400" dirty="0" smtClean="0">
                <a:latin typeface="微软雅黑" panose="020B0503020204020204" pitchFamily="34" charset="-122"/>
                <a:ea typeface="微软雅黑" panose="020B0503020204020204" pitchFamily="34" charset="-122"/>
              </a:rPr>
              <a:t>实例的</a:t>
            </a:r>
            <a:r>
              <a:rPr lang="zh-CN" altLang="en-US" sz="2400" dirty="0">
                <a:latin typeface="微软雅黑" panose="020B0503020204020204" pitchFamily="34" charset="-122"/>
                <a:ea typeface="微软雅黑" panose="020B0503020204020204" pitchFamily="34" charset="-122"/>
              </a:rPr>
              <a:t>网络</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PSENe</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提出了一</a:t>
            </a:r>
            <a:r>
              <a:rPr lang="zh-CN" altLang="en-US" sz="2400" dirty="0" smtClean="0">
                <a:latin typeface="微软雅黑" panose="020B0503020204020204" pitchFamily="34" charset="-122"/>
                <a:ea typeface="微软雅黑" panose="020B0503020204020204" pitchFamily="34" charset="-122"/>
              </a:rPr>
              <a:t>种</a:t>
            </a:r>
            <a:r>
              <a:rPr lang="zh-CN" altLang="en-US" sz="2400" dirty="0">
                <a:latin typeface="微软雅黑" panose="020B0503020204020204" pitchFamily="34" charset="-122"/>
                <a:ea typeface="微软雅黑" panose="020B0503020204020204" pitchFamily="34" charset="-122"/>
              </a:rPr>
              <a:t>能够准确地分离彼此相邻的文本</a:t>
            </a:r>
            <a:r>
              <a:rPr lang="zh-CN" altLang="en-US" sz="2400" dirty="0" smtClean="0">
                <a:latin typeface="微软雅黑" panose="020B0503020204020204" pitchFamily="34" charset="-122"/>
                <a:ea typeface="微软雅黑" panose="020B0503020204020204" pitchFamily="34" charset="-122"/>
              </a:rPr>
              <a:t>实例的渐进式比例</a:t>
            </a:r>
            <a:r>
              <a:rPr lang="zh-CN" altLang="en-US" sz="2400" dirty="0">
                <a:latin typeface="微软雅黑" panose="020B0503020204020204" pitchFamily="34" charset="-122"/>
                <a:ea typeface="微软雅黑" panose="020B0503020204020204" pitchFamily="34" charset="-122"/>
              </a:rPr>
              <a:t>扩展</a:t>
            </a:r>
            <a:r>
              <a:rPr lang="zh-CN" altLang="en-US" sz="2400" dirty="0" smtClean="0">
                <a:latin typeface="微软雅黑" panose="020B0503020204020204" pitchFamily="34" charset="-122"/>
                <a:ea typeface="微软雅黑" panose="020B0503020204020204" pitchFamily="34" charset="-122"/>
              </a:rPr>
              <a:t>算法</a:t>
            </a:r>
            <a:r>
              <a:rPr lang="en-US" altLang="zh-CN" sz="2400" dirty="0" smtClean="0">
                <a:latin typeface="微软雅黑" panose="020B0503020204020204" pitchFamily="34" charset="-122"/>
                <a:ea typeface="微软雅黑" panose="020B0503020204020204" pitchFamily="34" charset="-122"/>
              </a:rPr>
              <a:t>(PSE)</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在曲线文本检测数据</a:t>
            </a:r>
            <a:r>
              <a:rPr lang="zh-CN" altLang="en-US" sz="2400" dirty="0" smtClean="0">
                <a:latin typeface="微软雅黑" panose="020B0503020204020204" pitchFamily="34" charset="-122"/>
                <a:ea typeface="微软雅黑" panose="020B0503020204020204" pitchFamily="34" charset="-122"/>
              </a:rPr>
              <a:t>集</a:t>
            </a:r>
            <a:r>
              <a:rPr lang="en-US" altLang="zh-CN" sz="2400" dirty="0">
                <a:latin typeface="微软雅黑" panose="020B0503020204020204" pitchFamily="34" charset="-122"/>
                <a:ea typeface="微软雅黑" panose="020B0503020204020204" pitchFamily="34" charset="-122"/>
              </a:rPr>
              <a:t>SCUT-CTW1500 </a:t>
            </a:r>
            <a:r>
              <a:rPr lang="zh-CN" altLang="en-US" sz="2400" dirty="0" smtClean="0">
                <a:latin typeface="微软雅黑" panose="020B0503020204020204" pitchFamily="34" charset="-122"/>
                <a:ea typeface="微软雅黑" panose="020B0503020204020204" pitchFamily="34" charset="-122"/>
              </a:rPr>
              <a:t>实现了</a:t>
            </a:r>
            <a:r>
              <a:rPr lang="en-US" altLang="zh-CN" sz="2400" dirty="0" smtClean="0">
                <a:latin typeface="微软雅黑" panose="020B0503020204020204" pitchFamily="34" charset="-122"/>
                <a:ea typeface="微软雅黑" panose="020B0503020204020204" pitchFamily="34" charset="-122"/>
              </a:rPr>
              <a:t>State-of-the-Art</a:t>
            </a:r>
            <a:r>
              <a:rPr lang="zh-CN" altLang="en-US"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37039" y="2934688"/>
            <a:ext cx="9144000" cy="2387600"/>
          </a:xfrm>
        </p:spPr>
        <p:txBody>
          <a:bodyPr>
            <a:normAutofit/>
          </a:bodyPr>
          <a:lstStyle/>
          <a:p>
            <a:br>
              <a:rPr lang="en-US" altLang="zh-CN" dirty="0"/>
            </a:br>
            <a:r>
              <a:rPr lang="zh-CN" altLang="en-US" b="1" dirty="0"/>
              <a:t>谢谢！</a:t>
            </a:r>
            <a:endParaRPr lang="zh-CN" altLang="en-US" b="1" dirty="0"/>
          </a:p>
        </p:txBody>
      </p:sp>
      <p:sp>
        <p:nvSpPr>
          <p:cNvPr id="5" name="灯片编号占位符 4"/>
          <p:cNvSpPr>
            <a:spLocks noGrp="1"/>
          </p:cNvSpPr>
          <p:nvPr>
            <p:ph type="sldNum" sz="quarter" idx="12"/>
          </p:nvPr>
        </p:nvSpPr>
        <p:spPr/>
        <p:txBody>
          <a:bodyPr/>
          <a:lstStyle/>
          <a:p>
            <a:fld id="{AF201765-28EA-41EE-8360-4DCDA7AD8B0A}"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200"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目录</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6" name="图示 5"/>
          <p:cNvGraphicFramePr/>
          <p:nvPr/>
        </p:nvGraphicFramePr>
        <p:xfrm>
          <a:off x="604821" y="2588940"/>
          <a:ext cx="11217499" cy="215077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 </a:t>
            </a:r>
            <a:r>
              <a:rPr lang="zh-CN" altLang="en-US" dirty="0"/>
              <a:t>（一）研究背景</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 </a:t>
            </a:r>
            <a:r>
              <a:rPr lang="zh-CN" altLang="en-US" b="1" dirty="0" smtClean="0">
                <a:effectLst/>
                <a:latin typeface="+mn-lt"/>
                <a:ea typeface="+mn-ea"/>
                <a:cs typeface="+mn-cs"/>
                <a:sym typeface="+mn-ea"/>
              </a:rPr>
              <a:t>自然场景下</a:t>
            </a:r>
            <a:r>
              <a:rPr lang="zh-CN" altLang="en-US" b="1" dirty="0" smtClean="0">
                <a:effectLst/>
                <a:latin typeface="+mn-lt"/>
                <a:ea typeface="+mn-ea"/>
                <a:cs typeface="+mn-cs"/>
                <a:sym typeface="+mn-ea"/>
              </a:rPr>
              <a:t>文本检测的难点</a:t>
            </a:r>
            <a:endParaRPr lang="zh-CN" altLang="en-US" dirty="0"/>
          </a:p>
        </p:txBody>
      </p:sp>
      <p:sp>
        <p:nvSpPr>
          <p:cNvPr id="3" name="内容占位符 2"/>
          <p:cNvSpPr>
            <a:spLocks noGrp="1"/>
          </p:cNvSpPr>
          <p:nvPr>
            <p:ph idx="1"/>
          </p:nvPr>
        </p:nvSpPr>
        <p:spPr>
          <a:xfrm>
            <a:off x="7112355" y="2316826"/>
            <a:ext cx="3874959" cy="2980888"/>
          </a:xfrm>
        </p:spPr>
        <p:txBody>
          <a:bodyPr>
            <a:normAutofit/>
          </a:bodyPr>
          <a:lstStyle/>
          <a:p>
            <a:pPr>
              <a:lnSpc>
                <a:spcPct val="170000"/>
              </a:lnSpc>
              <a:spcBef>
                <a:spcPts val="1200"/>
              </a:spcBef>
              <a:spcAft>
                <a:spcPts val="1200"/>
              </a:spcAft>
            </a:pPr>
            <a:r>
              <a:rPr lang="zh-CN" altLang="en-US" sz="2000" dirty="0">
                <a:latin typeface="微软雅黑" panose="020B0503020204020204" pitchFamily="34" charset="-122"/>
                <a:ea typeface="微软雅黑" panose="020B0503020204020204" pitchFamily="34" charset="-122"/>
              </a:rPr>
              <a:t>文本存在多种分布，文本排布</a:t>
            </a:r>
            <a:r>
              <a:rPr lang="zh-CN" altLang="en-US" sz="2000" dirty="0" smtClean="0">
                <a:latin typeface="微软雅黑" panose="020B0503020204020204" pitchFamily="34" charset="-122"/>
                <a:ea typeface="微软雅黑" panose="020B0503020204020204" pitchFamily="34" charset="-122"/>
              </a:rPr>
              <a:t>形式多样。</a:t>
            </a:r>
            <a:endParaRPr lang="zh-CN" altLang="en-US" sz="2000" dirty="0">
              <a:latin typeface="微软雅黑" panose="020B0503020204020204" pitchFamily="34" charset="-122"/>
              <a:ea typeface="微软雅黑" panose="020B0503020204020204" pitchFamily="34" charset="-122"/>
            </a:endParaRPr>
          </a:p>
          <a:p>
            <a:pPr>
              <a:lnSpc>
                <a:spcPct val="170000"/>
              </a:lnSpc>
              <a:spcBef>
                <a:spcPts val="1200"/>
              </a:spcBef>
              <a:spcAft>
                <a:spcPts val="1200"/>
              </a:spcAft>
            </a:pPr>
            <a:r>
              <a:rPr lang="zh-CN" altLang="en-US" sz="2000" dirty="0">
                <a:latin typeface="微软雅黑" panose="020B0503020204020204" pitchFamily="34" charset="-122"/>
                <a:ea typeface="微软雅黑" panose="020B0503020204020204" pitchFamily="34" charset="-122"/>
              </a:rPr>
              <a:t>文本存在多个</a:t>
            </a:r>
            <a:r>
              <a:rPr lang="zh-CN" altLang="en-US" sz="2000" dirty="0" smtClean="0">
                <a:latin typeface="微软雅黑" panose="020B0503020204020204" pitchFamily="34" charset="-122"/>
                <a:ea typeface="微软雅黑" panose="020B0503020204020204" pitchFamily="34" charset="-122"/>
              </a:rPr>
              <a:t>方向。</a:t>
            </a:r>
            <a:endParaRPr lang="zh-CN" altLang="en-US" sz="2000" dirty="0">
              <a:latin typeface="微软雅黑" panose="020B0503020204020204" pitchFamily="34" charset="-122"/>
              <a:ea typeface="微软雅黑" panose="020B0503020204020204" pitchFamily="34" charset="-122"/>
            </a:endParaRPr>
          </a:p>
          <a:p>
            <a:pPr>
              <a:lnSpc>
                <a:spcPct val="170000"/>
              </a:lnSpc>
              <a:spcBef>
                <a:spcPts val="1200"/>
              </a:spcBef>
              <a:spcAft>
                <a:spcPts val="1200"/>
              </a:spcAft>
            </a:pPr>
            <a:r>
              <a:rPr lang="zh-CN" altLang="en-US" sz="2000" dirty="0">
                <a:latin typeface="微软雅黑" panose="020B0503020204020204" pitchFamily="34" charset="-122"/>
                <a:ea typeface="微软雅黑" panose="020B0503020204020204" pitchFamily="34" charset="-122"/>
              </a:rPr>
              <a:t>多种语言</a:t>
            </a:r>
            <a:r>
              <a:rPr lang="zh-CN" altLang="en-US" sz="2000" dirty="0" smtClean="0">
                <a:latin typeface="微软雅黑" panose="020B0503020204020204" pitchFamily="34" charset="-122"/>
                <a:ea typeface="微软雅黑" panose="020B0503020204020204" pitchFamily="34" charset="-122"/>
              </a:rPr>
              <a:t>混合。</a:t>
            </a:r>
            <a:endParaRPr lang="zh-CN" altLang="en-US" sz="2000" dirty="0">
              <a:latin typeface="微软雅黑" panose="020B0503020204020204" pitchFamily="34" charset="-122"/>
              <a:ea typeface="微软雅黑" panose="020B0503020204020204" pitchFamily="34" charset="-122"/>
            </a:endParaRPr>
          </a:p>
          <a:p>
            <a:pPr marL="0" indent="0">
              <a:lnSpc>
                <a:spcPct val="170000"/>
              </a:lnSpc>
              <a:spcBef>
                <a:spcPts val="1200"/>
              </a:spcBef>
              <a:spcAft>
                <a:spcPts val="1200"/>
              </a:spcAft>
              <a:buNone/>
            </a:pP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765629" y="1877641"/>
            <a:ext cx="6346726" cy="373269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 </a:t>
            </a:r>
            <a:r>
              <a:rPr lang="zh-CN" altLang="en-US" b="1" dirty="0" smtClean="0"/>
              <a:t>传统方法</a:t>
            </a:r>
            <a:endParaRPr lang="zh-CN" altLang="en-US" b="1" dirty="0"/>
          </a:p>
        </p:txBody>
      </p:sp>
      <p:sp>
        <p:nvSpPr>
          <p:cNvPr id="4" name="内容占位符 3"/>
          <p:cNvSpPr>
            <a:spLocks noGrp="1"/>
          </p:cNvSpPr>
          <p:nvPr>
            <p:ph idx="1"/>
          </p:nvPr>
        </p:nvSpPr>
        <p:spPr>
          <a:xfrm>
            <a:off x="838200" y="1825625"/>
            <a:ext cx="6230257" cy="351518"/>
          </a:xfrm>
        </p:spPr>
        <p:txBody>
          <a:bodyPr>
            <a:noAutofit/>
          </a:bodyPr>
          <a:lstStyle/>
          <a:p>
            <a:r>
              <a:rPr lang="zh-CN" altLang="en-US" sz="2000" dirty="0" smtClean="0">
                <a:latin typeface="微软雅黑" panose="020B0503020204020204" pitchFamily="34" charset="-122"/>
                <a:ea typeface="微软雅黑" panose="020B0503020204020204" pitchFamily="34" charset="-122"/>
              </a:rPr>
              <a:t>基于包围盒回归的方法</a:t>
            </a:r>
            <a:endParaRPr lang="zh-CN" altLang="en-US" sz="2000" dirty="0" smtClean="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49658" b="49835"/>
          <a:stretch>
            <a:fillRect/>
          </a:stretch>
        </p:blipFill>
        <p:spPr>
          <a:xfrm>
            <a:off x="1113970" y="2571810"/>
            <a:ext cx="4619171" cy="2929106"/>
          </a:xfrm>
          <a:prstGeom prst="rect">
            <a:avLst/>
          </a:prstGeom>
        </p:spPr>
      </p:pic>
      <p:pic>
        <p:nvPicPr>
          <p:cNvPr id="8" name="图片 7"/>
          <p:cNvPicPr>
            <a:picLocks noChangeAspect="1"/>
          </p:cNvPicPr>
          <p:nvPr/>
        </p:nvPicPr>
        <p:blipFill>
          <a:blip r:embed="rId2"/>
          <a:stretch>
            <a:fillRect/>
          </a:stretch>
        </p:blipFill>
        <p:spPr>
          <a:xfrm>
            <a:off x="6807200" y="2571810"/>
            <a:ext cx="4429037" cy="301712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 </a:t>
            </a:r>
            <a:r>
              <a:rPr lang="zh-CN" altLang="en-US" b="1" dirty="0" smtClean="0"/>
              <a:t>传统方法</a:t>
            </a:r>
            <a:endParaRPr lang="zh-CN" altLang="en-US" b="1" dirty="0"/>
          </a:p>
        </p:txBody>
      </p:sp>
      <p:sp>
        <p:nvSpPr>
          <p:cNvPr id="4" name="内容占位符 3"/>
          <p:cNvSpPr>
            <a:spLocks noGrp="1"/>
          </p:cNvSpPr>
          <p:nvPr>
            <p:ph idx="1"/>
          </p:nvPr>
        </p:nvSpPr>
        <p:spPr>
          <a:xfrm>
            <a:off x="838200" y="1825625"/>
            <a:ext cx="6230257" cy="351518"/>
          </a:xfrm>
        </p:spPr>
        <p:txBody>
          <a:bodyPr>
            <a:noAutofit/>
          </a:bodyPr>
          <a:lstStyle/>
          <a:p>
            <a:r>
              <a:rPr lang="zh-CN" altLang="en-US" sz="2000" dirty="0" smtClean="0">
                <a:latin typeface="微软雅黑" panose="020B0503020204020204" pitchFamily="34" charset="-122"/>
                <a:ea typeface="微软雅黑" panose="020B0503020204020204" pitchFamily="34" charset="-122"/>
              </a:rPr>
              <a:t>基于语义分割的方法</a:t>
            </a:r>
            <a:endParaRPr lang="zh-CN" altLang="en-US" sz="20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68086" y="2312080"/>
            <a:ext cx="10085714" cy="345714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 </a:t>
            </a:r>
            <a:r>
              <a:rPr lang="zh-CN" altLang="en-US" b="1" dirty="0"/>
              <a:t>基于渐进式尺寸可扩展网络</a:t>
            </a:r>
            <a:r>
              <a:rPr lang="zh-CN" altLang="en-US" b="1" dirty="0"/>
              <a:t>（</a:t>
            </a:r>
            <a:r>
              <a:rPr lang="zh-CN" altLang="en-US" b="1" dirty="0">
                <a:sym typeface="+mn-ea"/>
              </a:rPr>
              <a:t>PSENet</a:t>
            </a:r>
            <a:r>
              <a:rPr lang="zh-CN" altLang="en-US" b="1" dirty="0"/>
              <a:t>）</a:t>
            </a:r>
            <a:endParaRPr lang="zh-CN" altLang="en-US" b="1" dirty="0"/>
          </a:p>
        </p:txBody>
      </p:sp>
      <p:sp>
        <p:nvSpPr>
          <p:cNvPr id="4" name="内容占位符 3"/>
          <p:cNvSpPr>
            <a:spLocks noGrp="1"/>
          </p:cNvSpPr>
          <p:nvPr>
            <p:ph idx="1"/>
          </p:nvPr>
        </p:nvSpPr>
        <p:spPr>
          <a:xfrm>
            <a:off x="838200" y="1947545"/>
            <a:ext cx="10161270" cy="4658360"/>
          </a:xfrm>
        </p:spPr>
        <p:txBody>
          <a:bodyPr>
            <a:noAutofit/>
          </a:bodyPr>
          <a:lstStyle/>
          <a:p>
            <a:r>
              <a:rPr lang="zh-CN" altLang="en-US" dirty="0" smtClean="0">
                <a:latin typeface="微软雅黑" panose="020B0503020204020204" pitchFamily="34" charset="-122"/>
                <a:ea typeface="微软雅黑" panose="020B0503020204020204" pitchFamily="34" charset="-122"/>
              </a:rPr>
              <a:t>沿用主流的像素的语义分割的方法。</a:t>
            </a:r>
            <a:endParaRPr lang="zh-CN" altLang="en-US"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提出多个不同尺寸大小的文本“核”，逐步向外扩展得到文本实例。</a:t>
            </a:r>
            <a:endParaRPr lang="zh-CN" altLang="en-US"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提出渐进的尺度扩展算法。</a:t>
            </a:r>
            <a:endParaRPr lang="zh-CN" altLang="en-US"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 </a:t>
            </a:r>
            <a:r>
              <a:rPr lang="zh-CN" altLang="en-US" dirty="0"/>
              <a:t>（二）模型介绍</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 </a:t>
            </a:r>
            <a:r>
              <a:rPr lang="zh-CN" altLang="en-US" b="1" dirty="0" smtClean="0"/>
              <a:t>网络结构</a:t>
            </a:r>
            <a:endParaRPr lang="zh-CN" altLang="en-US" b="1" dirty="0" smtClean="0"/>
          </a:p>
        </p:txBody>
      </p:sp>
      <p:pic>
        <p:nvPicPr>
          <p:cNvPr id="7" name="图片 6"/>
          <p:cNvPicPr>
            <a:picLocks noChangeAspect="1"/>
          </p:cNvPicPr>
          <p:nvPr/>
        </p:nvPicPr>
        <p:blipFill>
          <a:blip r:embed="rId1"/>
          <a:stretch>
            <a:fillRect/>
          </a:stretch>
        </p:blipFill>
        <p:spPr>
          <a:xfrm>
            <a:off x="1153160" y="1359535"/>
            <a:ext cx="10200640" cy="3724910"/>
          </a:xfrm>
          <a:prstGeom prst="rect">
            <a:avLst/>
          </a:prstGeom>
        </p:spPr>
      </p:pic>
      <p:pic>
        <p:nvPicPr>
          <p:cNvPr id="3" name="图片 2"/>
          <p:cNvPicPr>
            <a:picLocks noChangeAspect="1"/>
          </p:cNvPicPr>
          <p:nvPr/>
        </p:nvPicPr>
        <p:blipFill>
          <a:blip r:embed="rId2"/>
          <a:stretch>
            <a:fillRect/>
          </a:stretch>
        </p:blipFill>
        <p:spPr>
          <a:xfrm>
            <a:off x="3898265" y="5421630"/>
            <a:ext cx="4131945" cy="889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667</Words>
  <Application>WPS 演示</Application>
  <PresentationFormat>宽屏</PresentationFormat>
  <Paragraphs>93</Paragraphs>
  <Slides>19</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Microsoft YaHei UI</vt:lpstr>
      <vt:lpstr>华文中宋</vt:lpstr>
      <vt:lpstr>微软雅黑</vt:lpstr>
      <vt:lpstr>Calibri</vt:lpstr>
      <vt:lpstr>Calibri Light</vt:lpstr>
      <vt:lpstr>等线</vt:lpstr>
      <vt:lpstr>Arial Unicode MS</vt:lpstr>
      <vt:lpstr>等线 Light</vt:lpstr>
      <vt:lpstr>Office Theme</vt:lpstr>
      <vt:lpstr>  Shape Robust Text Detection with Progressive Scale Expansion Network</vt:lpstr>
      <vt:lpstr> 目录</vt:lpstr>
      <vt:lpstr> （一）研究背景</vt:lpstr>
      <vt:lpstr> 自然场景下文本检测的难点</vt:lpstr>
      <vt:lpstr> 传统方法</vt:lpstr>
      <vt:lpstr> 传统方法</vt:lpstr>
      <vt:lpstr> 基于渐进式尺寸可扩展网络（PSENet）</vt:lpstr>
      <vt:lpstr> （二）模型介绍</vt:lpstr>
      <vt:lpstr> 网络结构</vt:lpstr>
      <vt:lpstr> 渐进尺度扩展算法（PSE算法）</vt:lpstr>
      <vt:lpstr> 标签生成</vt:lpstr>
      <vt:lpstr> 剪切算法（Vatti clipping algorithm）</vt:lpstr>
      <vt:lpstr> 损失函数</vt:lpstr>
      <vt:lpstr> （三）实验结果</vt:lpstr>
      <vt:lpstr> 消融实验</vt:lpstr>
      <vt:lpstr> 模型效果对比</vt:lpstr>
      <vt:lpstr> 模型效果对比</vt:lpstr>
      <vt:lpstr> 论文贡献</vt:lpstr>
      <vt:lpstr> 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Max Wu</dc:creator>
  <cp:lastModifiedBy>沈  杰</cp:lastModifiedBy>
  <cp:revision>719</cp:revision>
  <dcterms:created xsi:type="dcterms:W3CDTF">2015-03-05T15:31:00Z</dcterms:created>
  <dcterms:modified xsi:type="dcterms:W3CDTF">2019-12-24T06:32:39Z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