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58" r:id="rId5"/>
    <p:sldId id="259" r:id="rId6"/>
    <p:sldId id="283" r:id="rId7"/>
    <p:sldId id="280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81" r:id="rId18"/>
    <p:sldId id="282" r:id="rId19"/>
    <p:sldId id="270" r:id="rId20"/>
    <p:sldId id="271" r:id="rId21"/>
    <p:sldId id="272" r:id="rId22"/>
    <p:sldId id="279" r:id="rId23"/>
    <p:sldId id="273" r:id="rId24"/>
    <p:sldId id="276" r:id="rId25"/>
    <p:sldId id="275" r:id="rId26"/>
    <p:sldId id="277" r:id="rId27"/>
    <p:sldId id="278" r:id="rId28"/>
    <p:sldId id="274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76586" autoAdjust="0"/>
  </p:normalViewPr>
  <p:slideViewPr>
    <p:cSldViewPr snapToGrid="0">
      <p:cViewPr varScale="1">
        <p:scale>
          <a:sx n="89" d="100"/>
          <a:sy n="89" d="100"/>
        </p:scale>
        <p:origin x="137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9FAE9A-E8E4-4F15-89C5-933819E6F431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B8B27-7943-41B6-8598-E68E17FD91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00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BB8B27-7943-41B6-8598-E68E17FD915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8748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7177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9493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00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29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5483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35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73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58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2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63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26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8DBDFD-02B7-461B-A36D-5CF78BF547D5}" type="datetimeFigureOut">
              <a:rPr lang="zh-CN" altLang="en-US" smtClean="0"/>
              <a:t>2018/9/30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5585-9CBE-4EBE-AA45-AF1F277D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9492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Bilinear Attention Networks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altLang="zh-CN" sz="1600" dirty="0" err="1" smtClean="0"/>
              <a:t>Jin</a:t>
            </a:r>
            <a:r>
              <a:rPr lang="en-US" altLang="zh-CN" sz="1600" dirty="0" smtClean="0"/>
              <a:t>-Hwa Kim, </a:t>
            </a:r>
            <a:r>
              <a:rPr lang="en-US" altLang="zh-CN" sz="1600" dirty="0" err="1" smtClean="0"/>
              <a:t>Jaehyun</a:t>
            </a:r>
            <a:r>
              <a:rPr lang="en-US" altLang="zh-CN" sz="1600" dirty="0" smtClean="0"/>
              <a:t> Jun, </a:t>
            </a:r>
            <a:r>
              <a:rPr lang="en-US" altLang="zh-CN" sz="1600" dirty="0" err="1" smtClean="0"/>
              <a:t>Byoung-Tak</a:t>
            </a:r>
            <a:r>
              <a:rPr lang="en-US" altLang="zh-CN" sz="1600" dirty="0" smtClean="0"/>
              <a:t> Zhang</a:t>
            </a:r>
          </a:p>
          <a:p>
            <a:r>
              <a:rPr lang="en-US" altLang="zh-CN" sz="1600" dirty="0"/>
              <a:t>Seoul National </a:t>
            </a:r>
            <a:r>
              <a:rPr lang="en-US" altLang="zh-CN" sz="1600" dirty="0" smtClean="0"/>
              <a:t>University</a:t>
            </a:r>
          </a:p>
          <a:p>
            <a:endParaRPr lang="en-US" altLang="zh-CN" sz="1600" dirty="0"/>
          </a:p>
          <a:p>
            <a:r>
              <a:rPr lang="en-US" altLang="zh-CN" sz="1600" dirty="0" smtClean="0"/>
              <a:t>Reporter</a:t>
            </a:r>
          </a:p>
          <a:p>
            <a:r>
              <a:rPr lang="en-US" altLang="zh-CN" sz="1600" dirty="0" smtClean="0"/>
              <a:t>Zheng </a:t>
            </a:r>
            <a:r>
              <a:rPr lang="en-US" altLang="zh-CN" sz="1600" dirty="0" smtClean="0"/>
              <a:t>Wang</a:t>
            </a:r>
          </a:p>
          <a:p>
            <a:r>
              <a:rPr lang="en-US" altLang="zh-CN" sz="1600" dirty="0" smtClean="0"/>
              <a:t>17110240005@fudan.edu.cn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962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U and V are linear </a:t>
            </a:r>
            <a:r>
              <a:rPr lang="en-US" altLang="zh-CN" dirty="0" err="1" smtClean="0"/>
              <a:t>embeddings</a:t>
            </a:r>
            <a:endParaRPr lang="en-US" altLang="zh-CN" dirty="0" smtClean="0"/>
          </a:p>
          <a:p>
            <a:r>
              <a:rPr lang="en-US" altLang="zh-CN" dirty="0" smtClean="0"/>
              <a:t>p is a learnable projection vector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8457" y="955792"/>
            <a:ext cx="5562600" cy="2219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912" y="3175117"/>
            <a:ext cx="74961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06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761" cy="4351338"/>
          </a:xfrm>
        </p:spPr>
        <p:txBody>
          <a:bodyPr/>
          <a:lstStyle/>
          <a:p>
            <a:r>
              <a:rPr lang="en-US" altLang="zh-CN" dirty="0" smtClean="0"/>
              <a:t>Exactly the same approach with low-rank bilinear pooling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537" y="3765784"/>
            <a:ext cx="7400925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457" y="955792"/>
            <a:ext cx="5562600" cy="2219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536" y="4853221"/>
            <a:ext cx="58769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19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467" y="1010814"/>
            <a:ext cx="5524500" cy="2124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Bilinear Attention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032761" cy="4351338"/>
          </a:xfrm>
        </p:spPr>
        <p:txBody>
          <a:bodyPr/>
          <a:lstStyle/>
          <a:p>
            <a:r>
              <a:rPr lang="en-US" altLang="zh-CN" dirty="0" smtClean="0"/>
              <a:t>Exactly the same approach with low-rank bilinear pooling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536" y="4853221"/>
            <a:ext cx="5876925" cy="9144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98" y="3765784"/>
            <a:ext cx="7467600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4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Each multimodal joint feature is filled with following equation (k is the index of K):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6658" y="2650659"/>
            <a:ext cx="8910326" cy="382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62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can show that this is equivalent to a bilinear attention model where each feature is pooled by low-rank bilinear approximation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89" y="2800433"/>
            <a:ext cx="5781987" cy="370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76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can show that this is equivalent to a bilinear attention model where each feature is pooled by low-rank bilinear approximation</a:t>
            </a:r>
          </a:p>
          <a:p>
            <a:r>
              <a:rPr lang="en-US" altLang="zh-CN" dirty="0" smtClean="0"/>
              <a:t>Low-rank bilinear feature learning inside bilinear attention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t="22458"/>
          <a:stretch/>
        </p:blipFill>
        <p:spPr>
          <a:xfrm>
            <a:off x="3208189" y="3631963"/>
            <a:ext cx="5781987" cy="2871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45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One can show that this is equivalent to a bilinear attention model where each feature is pooled by low-rank bilinear approximation</a:t>
            </a:r>
          </a:p>
          <a:p>
            <a:r>
              <a:rPr lang="en-US" altLang="zh-CN" dirty="0" smtClean="0"/>
              <a:t>Low-rank bilinear feature learning inside bilinear attention</a:t>
            </a:r>
          </a:p>
          <a:p>
            <a:r>
              <a:rPr lang="en-US" altLang="zh-CN" dirty="0" smtClean="0"/>
              <a:t>Similarly to MLB (Kim et al., ICLR 2017), activation functions can be applied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4051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49764" cy="491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91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Bilinear Attention Networks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5049764" cy="491757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350" y="1825625"/>
            <a:ext cx="436245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037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Time Complexity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Assuming that M ≥ N &gt; K &gt; φ ≥ ρ, the time complexity of bilinear attention networks is O(</a:t>
            </a:r>
            <a:r>
              <a:rPr lang="en-US" altLang="zh-CN" dirty="0" err="1" smtClean="0"/>
              <a:t>KMφ</a:t>
            </a:r>
            <a:r>
              <a:rPr lang="en-US" altLang="zh-CN" dirty="0" smtClean="0"/>
              <a:t>) where K denotes hidden size, since BAN consists of matrix chain multiplication</a:t>
            </a:r>
          </a:p>
          <a:p>
            <a:r>
              <a:rPr lang="en-US" altLang="zh-CN" dirty="0" smtClean="0"/>
              <a:t>Empirically, BAN takes 284s/epoch while unitary attention control takes 190s/epoch</a:t>
            </a:r>
          </a:p>
          <a:p>
            <a:r>
              <a:rPr lang="en-US" altLang="zh-CN" dirty="0" smtClean="0"/>
              <a:t>Largely due to the increment of input size for </a:t>
            </a:r>
            <a:r>
              <a:rPr lang="en-US" altLang="zh-CN" dirty="0" err="1" smtClean="0"/>
              <a:t>Softmax</a:t>
            </a:r>
            <a:r>
              <a:rPr lang="en-US" altLang="zh-CN" dirty="0" smtClean="0"/>
              <a:t> function, φ to φ × 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859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 Question Answering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Learning joint representation of multiple modalities</a:t>
            </a:r>
          </a:p>
          <a:p>
            <a:r>
              <a:rPr lang="en-US" altLang="zh-CN" dirty="0" smtClean="0"/>
              <a:t>Linguistic and visual information</a:t>
            </a:r>
            <a:endParaRPr lang="zh-CN" altLang="en-US" dirty="0"/>
          </a:p>
        </p:txBody>
      </p:sp>
      <p:pic>
        <p:nvPicPr>
          <p:cNvPr id="1026" name="Picture 2" descr="http://visualqa.org/static/img/visualqa_worksho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511"/>
          <a:stretch/>
        </p:blipFill>
        <p:spPr bwMode="auto">
          <a:xfrm>
            <a:off x="2202620" y="3414577"/>
            <a:ext cx="6497000" cy="2335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81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Residual Learning of Attention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Residual learning exploits multiple attention maps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 smtClean="0"/>
                  <a:t>is X and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 smtClean="0"/>
                  <a:t>} is fixed to ones):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7" y="2797544"/>
            <a:ext cx="70580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5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After getting bilinear attention maps, we can stack multiple BANs. 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4" y="2723609"/>
            <a:ext cx="10856460" cy="3341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32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Multiple Attention Maps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model on validation score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805" y="2522695"/>
            <a:ext cx="7256759" cy="378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948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Visualization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3" y="2604629"/>
            <a:ext cx="10685417" cy="219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8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Comparison with State-of-the-arts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Single model on test-dev score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4056" y="2241000"/>
            <a:ext cx="5757726" cy="4322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6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Flickr30k Entities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Visual grounding task — mapping entity phrases to regions in an image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812"/>
            <a:ext cx="10511896" cy="3299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685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Flickr30k Entities Recall@1,5,10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7262" y="1825625"/>
            <a:ext cx="84174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79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Flickr30k Entities Recall@1,5,10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74" y="1825625"/>
            <a:ext cx="11314143" cy="4015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38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Bilinear attention networks gracefully extends unitary attention networks,</a:t>
            </a:r>
          </a:p>
          <a:p>
            <a:r>
              <a:rPr lang="en-US" altLang="zh-CN" dirty="0" smtClean="0"/>
              <a:t>as low-rank bilinear pooling inside bilinear attention.</a:t>
            </a:r>
          </a:p>
          <a:p>
            <a:r>
              <a:rPr lang="en-US" altLang="zh-CN" dirty="0" smtClean="0"/>
              <a:t>Furthermore, residual learning of attention efficiently uses multiple attention maps.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6352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545" y="1504061"/>
            <a:ext cx="10253714" cy="494801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Visual Question Answering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7496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Introducing bilinear attention </a:t>
            </a:r>
          </a:p>
          <a:p>
            <a:pPr lvl="1">
              <a:buFontTx/>
              <a:buChar char="-"/>
            </a:pPr>
            <a:r>
              <a:rPr lang="en-US" altLang="zh-CN" dirty="0" smtClean="0"/>
              <a:t>Interactions between words and visual concepts are meaningful</a:t>
            </a:r>
          </a:p>
          <a:p>
            <a:pPr lvl="1">
              <a:buFontTx/>
              <a:buChar char="-"/>
            </a:pPr>
            <a:r>
              <a:rPr lang="en-US" altLang="zh-CN" dirty="0" smtClean="0"/>
              <a:t>Proposing an efficient method (with the same time complexity) on top of low-rank bilinear pooling</a:t>
            </a:r>
          </a:p>
          <a:p>
            <a:r>
              <a:rPr lang="en-US" altLang="zh-CN" dirty="0" smtClean="0"/>
              <a:t>Residual learning of attention</a:t>
            </a:r>
          </a:p>
          <a:p>
            <a:pPr marL="457200" lvl="1" indent="0">
              <a:buNone/>
            </a:pPr>
            <a:r>
              <a:rPr lang="en-US" altLang="zh-CN" dirty="0" smtClean="0"/>
              <a:t>- Residual learning with attention mechanism for incremental inference</a:t>
            </a:r>
          </a:p>
        </p:txBody>
      </p:sp>
    </p:spTree>
    <p:extLst>
      <p:ext uri="{BB962C8B-B14F-4D97-AF65-F5344CB8AC3E}">
        <p14:creationId xmlns:p14="http://schemas.microsoft.com/office/powerpoint/2010/main" val="15216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956" y="3551898"/>
            <a:ext cx="4276965" cy="3261186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64" y="3489890"/>
            <a:ext cx="4283648" cy="336811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Question embedding (fine-tuning) </a:t>
                </a:r>
              </a:p>
              <a:p>
                <a:pPr lvl="1">
                  <a:buFontTx/>
                  <a:buChar char="-"/>
                </a:pPr>
                <a:r>
                  <a:rPr lang="en-US" altLang="zh-CN" dirty="0" smtClean="0"/>
                  <a:t>Use the all outputs of GRU (every time steps) 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altLang="zh-CN" dirty="0" smtClean="0"/>
                  <a:t>where N is hidden dim.,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altLang="zh-CN" dirty="0" smtClean="0"/>
                  <a:t>is # of tokens</a:t>
                </a:r>
              </a:p>
              <a:p>
                <a:r>
                  <a:rPr lang="en-US" altLang="zh-CN" dirty="0" smtClean="0"/>
                  <a:t> Image embedding (fixed bottom-up-attention)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615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Question embedding (fine-tuning) </a:t>
                </a:r>
              </a:p>
              <a:p>
                <a:pPr lvl="1">
                  <a:buFontTx/>
                  <a:buChar char="-"/>
                </a:pPr>
                <a:r>
                  <a:rPr lang="en-US" altLang="zh-CN" dirty="0" smtClean="0"/>
                  <a:t>Use the all outputs of GRU (every time steps) 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altLang="zh-CN" dirty="0" smtClean="0"/>
                  <a:t>where N is hidden dim.,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altLang="zh-CN" dirty="0" smtClean="0"/>
                  <a:t>is # of tokens</a:t>
                </a:r>
              </a:p>
              <a:p>
                <a:r>
                  <a:rPr lang="en-US" altLang="zh-CN" dirty="0" smtClean="0"/>
                  <a:t> Image embedding (fixed bottom-up-attention)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467" y="3754119"/>
            <a:ext cx="6881947" cy="2840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5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Preliminary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Question embedding (fine-tuning) </a:t>
                </a:r>
              </a:p>
              <a:p>
                <a:pPr lvl="1">
                  <a:buFontTx/>
                  <a:buChar char="-"/>
                </a:pPr>
                <a:r>
                  <a:rPr lang="en-US" altLang="zh-CN" dirty="0" smtClean="0"/>
                  <a:t>Use the all outputs of GRU (every time steps) </a:t>
                </a:r>
              </a:p>
              <a:p>
                <a:pPr marL="457200" lvl="1" indent="0">
                  <a:buNone/>
                </a:pPr>
                <a:r>
                  <a:rPr lang="en-US" altLang="zh-CN" dirty="0" smtClean="0"/>
                  <a:t>-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sup>
                    </m:sSup>
                  </m:oMath>
                </a14:m>
                <a:r>
                  <a:rPr lang="en-US" altLang="zh-CN" dirty="0" smtClean="0"/>
                  <a:t>where N is hidden dim.,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d>
                  </m:oMath>
                </a14:m>
                <a:r>
                  <a:rPr lang="en-US" altLang="zh-CN" dirty="0" smtClean="0"/>
                  <a:t>is # of tokens</a:t>
                </a:r>
              </a:p>
              <a:p>
                <a:r>
                  <a:rPr lang="en-US" altLang="zh-CN" dirty="0" smtClean="0"/>
                  <a:t> Image embedding (fixed bottom-up-attention) </a:t>
                </a:r>
              </a:p>
              <a:p>
                <a:pPr lvl="1">
                  <a:buFontTx/>
                  <a:buChar char="-"/>
                </a:pPr>
                <a:r>
                  <a:rPr lang="en-US" altLang="zh-CN" dirty="0" smtClean="0"/>
                  <a:t>Select 10-100 detected objects (rectangles) using pre-trained Faster RCNN, to extract rich features for each object (1600 classes, 400 attributes) 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Φ</m:t>
                        </m:r>
                      </m:sup>
                    </m:sSup>
                  </m:oMath>
                </a14:m>
                <a:r>
                  <a:rPr lang="en-US" altLang="zh-CN" dirty="0" smtClean="0"/>
                  <a:t> where M is feature dim.,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 smtClean="0"/>
                  <a:t>is # of objects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493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Low-rank Bilinear Pooling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4264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Bilinear model and its approximation (Wolf et al., 2007, </a:t>
            </a:r>
            <a:r>
              <a:rPr lang="en-US" altLang="zh-CN" dirty="0" err="1" smtClean="0"/>
              <a:t>Pirsiavash</a:t>
            </a:r>
            <a:r>
              <a:rPr lang="en-US" altLang="zh-CN" dirty="0" smtClean="0"/>
              <a:t> et al., 2009)</a:t>
            </a:r>
          </a:p>
          <a:p>
            <a:pPr marL="0" indent="0">
              <a:buNone/>
            </a:pPr>
            <a:r>
              <a:rPr lang="en-US" altLang="zh-CN" dirty="0" smtClean="0"/>
              <a:t>	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Low-rank bilinear pooling (Kim et al., 2017)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 smtClean="0"/>
              <a:t>For vector output, instead of using three-dimensional tensors U and V, replace the vector of ones with a pooling matrix P (use three two-dimensional tensors).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7411" y="2559458"/>
            <a:ext cx="7877175" cy="9239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9725" y="4204550"/>
            <a:ext cx="3562350" cy="542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64247" y="4747475"/>
            <a:ext cx="7063501" cy="50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04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Unitary Attention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5229314" cy="4351338"/>
          </a:xfrm>
        </p:spPr>
        <p:txBody>
          <a:bodyPr/>
          <a:lstStyle/>
          <a:p>
            <a:r>
              <a:rPr lang="en-US" altLang="zh-CN" dirty="0" smtClean="0"/>
              <a:t>This pooling is used to get attention weights with a question embedding (single-channel) vector and visual feature vectors (multi-channel) as the two inputs.</a:t>
            </a:r>
          </a:p>
          <a:p>
            <a:r>
              <a:rPr lang="en-US" altLang="zh-CN" dirty="0" smtClean="0"/>
              <a:t>We call it unitary attention since a question embedding vector queried the feature vectors, </a:t>
            </a:r>
            <a:r>
              <a:rPr lang="en-US" altLang="zh-CN" dirty="0" err="1" smtClean="0"/>
              <a:t>unidirectionally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437" y="957129"/>
            <a:ext cx="4362450" cy="5029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29925" y="4087356"/>
            <a:ext cx="1362075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86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10550</TotalTime>
  <Words>529</Words>
  <Application>Microsoft Office PowerPoint</Application>
  <PresentationFormat>宽屏</PresentationFormat>
  <Paragraphs>87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宋体</vt:lpstr>
      <vt:lpstr>Arial</vt:lpstr>
      <vt:lpstr>Calibri</vt:lpstr>
      <vt:lpstr>Calibri Light</vt:lpstr>
      <vt:lpstr>Cambria Math</vt:lpstr>
      <vt:lpstr>Office 主题</vt:lpstr>
      <vt:lpstr>Bilinear Attention Networks</vt:lpstr>
      <vt:lpstr>Visual Question Answering</vt:lpstr>
      <vt:lpstr>Visual Question Answering</vt:lpstr>
      <vt:lpstr>Objective</vt:lpstr>
      <vt:lpstr>Preliminary</vt:lpstr>
      <vt:lpstr>Preliminary</vt:lpstr>
      <vt:lpstr>Preliminary</vt:lpstr>
      <vt:lpstr>Low-rank Bilinear Pooling</vt:lpstr>
      <vt:lpstr>Unitary Attention</vt:lpstr>
      <vt:lpstr>Bilinear Attention Maps</vt:lpstr>
      <vt:lpstr>Bilinear Attention Maps</vt:lpstr>
      <vt:lpstr>Multiple Bilinear Attention Maps</vt:lpstr>
      <vt:lpstr>Bilinear Attention Networks</vt:lpstr>
      <vt:lpstr>Bilinear Attention Networks</vt:lpstr>
      <vt:lpstr>Bilinear Attention Networks</vt:lpstr>
      <vt:lpstr>Bilinear Attention Networks</vt:lpstr>
      <vt:lpstr>Bilinear Attention Networks</vt:lpstr>
      <vt:lpstr>Bilinear Attention Networks</vt:lpstr>
      <vt:lpstr>Time Complexity</vt:lpstr>
      <vt:lpstr>Residual Learning of Attention</vt:lpstr>
      <vt:lpstr>Overview</vt:lpstr>
      <vt:lpstr>Multiple Attention Maps</vt:lpstr>
      <vt:lpstr>Visualization</vt:lpstr>
      <vt:lpstr>Comparison with State-of-the-arts</vt:lpstr>
      <vt:lpstr>Flickr30k Entities</vt:lpstr>
      <vt:lpstr>Flickr30k Entities Recall@1,5,10</vt:lpstr>
      <vt:lpstr>Flickr30k Entities Recall@1,5,10 </vt:lpstr>
      <vt:lpstr>Conclusions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Bilinear Attention Networks</dc:title>
  <dc:creator>one_gene</dc:creator>
  <cp:lastModifiedBy>one_gene</cp:lastModifiedBy>
  <cp:revision>27</cp:revision>
  <dcterms:created xsi:type="dcterms:W3CDTF">2018-09-21T06:11:47Z</dcterms:created>
  <dcterms:modified xsi:type="dcterms:W3CDTF">2018-09-30T10:30:09Z</dcterms:modified>
</cp:coreProperties>
</file>