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9" r:id="rId2"/>
    <p:sldId id="261" r:id="rId3"/>
    <p:sldId id="262" r:id="rId4"/>
    <p:sldId id="294" r:id="rId5"/>
    <p:sldId id="295" r:id="rId6"/>
    <p:sldId id="326" r:id="rId7"/>
    <p:sldId id="297" r:id="rId8"/>
    <p:sldId id="263" r:id="rId9"/>
    <p:sldId id="298" r:id="rId10"/>
    <p:sldId id="273" r:id="rId11"/>
    <p:sldId id="299" r:id="rId12"/>
    <p:sldId id="300" r:id="rId13"/>
    <p:sldId id="264" r:id="rId14"/>
    <p:sldId id="301" r:id="rId15"/>
    <p:sldId id="302" r:id="rId16"/>
    <p:sldId id="303" r:id="rId17"/>
    <p:sldId id="305" r:id="rId18"/>
    <p:sldId id="304" r:id="rId19"/>
    <p:sldId id="327" r:id="rId20"/>
    <p:sldId id="306" r:id="rId21"/>
    <p:sldId id="307" r:id="rId22"/>
    <p:sldId id="308" r:id="rId23"/>
    <p:sldId id="316" r:id="rId24"/>
    <p:sldId id="309" r:id="rId25"/>
    <p:sldId id="311" r:id="rId26"/>
    <p:sldId id="324" r:id="rId27"/>
    <p:sldId id="310" r:id="rId28"/>
    <p:sldId id="325" r:id="rId29"/>
    <p:sldId id="313" r:id="rId30"/>
    <p:sldId id="314" r:id="rId31"/>
    <p:sldId id="315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288" r:id="rId40"/>
  </p:sldIdLst>
  <p:sldSz cx="12190413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g wei" initials="tw" lastIdx="1" clrIdx="0">
    <p:extLst>
      <p:ext uri="{19B8F6BF-5375-455C-9EA6-DF929625EA0E}">
        <p15:presenceInfo xmlns:p15="http://schemas.microsoft.com/office/powerpoint/2012/main" userId="d852a8db3c813e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455"/>
    <a:srgbClr val="E8E8E6"/>
    <a:srgbClr val="FFFFFF"/>
    <a:srgbClr val="080808"/>
    <a:srgbClr val="9498AE"/>
    <a:srgbClr val="7C819C"/>
    <a:srgbClr val="636883"/>
    <a:srgbClr val="53576D"/>
    <a:srgbClr val="722A28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9" autoAdjust="0"/>
    <p:restoredTop sz="86753" autoAdjust="0"/>
  </p:normalViewPr>
  <p:slideViewPr>
    <p:cSldViewPr>
      <p:cViewPr varScale="1">
        <p:scale>
          <a:sx n="99" d="100"/>
          <a:sy n="99" d="100"/>
        </p:scale>
        <p:origin x="126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tags" Target="tags/tag1.xml" /><Relationship Id="rId47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commentAuthors" Target="commentAuthor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0E5BC-B417-466E-A76A-1359E7C5B0BB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0E0E2-7263-44C4-AAA9-733DBA7BD2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092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780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人为强加的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664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935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Relational reasoning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319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the umbrella of “graph neural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networks”  2005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breadth of domains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464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211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11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重力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2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92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699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651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717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04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13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Relational reasoning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262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make decisions about interactions among entities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example to reason about physical systems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 the potential energy of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physical system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chemical  road physical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113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make decisions about interactions among entities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to reason about physical systems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 the potential energy of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physical system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chemical  road physical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651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make decisions about interactions among entities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to reason about physical systems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 the potential energy of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physical system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chemical  road physical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600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672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1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make decisions about interactions among entities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example to reason about physical systems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 the potential energy of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physical system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chemical  road physical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9490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471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principle of combinatorial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generalization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2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 forces and interaction energies between the balls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8899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413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411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MLPs, CNNs, and RNNs   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sets or graphs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5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MLPs, CNNs, and RNNs   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sets or graphs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4851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and more “computer-like” processing can offer greater representational and computational expressivity with respect to these notions, and some have argued they are an important component of human cognition.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7914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best ways to use graph networks.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291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best ways to use graph networks.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3369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best ways to use graph networks.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graph-to-graph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generalize and extend various recent approaches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relational inductive biases promote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combinatorial generalization 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5321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287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and computing resources were expensive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705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cheap data and cheap computing resources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combinatorial generalization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68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cheap data and cheap computing resources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combinatorial generalization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367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Relational reasoning</a:t>
            </a:r>
            <a:endParaRPr lang="zh-CN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040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of composing a set of known building blocks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519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of composing a set of known building blocks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97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363"/>
            <a:ext cx="914281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038"/>
            <a:ext cx="91428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82A8-D6B6-4FDA-A495-4D437BAFBB60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DD927-E55F-4D12-BD2D-8ABE6C912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61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FFFFFF"/>
          </a:fgClr>
          <a:bgClr>
            <a:srgbClr val="E8E8E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sh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7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2.xml" /><Relationship Id="rId6" Type="http://schemas.openxmlformats.org/officeDocument/2006/relationships/image" Target="../media/image5.png" /><Relationship Id="rId5" Type="http://schemas.openxmlformats.org/officeDocument/2006/relationships/image" Target="../media/image11.png" /><Relationship Id="rId4" Type="http://schemas.openxmlformats.org/officeDocument/2006/relationships/image" Target="../media/image9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1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18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1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1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1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1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12.xml" /><Relationship Id="rId5" Type="http://schemas.openxmlformats.org/officeDocument/2006/relationships/image" Target="../media/image16.png" /><Relationship Id="rId4" Type="http://schemas.openxmlformats.org/officeDocument/2006/relationships/image" Target="../media/image15.png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1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1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12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5.png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12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12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1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1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1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1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 /><Relationship Id="rId1" Type="http://schemas.openxmlformats.org/officeDocument/2006/relationships/slideLayout" Target="../slideLayouts/slideLayout12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 /><Relationship Id="rId1" Type="http://schemas.openxmlformats.org/officeDocument/2006/relationships/slideLayout" Target="../slideLayouts/slideLayout1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ED4558F-9C6C-4626-A7C8-C6F3F9A5F4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74"/>
            <a:ext cx="1015930" cy="10179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F87E29F-779A-46FD-88F5-857FF885DBFB}"/>
              </a:ext>
            </a:extLst>
          </p:cNvPr>
          <p:cNvSpPr txBox="1"/>
          <p:nvPr/>
        </p:nvSpPr>
        <p:spPr>
          <a:xfrm>
            <a:off x="596924" y="1196752"/>
            <a:ext cx="1099656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4000" dirty="0"/>
              <a:t>Relational inductive biases, deep learning, and graph networks</a:t>
            </a:r>
            <a:endParaRPr lang="zh-CN" altLang="en-US" sz="4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0ADF99-5F71-4553-829F-859B32C64EEA}"/>
              </a:ext>
            </a:extLst>
          </p:cNvPr>
          <p:cNvSpPr txBox="1"/>
          <p:nvPr/>
        </p:nvSpPr>
        <p:spPr>
          <a:xfrm>
            <a:off x="2782837" y="2660427"/>
            <a:ext cx="6624736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x-none" altLang="zh-CN" dirty="0"/>
              <a:t>Peter W. Battaglia</a:t>
            </a:r>
            <a:r>
              <a:rPr lang="x-none" altLang="zh-CN" baseline="30000" dirty="0"/>
              <a:t>1*</a:t>
            </a:r>
            <a:r>
              <a:rPr lang="x-none" altLang="zh-CN" dirty="0"/>
              <a:t> , Jessica B. Hamrick</a:t>
            </a:r>
            <a:r>
              <a:rPr lang="x-none" altLang="zh-CN" baseline="30000" dirty="0"/>
              <a:t>1</a:t>
            </a:r>
            <a:r>
              <a:rPr lang="x-none" altLang="zh-CN" dirty="0"/>
              <a:t> , Victor Bapst</a:t>
            </a:r>
            <a:r>
              <a:rPr lang="x-none" altLang="zh-CN" baseline="30000" dirty="0"/>
              <a:t>1</a:t>
            </a:r>
            <a:r>
              <a:rPr lang="x-none" altLang="zh-CN" dirty="0"/>
              <a:t> , </a:t>
            </a:r>
            <a:endParaRPr lang="en-US" altLang="zh-CN" dirty="0"/>
          </a:p>
          <a:p>
            <a:pPr algn="ctr"/>
            <a:r>
              <a:rPr lang="x-none" altLang="zh-CN" dirty="0"/>
              <a:t>Alvaro Sanchez-Gonzalez</a:t>
            </a:r>
            <a:r>
              <a:rPr lang="x-none" altLang="zh-CN" baseline="30000" dirty="0"/>
              <a:t>1 </a:t>
            </a:r>
            <a:r>
              <a:rPr lang="x-none" altLang="zh-CN" dirty="0"/>
              <a:t>, Vinicius Zambaldi</a:t>
            </a:r>
            <a:r>
              <a:rPr lang="x-none" altLang="zh-CN" baseline="30000" dirty="0"/>
              <a:t>1</a:t>
            </a:r>
            <a:r>
              <a:rPr lang="x-none" altLang="zh-CN" dirty="0"/>
              <a:t> , Mateusz Malinowski</a:t>
            </a:r>
            <a:r>
              <a:rPr lang="x-none" altLang="zh-CN" baseline="30000" dirty="0"/>
              <a:t>1</a:t>
            </a:r>
            <a:r>
              <a:rPr lang="x-none" altLang="zh-CN" dirty="0"/>
              <a:t> , Andrea Tacchetti</a:t>
            </a:r>
            <a:r>
              <a:rPr lang="x-none" altLang="zh-CN" baseline="30000" dirty="0"/>
              <a:t>1</a:t>
            </a:r>
            <a:r>
              <a:rPr lang="x-none" altLang="zh-CN" dirty="0"/>
              <a:t> , David Raposo</a:t>
            </a:r>
            <a:r>
              <a:rPr lang="x-none" altLang="zh-CN" baseline="30000" dirty="0"/>
              <a:t>1</a:t>
            </a:r>
            <a:r>
              <a:rPr lang="x-none" altLang="zh-CN" dirty="0"/>
              <a:t> , Adam Santoro</a:t>
            </a:r>
            <a:r>
              <a:rPr lang="x-none" altLang="zh-CN" baseline="30000" dirty="0"/>
              <a:t>1</a:t>
            </a:r>
            <a:r>
              <a:rPr lang="x-none" altLang="zh-CN" dirty="0"/>
              <a:t> , Ryan Faulkner</a:t>
            </a:r>
            <a:r>
              <a:rPr lang="x-none" altLang="zh-CN" baseline="30000" dirty="0"/>
              <a:t>1</a:t>
            </a:r>
            <a:r>
              <a:rPr lang="x-none" altLang="zh-CN" dirty="0"/>
              <a:t> , Caglar Gulcehre</a:t>
            </a:r>
            <a:r>
              <a:rPr lang="x-none" altLang="zh-CN" baseline="30000" dirty="0"/>
              <a:t>1</a:t>
            </a:r>
            <a:r>
              <a:rPr lang="x-none" altLang="zh-CN" dirty="0"/>
              <a:t> , Francis Song</a:t>
            </a:r>
            <a:r>
              <a:rPr lang="x-none" altLang="zh-CN" baseline="30000" dirty="0"/>
              <a:t>1</a:t>
            </a:r>
            <a:r>
              <a:rPr lang="x-none" altLang="zh-CN" dirty="0"/>
              <a:t> , Andrew Ballard</a:t>
            </a:r>
            <a:r>
              <a:rPr lang="x-none" altLang="zh-CN" baseline="30000" dirty="0"/>
              <a:t>1</a:t>
            </a:r>
            <a:r>
              <a:rPr lang="x-none" altLang="zh-CN" dirty="0"/>
              <a:t> , Justin Gilmer</a:t>
            </a:r>
            <a:r>
              <a:rPr lang="x-none" altLang="zh-CN" baseline="30000" dirty="0"/>
              <a:t>2</a:t>
            </a:r>
            <a:r>
              <a:rPr lang="x-none" altLang="zh-CN" dirty="0"/>
              <a:t> , George Dahl</a:t>
            </a:r>
            <a:r>
              <a:rPr lang="x-none" altLang="zh-CN" baseline="30000" dirty="0"/>
              <a:t>2</a:t>
            </a:r>
            <a:r>
              <a:rPr lang="x-none" altLang="zh-CN" dirty="0"/>
              <a:t> , Ashish Vaswani</a:t>
            </a:r>
            <a:r>
              <a:rPr lang="x-none" altLang="zh-CN" baseline="30000" dirty="0"/>
              <a:t>2</a:t>
            </a:r>
            <a:r>
              <a:rPr lang="x-none" altLang="zh-CN" dirty="0"/>
              <a:t> , Kelsey Allen</a:t>
            </a:r>
            <a:r>
              <a:rPr lang="x-none" altLang="zh-CN" baseline="30000" dirty="0"/>
              <a:t>3</a:t>
            </a:r>
            <a:r>
              <a:rPr lang="x-none" altLang="zh-CN" dirty="0"/>
              <a:t> , Charles Nash</a:t>
            </a:r>
            <a:r>
              <a:rPr lang="x-none" altLang="zh-CN" baseline="30000" dirty="0"/>
              <a:t>4</a:t>
            </a:r>
            <a:r>
              <a:rPr lang="x-none" altLang="zh-CN" dirty="0"/>
              <a:t> , Victoria Langston</a:t>
            </a:r>
            <a:r>
              <a:rPr lang="x-none" altLang="zh-CN" baseline="30000" dirty="0"/>
              <a:t>1</a:t>
            </a:r>
            <a:r>
              <a:rPr lang="x-none" altLang="zh-CN" dirty="0"/>
              <a:t> , Chris Dyer</a:t>
            </a:r>
            <a:r>
              <a:rPr lang="x-none" altLang="zh-CN" baseline="30000" dirty="0"/>
              <a:t>1</a:t>
            </a:r>
            <a:r>
              <a:rPr lang="x-none" altLang="zh-CN" dirty="0"/>
              <a:t> , Nicolas Heess</a:t>
            </a:r>
            <a:r>
              <a:rPr lang="x-none" altLang="zh-CN" baseline="30000" dirty="0"/>
              <a:t>1</a:t>
            </a:r>
            <a:r>
              <a:rPr lang="x-none" altLang="zh-CN" dirty="0"/>
              <a:t> , Daan Wierstra</a:t>
            </a:r>
            <a:r>
              <a:rPr lang="x-none" altLang="zh-CN" baseline="30000" dirty="0"/>
              <a:t>1</a:t>
            </a:r>
            <a:r>
              <a:rPr lang="x-none" altLang="zh-CN" dirty="0"/>
              <a:t> , Pushmeet Kohli</a:t>
            </a:r>
            <a:r>
              <a:rPr lang="x-none" altLang="zh-CN" baseline="30000" dirty="0"/>
              <a:t>1</a:t>
            </a:r>
            <a:r>
              <a:rPr lang="x-none" altLang="zh-CN" dirty="0"/>
              <a:t> , Matt Botvinick</a:t>
            </a:r>
            <a:r>
              <a:rPr lang="x-none" altLang="zh-CN" baseline="30000" dirty="0"/>
              <a:t>1</a:t>
            </a:r>
            <a:r>
              <a:rPr lang="x-none" altLang="zh-CN" dirty="0"/>
              <a:t> , Oriol Vinyals</a:t>
            </a:r>
            <a:r>
              <a:rPr lang="x-none" altLang="zh-CN" baseline="30000" dirty="0"/>
              <a:t>1</a:t>
            </a:r>
            <a:r>
              <a:rPr lang="x-none" altLang="zh-CN" dirty="0"/>
              <a:t> , Yujia Li</a:t>
            </a:r>
            <a:r>
              <a:rPr lang="x-none" altLang="zh-CN" baseline="30000" dirty="0"/>
              <a:t>1</a:t>
            </a:r>
            <a:r>
              <a:rPr lang="x-none" altLang="zh-CN" dirty="0"/>
              <a:t> , </a:t>
            </a:r>
            <a:endParaRPr lang="en-US" altLang="zh-CN" dirty="0"/>
          </a:p>
          <a:p>
            <a:pPr algn="ctr"/>
            <a:r>
              <a:rPr lang="x-none" altLang="zh-CN" dirty="0"/>
              <a:t>Razvan Pascanu</a:t>
            </a:r>
            <a:r>
              <a:rPr lang="x-none" altLang="zh-CN" baseline="30000" dirty="0"/>
              <a:t>1</a:t>
            </a:r>
            <a:endParaRPr lang="en-US" altLang="zh-CN" baseline="30000" dirty="0"/>
          </a:p>
          <a:p>
            <a:pPr algn="ctr"/>
            <a:endParaRPr lang="zh-CN" altLang="zh-CN" dirty="0"/>
          </a:p>
          <a:p>
            <a:pPr algn="ctr"/>
            <a:r>
              <a:rPr lang="x-none" altLang="zh-CN" baseline="30000" dirty="0"/>
              <a:t>1</a:t>
            </a:r>
            <a:r>
              <a:rPr lang="x-none" altLang="zh-CN" dirty="0"/>
              <a:t>DeepMind; </a:t>
            </a:r>
            <a:r>
              <a:rPr lang="x-none" altLang="zh-CN" baseline="30000" dirty="0"/>
              <a:t>2</a:t>
            </a:r>
            <a:r>
              <a:rPr lang="x-none" altLang="zh-CN" dirty="0"/>
              <a:t>Google Brain; </a:t>
            </a:r>
            <a:r>
              <a:rPr lang="x-none" altLang="zh-CN" baseline="30000" dirty="0"/>
              <a:t>3</a:t>
            </a:r>
            <a:r>
              <a:rPr lang="x-none" altLang="zh-CN" dirty="0"/>
              <a:t>MIT; </a:t>
            </a:r>
            <a:r>
              <a:rPr lang="x-none" altLang="zh-CN" baseline="30000" dirty="0"/>
              <a:t>4</a:t>
            </a:r>
            <a:r>
              <a:rPr lang="x-none" altLang="zh-CN" dirty="0"/>
              <a:t>University of Edinburgh</a:t>
            </a:r>
            <a:endParaRPr lang="en-US" altLang="zh-CN" dirty="0"/>
          </a:p>
          <a:p>
            <a:pPr algn="ctr"/>
            <a:r>
              <a:rPr lang="en-US" altLang="zh-CN" dirty="0"/>
              <a:t>11 Jun 2018</a:t>
            </a:r>
            <a:endParaRPr lang="zh-CN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B632ED-1BA3-4B7A-94E7-8867976B3CBA}"/>
              </a:ext>
            </a:extLst>
          </p:cNvPr>
          <p:cNvSpPr txBox="1"/>
          <p:nvPr/>
        </p:nvSpPr>
        <p:spPr>
          <a:xfrm>
            <a:off x="5015085" y="5955372"/>
            <a:ext cx="216024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魏彤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18210240206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78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离页连接符 5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71A9A6-5121-49BA-BC07-44461AE3569D}"/>
              </a:ext>
            </a:extLst>
          </p:cNvPr>
          <p:cNvSpPr txBox="1"/>
          <p:nvPr/>
        </p:nvSpPr>
        <p:spPr>
          <a:xfrm>
            <a:off x="1342678" y="927278"/>
            <a:ext cx="42484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200" dirty="0"/>
              <a:t>Inductive biases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BDE5B4-D2BF-4545-BAAD-21BBC302F3FE}"/>
              </a:ext>
            </a:extLst>
          </p:cNvPr>
          <p:cNvSpPr txBox="1"/>
          <p:nvPr/>
        </p:nvSpPr>
        <p:spPr>
          <a:xfrm>
            <a:off x="1342678" y="2024018"/>
            <a:ext cx="849694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x-none" altLang="zh-CN" sz="2400" dirty="0"/>
              <a:t>An inductive bias allows a learning algorithm to prioritize one solution (or interpretation) over another, independent of the observed data.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829C37-F4FF-48A0-A409-8223CE7AC1EE}"/>
              </a:ext>
            </a:extLst>
          </p:cNvPr>
          <p:cNvSpPr txBox="1"/>
          <p:nvPr/>
        </p:nvSpPr>
        <p:spPr>
          <a:xfrm>
            <a:off x="1342678" y="3378294"/>
            <a:ext cx="5459871" cy="12618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/>
              <a:t>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choice and</a:t>
            </a:r>
            <a:r>
              <a:rPr lang="zh-CN" altLang="en-US" sz="2400" dirty="0"/>
              <a:t> </a:t>
            </a:r>
            <a:r>
              <a:rPr lang="en-US" altLang="zh-CN" sz="2400" dirty="0"/>
              <a:t>parameterization of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regularization to avoid overfitting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4C2E1289-82EE-4D23-A570-359444229296}"/>
              </a:ext>
            </a:extLst>
          </p:cNvPr>
          <p:cNvSpPr txBox="1"/>
          <p:nvPr/>
        </p:nvSpPr>
        <p:spPr>
          <a:xfrm>
            <a:off x="10039659" y="397277"/>
            <a:ext cx="1472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Relational 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Inductive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biases</a:t>
            </a:r>
          </a:p>
        </p:txBody>
      </p:sp>
    </p:spTree>
    <p:extLst>
      <p:ext uri="{BB962C8B-B14F-4D97-AF65-F5344CB8AC3E}">
        <p14:creationId xmlns:p14="http://schemas.microsoft.com/office/powerpoint/2010/main" val="2418379987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离页连接符 5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71A9A6-5121-49BA-BC07-44461AE3569D}"/>
              </a:ext>
            </a:extLst>
          </p:cNvPr>
          <p:cNvSpPr txBox="1"/>
          <p:nvPr/>
        </p:nvSpPr>
        <p:spPr>
          <a:xfrm>
            <a:off x="472166" y="1034733"/>
            <a:ext cx="903928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/>
              <a:t>Relational inductive biases in standard deep learning building blocks</a:t>
            </a:r>
            <a:endParaRPr lang="zh-CN" altLang="en-US" sz="2800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23D4281-F4D5-447C-9D8A-B5F26E798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674288"/>
              </p:ext>
            </p:extLst>
          </p:nvPr>
        </p:nvGraphicFramePr>
        <p:xfrm>
          <a:off x="478581" y="1956848"/>
          <a:ext cx="10297145" cy="2686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429">
                  <a:extLst>
                    <a:ext uri="{9D8B030D-6E8A-4147-A177-3AD203B41FA5}">
                      <a16:colId xmlns:a16="http://schemas.microsoft.com/office/drawing/2014/main" val="2975008410"/>
                    </a:ext>
                  </a:extLst>
                </a:gridCol>
                <a:gridCol w="2059429">
                  <a:extLst>
                    <a:ext uri="{9D8B030D-6E8A-4147-A177-3AD203B41FA5}">
                      <a16:colId xmlns:a16="http://schemas.microsoft.com/office/drawing/2014/main" val="1038612168"/>
                    </a:ext>
                  </a:extLst>
                </a:gridCol>
                <a:gridCol w="2059429">
                  <a:extLst>
                    <a:ext uri="{9D8B030D-6E8A-4147-A177-3AD203B41FA5}">
                      <a16:colId xmlns:a16="http://schemas.microsoft.com/office/drawing/2014/main" val="2685978532"/>
                    </a:ext>
                  </a:extLst>
                </a:gridCol>
                <a:gridCol w="2059429">
                  <a:extLst>
                    <a:ext uri="{9D8B030D-6E8A-4147-A177-3AD203B41FA5}">
                      <a16:colId xmlns:a16="http://schemas.microsoft.com/office/drawing/2014/main" val="4186033882"/>
                    </a:ext>
                  </a:extLst>
                </a:gridCol>
                <a:gridCol w="2059429">
                  <a:extLst>
                    <a:ext uri="{9D8B030D-6E8A-4147-A177-3AD203B41FA5}">
                      <a16:colId xmlns:a16="http://schemas.microsoft.com/office/drawing/2014/main" val="577675182"/>
                    </a:ext>
                  </a:extLst>
                </a:gridCol>
              </a:tblGrid>
              <a:tr h="4886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Component 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Entities 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Relations 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Rel. inductive bias 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Invariance</a:t>
                      </a:r>
                      <a:endParaRPr lang="zh-CN" altLang="en-US" sz="1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147567"/>
                  </a:ext>
                </a:extLst>
              </a:tr>
              <a:tr h="4953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Fully connected 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Units 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All-to-all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Weak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-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163781"/>
                  </a:ext>
                </a:extLst>
              </a:tr>
              <a:tr h="4953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Convolutional 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Grid elements 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Local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Locality 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Spatial translation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525502"/>
                  </a:ext>
                </a:extLst>
              </a:tr>
              <a:tr h="4953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Recurrent 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Timesteps 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Sequential 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Sequentiality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 translation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871091"/>
                  </a:ext>
                </a:extLst>
              </a:tr>
              <a:tr h="7119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Graph network 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Nodes 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Edge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Arbitrary 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Node, edge permutations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989006"/>
                  </a:ext>
                </a:extLst>
              </a:tr>
            </a:tbl>
          </a:graphicData>
        </a:graphic>
      </p:graphicFrame>
      <p:sp>
        <p:nvSpPr>
          <p:cNvPr id="8" name="TextBox 6">
            <a:extLst>
              <a:ext uri="{FF2B5EF4-FFF2-40B4-BE49-F238E27FC236}">
                <a16:creationId xmlns:a16="http://schemas.microsoft.com/office/drawing/2014/main" id="{BB0EA9E1-F1DF-4BA3-8C55-4A6293996F60}"/>
              </a:ext>
            </a:extLst>
          </p:cNvPr>
          <p:cNvSpPr txBox="1"/>
          <p:nvPr/>
        </p:nvSpPr>
        <p:spPr>
          <a:xfrm>
            <a:off x="10039659" y="397277"/>
            <a:ext cx="1472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Relational 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Inductive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biases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6F7898-D6DC-48CE-9B97-0D2733D29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56" y="4643640"/>
            <a:ext cx="5904656" cy="21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84527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147744" y="1931512"/>
            <a:ext cx="2046054" cy="2046054"/>
            <a:chOff x="952456" y="3218117"/>
            <a:chExt cx="877066" cy="877066"/>
          </a:xfrm>
        </p:grpSpPr>
        <p:sp>
          <p:nvSpPr>
            <p:cNvPr id="36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chemeClr val="bg1"/>
            </a:solidFill>
            <a:ln w="76200" cap="sq" cmpd="sng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2086" y="3367890"/>
              <a:ext cx="477805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2183384" y="4309950"/>
            <a:ext cx="1974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D:\360data\重要数据\桌面\466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64" y="1916832"/>
            <a:ext cx="2075414" cy="207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6383238" y="1906138"/>
            <a:ext cx="2009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032873" y="2016171"/>
            <a:ext cx="180975" cy="2796989"/>
            <a:chOff x="6032873" y="1880798"/>
            <a:chExt cx="180975" cy="2796989"/>
          </a:xfrm>
        </p:grpSpPr>
        <p:sp>
          <p:nvSpPr>
            <p:cNvPr id="54" name="直接连接符 14"/>
            <p:cNvSpPr>
              <a:spLocks noChangeShapeType="1"/>
            </p:cNvSpPr>
            <p:nvPr/>
          </p:nvSpPr>
          <p:spPr bwMode="auto">
            <a:xfrm>
              <a:off x="6123362" y="1897848"/>
              <a:ext cx="0" cy="2689917"/>
            </a:xfrm>
            <a:prstGeom prst="lin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椭圆 7"/>
            <p:cNvSpPr>
              <a:spLocks noChangeArrowheads="1"/>
            </p:cNvSpPr>
            <p:nvPr/>
          </p:nvSpPr>
          <p:spPr bwMode="auto">
            <a:xfrm>
              <a:off x="6032873" y="1880798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58" name="椭圆 8"/>
            <p:cNvSpPr>
              <a:spLocks noChangeArrowheads="1"/>
            </p:cNvSpPr>
            <p:nvPr/>
          </p:nvSpPr>
          <p:spPr bwMode="auto">
            <a:xfrm>
              <a:off x="6032873" y="2535034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60" name="椭圆 9"/>
            <p:cNvSpPr>
              <a:spLocks noChangeArrowheads="1"/>
            </p:cNvSpPr>
            <p:nvPr/>
          </p:nvSpPr>
          <p:spPr bwMode="auto">
            <a:xfrm>
              <a:off x="6032873" y="3189270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61" name="椭圆 10"/>
            <p:cNvSpPr>
              <a:spLocks noChangeArrowheads="1"/>
            </p:cNvSpPr>
            <p:nvPr/>
          </p:nvSpPr>
          <p:spPr bwMode="auto">
            <a:xfrm>
              <a:off x="6032873" y="3843507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62" name="椭圆 11"/>
            <p:cNvSpPr>
              <a:spLocks noChangeArrowheads="1"/>
            </p:cNvSpPr>
            <p:nvPr/>
          </p:nvSpPr>
          <p:spPr bwMode="auto">
            <a:xfrm>
              <a:off x="6032873" y="4497743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383238" y="2529596"/>
            <a:ext cx="4070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Relational inductive biases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83238" y="3183832"/>
            <a:ext cx="2524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Graph networks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83238" y="3838069"/>
            <a:ext cx="3794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Design principles for GN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83238" y="4479503"/>
            <a:ext cx="173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427050452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22726" y="495925"/>
            <a:ext cx="1305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Graph 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networks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D57A57-61CF-4A2C-977F-AB4541705548}"/>
              </a:ext>
            </a:extLst>
          </p:cNvPr>
          <p:cNvSpPr txBox="1"/>
          <p:nvPr/>
        </p:nvSpPr>
        <p:spPr>
          <a:xfrm>
            <a:off x="910630" y="1120388"/>
            <a:ext cx="619268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200" dirty="0">
                <a:latin typeface="+mj-lt"/>
                <a:ea typeface="微软雅黑" pitchFamily="34" charset="-122"/>
              </a:rPr>
              <a:t>Background</a:t>
            </a:r>
            <a:endParaRPr lang="zh-CN" altLang="en-US" sz="3200" dirty="0">
              <a:latin typeface="+mj-lt"/>
              <a:ea typeface="微软雅黑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36374F-9DC5-4543-A871-62E3A1AC8A43}"/>
              </a:ext>
            </a:extLst>
          </p:cNvPr>
          <p:cNvSpPr txBox="1"/>
          <p:nvPr/>
        </p:nvSpPr>
        <p:spPr>
          <a:xfrm>
            <a:off x="910630" y="1973741"/>
            <a:ext cx="964907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altLang="zh-CN" sz="2400" dirty="0"/>
              <a:t>Neural networks that operate on graphs, and structure their computations accordingly, have been developed and explored extensively for more than a decade under the umbrella of “</a:t>
            </a:r>
            <a:r>
              <a:rPr lang="x-none" altLang="zh-CN" sz="2400" dirty="0">
                <a:solidFill>
                  <a:srgbClr val="FF0000"/>
                </a:solidFill>
              </a:rPr>
              <a:t>graph neural networks</a:t>
            </a:r>
            <a:r>
              <a:rPr lang="x-none" altLang="zh-CN" sz="2400" dirty="0"/>
              <a:t>” , but have grown rapidly in scope and popularity in recent years.</a:t>
            </a:r>
            <a:endParaRPr lang="zh-CN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3A6CC8-C1A8-40C1-A8D2-BD36B2D81CBF}"/>
              </a:ext>
            </a:extLst>
          </p:cNvPr>
          <p:cNvSpPr txBox="1"/>
          <p:nvPr/>
        </p:nvSpPr>
        <p:spPr>
          <a:xfrm>
            <a:off x="910630" y="3811979"/>
            <a:ext cx="288032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200" dirty="0">
                <a:latin typeface="+mj-lt"/>
                <a:ea typeface="微软雅黑" pitchFamily="34" charset="-122"/>
              </a:rPr>
              <a:t>application</a:t>
            </a:r>
            <a:endParaRPr lang="zh-CN" altLang="en-US" sz="3200" dirty="0">
              <a:latin typeface="+mj-lt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8A4A33-7F11-415E-9A42-FF3303D8D735}"/>
              </a:ext>
            </a:extLst>
          </p:cNvPr>
          <p:cNvSpPr txBox="1"/>
          <p:nvPr/>
        </p:nvSpPr>
        <p:spPr>
          <a:xfrm>
            <a:off x="910630" y="4488795"/>
            <a:ext cx="813690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visual scene understanding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few-shot learning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 predict the chemical properties of molecules</a:t>
            </a:r>
          </a:p>
        </p:txBody>
      </p:sp>
    </p:spTree>
    <p:extLst>
      <p:ext uri="{BB962C8B-B14F-4D97-AF65-F5344CB8AC3E}">
        <p14:creationId xmlns:p14="http://schemas.microsoft.com/office/powerpoint/2010/main" val="321514659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22726" y="495925"/>
            <a:ext cx="1305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Graph 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networks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D57A57-61CF-4A2C-977F-AB4541705548}"/>
              </a:ext>
            </a:extLst>
          </p:cNvPr>
          <p:cNvSpPr txBox="1"/>
          <p:nvPr/>
        </p:nvSpPr>
        <p:spPr>
          <a:xfrm>
            <a:off x="910630" y="1120388"/>
            <a:ext cx="619268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200" dirty="0">
                <a:latin typeface="+mj-lt"/>
                <a:ea typeface="微软雅黑" pitchFamily="34" charset="-122"/>
              </a:rPr>
              <a:t>Graph network (GN) block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20910D-D690-4CA7-BE8B-CBD1EB12C0E4}"/>
              </a:ext>
            </a:extLst>
          </p:cNvPr>
          <p:cNvSpPr txBox="1"/>
          <p:nvPr/>
        </p:nvSpPr>
        <p:spPr>
          <a:xfrm>
            <a:off x="910630" y="2190054"/>
            <a:ext cx="30963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graph-to-graph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6E4E6B2-8270-422D-8E4C-DD9EB98223DB}"/>
              </a:ext>
            </a:extLst>
          </p:cNvPr>
          <p:cNvSpPr/>
          <p:nvPr/>
        </p:nvSpPr>
        <p:spPr>
          <a:xfrm>
            <a:off x="912118" y="4147135"/>
            <a:ext cx="1114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Entities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A09FBEE-F6C6-40E6-A3CF-99B272D3D16E}"/>
              </a:ext>
            </a:extLst>
          </p:cNvPr>
          <p:cNvSpPr txBox="1"/>
          <p:nvPr/>
        </p:nvSpPr>
        <p:spPr>
          <a:xfrm>
            <a:off x="3432398" y="4147135"/>
            <a:ext cx="252028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>
                <a:ea typeface="微软雅黑" pitchFamily="34" charset="-122"/>
              </a:rPr>
              <a:t>nodes </a:t>
            </a:r>
            <a:endParaRPr lang="zh-CN" altLang="en-US" sz="2400" dirty="0">
              <a:ea typeface="微软雅黑" pitchFamily="34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AE7F5CD-8EE7-4AED-919A-EAEB95A7BAC9}"/>
              </a:ext>
            </a:extLst>
          </p:cNvPr>
          <p:cNvCxnSpPr>
            <a:cxnSpLocks/>
          </p:cNvCxnSpPr>
          <p:nvPr/>
        </p:nvCxnSpPr>
        <p:spPr>
          <a:xfrm flipV="1">
            <a:off x="2134859" y="4377967"/>
            <a:ext cx="11895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626E0AE-2957-49A2-AF08-3C8D1D5828B3}"/>
              </a:ext>
            </a:extLst>
          </p:cNvPr>
          <p:cNvSpPr txBox="1"/>
          <p:nvPr/>
        </p:nvSpPr>
        <p:spPr>
          <a:xfrm>
            <a:off x="910851" y="4984488"/>
            <a:ext cx="1372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>
                <a:ea typeface="微软雅黑" pitchFamily="34" charset="-122"/>
              </a:rPr>
              <a:t>Relations</a:t>
            </a:r>
            <a:endParaRPr lang="zh-CN" altLang="en-US" sz="2400" dirty="0">
              <a:ea typeface="微软雅黑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1D54C8C-3B37-4080-9FA0-0D4F4A68A295}"/>
              </a:ext>
            </a:extLst>
          </p:cNvPr>
          <p:cNvSpPr txBox="1"/>
          <p:nvPr/>
        </p:nvSpPr>
        <p:spPr>
          <a:xfrm>
            <a:off x="3432398" y="4984487"/>
            <a:ext cx="17281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>
                <a:ea typeface="微软雅黑" pitchFamily="34" charset="-122"/>
              </a:rPr>
              <a:t>edges</a:t>
            </a:r>
            <a:endParaRPr lang="zh-CN" altLang="en-US" sz="2400" dirty="0">
              <a:ea typeface="微软雅黑" pitchFamily="34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831036C-4D4C-48D1-A7BD-9135B03EE207}"/>
              </a:ext>
            </a:extLst>
          </p:cNvPr>
          <p:cNvCxnSpPr>
            <a:cxnSpLocks/>
          </p:cNvCxnSpPr>
          <p:nvPr/>
        </p:nvCxnSpPr>
        <p:spPr>
          <a:xfrm flipV="1">
            <a:off x="2202568" y="5215319"/>
            <a:ext cx="11895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1F34D32-4F15-434B-8EAE-2DC2417565B6}"/>
              </a:ext>
            </a:extLst>
          </p:cNvPr>
          <p:cNvSpPr txBox="1"/>
          <p:nvPr/>
        </p:nvSpPr>
        <p:spPr>
          <a:xfrm>
            <a:off x="907564" y="2893672"/>
            <a:ext cx="27363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customizability</a:t>
            </a:r>
            <a:r>
              <a:rPr lang="en-US" altLang="zh-CN" dirty="0"/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66103A-ECD4-4E3E-BC8C-DBE18269D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507" y="2190054"/>
            <a:ext cx="4767788" cy="32542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54772C5-5FF3-4E47-B11C-842CD81D414C}"/>
              </a:ext>
            </a:extLst>
          </p:cNvPr>
          <p:cNvSpPr txBox="1"/>
          <p:nvPr/>
        </p:nvSpPr>
        <p:spPr>
          <a:xfrm>
            <a:off x="958182" y="5775675"/>
            <a:ext cx="10686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>
                <a:ea typeface="微软雅黑" pitchFamily="34" charset="-122"/>
              </a:rPr>
              <a:t>Rule</a:t>
            </a:r>
            <a:endParaRPr lang="zh-CN" altLang="en-US" sz="2400" dirty="0"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3AB901-2E38-4E89-9431-CFB8DDD310EF}"/>
              </a:ext>
            </a:extLst>
          </p:cNvPr>
          <p:cNvSpPr txBox="1"/>
          <p:nvPr/>
        </p:nvSpPr>
        <p:spPr>
          <a:xfrm>
            <a:off x="3432398" y="5775675"/>
            <a:ext cx="165767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>
                <a:ea typeface="微软雅黑" pitchFamily="34" charset="-122"/>
              </a:rPr>
              <a:t>function</a:t>
            </a:r>
            <a:endParaRPr lang="zh-CN" altLang="en-US" sz="2400" dirty="0">
              <a:ea typeface="微软雅黑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21EA966-E695-4F27-8923-0A8962E20E8D}"/>
              </a:ext>
            </a:extLst>
          </p:cNvPr>
          <p:cNvCxnSpPr>
            <a:cxnSpLocks/>
          </p:cNvCxnSpPr>
          <p:nvPr/>
        </p:nvCxnSpPr>
        <p:spPr>
          <a:xfrm flipV="1">
            <a:off x="2202567" y="5993718"/>
            <a:ext cx="11895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841569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22726" y="495925"/>
            <a:ext cx="1305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Graph 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D87A934-0A27-4D0E-937E-6F9D7BCFF714}"/>
                  </a:ext>
                </a:extLst>
              </p:cNvPr>
              <p:cNvSpPr txBox="1"/>
              <p:nvPr/>
            </p:nvSpPr>
            <p:spPr>
              <a:xfrm>
                <a:off x="982638" y="3452719"/>
                <a:ext cx="9726007" cy="1938992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Directed: one-way edges, from a “sender” node to a “receiver” node.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微软雅黑" pitchFamily="34" charset="-122"/>
                      </a:rPr>
                      <m:t>   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2000" dirty="0">
                  <a:latin typeface="微软雅黑" pitchFamily="34" charset="-122"/>
                  <a:ea typeface="微软雅黑" pitchFamily="34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Attribute: properties that can be encoded as a vector, set, or even another graph.</a:t>
                </a:r>
                <a:endParaRPr lang="zh-CN" alt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Global attribute : a graph-level attribute.</a:t>
                </a:r>
                <a:endParaRPr lang="zh-CN" alt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Multi-graph : there can be more than one edge between vertices, including self-edges</a:t>
                </a:r>
                <a:r>
                  <a:rPr lang="en-US" altLang="zh-CN" dirty="0"/>
                  <a:t>.</a:t>
                </a:r>
                <a:endParaRPr lang="en-US" altLang="zh-CN" sz="2000" dirty="0">
                  <a:ea typeface="微软雅黑" pitchFamily="34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ea typeface="微软雅黑" pitchFamily="34" charset="-122"/>
                  </a:rPr>
                  <a:t>V,  E,  U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D87A934-0A27-4D0E-937E-6F9D7BCFF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38" y="3452719"/>
                <a:ext cx="9726007" cy="1938992"/>
              </a:xfrm>
              <a:prstGeom prst="rect">
                <a:avLst/>
              </a:prstGeom>
              <a:blipFill>
                <a:blip r:embed="rId3"/>
                <a:stretch>
                  <a:fillRect l="-564" t="-1572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55BDBAD-BA2D-4BEB-A486-35D8BAE5F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38" y="495925"/>
            <a:ext cx="8856984" cy="264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25918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22726" y="495925"/>
            <a:ext cx="1305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Graph 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networks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BD5A0F-43C7-462D-B4C1-4D43A4027FF3}"/>
              </a:ext>
            </a:extLst>
          </p:cNvPr>
          <p:cNvSpPr txBox="1"/>
          <p:nvPr/>
        </p:nvSpPr>
        <p:spPr>
          <a:xfrm>
            <a:off x="1126654" y="911423"/>
            <a:ext cx="72008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200" dirty="0"/>
              <a:t>Steps of computation in a full GN block.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CD81D25-0BAD-4A04-A8D9-4974A429B0C8}"/>
                  </a:ext>
                </a:extLst>
              </p:cNvPr>
              <p:cNvSpPr txBox="1"/>
              <p:nvPr/>
            </p:nvSpPr>
            <p:spPr>
              <a:xfrm>
                <a:off x="1126654" y="1818290"/>
                <a:ext cx="4824536" cy="3970318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ea typeface="微软雅黑" pitchFamily="34" charset="-122"/>
                  </a:rPr>
                  <a:t>G = (u, V, E)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微软雅黑" pitchFamily="34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}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=1: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𝑣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sz="2800" b="0" dirty="0">
                  <a:ea typeface="微软雅黑" pitchFamily="34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b="0" dirty="0">
                  <a:ea typeface="微软雅黑" pitchFamily="34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𝐸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=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{(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)}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=1: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𝑒</m:t>
                            </m:r>
                          </m:sup>
                        </m:sSup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endParaRPr lang="en-US" altLang="zh-CN" sz="2800" b="0" dirty="0">
                  <a:ea typeface="微软雅黑" pitchFamily="34" charset="-122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微软雅黑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“</a:t>
                </a:r>
                <a:r>
                  <a:rPr lang="en-US" altLang="zh-CN" sz="2800" dirty="0"/>
                  <a:t>update” functions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微软雅黑" pitchFamily="34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“</a:t>
                </a:r>
                <a:r>
                  <a:rPr lang="en-US" altLang="zh-CN" sz="2800" dirty="0"/>
                  <a:t>aggregation” functions </a:t>
                </a:r>
                <a:r>
                  <a:rPr lang="el-GR" altLang="zh-CN" sz="2800" dirty="0"/>
                  <a:t>ρ</a:t>
                </a:r>
                <a:r>
                  <a:rPr lang="en-US" altLang="zh-CN" sz="2800" dirty="0"/>
                  <a:t>  </a:t>
                </a:r>
                <a:endParaRPr lang="zh-CN" altLang="en-US" sz="5400" dirty="0"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CD81D25-0BAD-4A04-A8D9-4974A429B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654" y="1818290"/>
                <a:ext cx="4824536" cy="3970318"/>
              </a:xfrm>
              <a:prstGeom prst="rect">
                <a:avLst/>
              </a:prstGeom>
              <a:blipFill>
                <a:blip r:embed="rId3"/>
                <a:stretch>
                  <a:fillRect l="-2276" t="-1380" b="-3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787234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22726" y="495925"/>
            <a:ext cx="1305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Graph 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networks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BD5A0F-43C7-462D-B4C1-4D43A4027FF3}"/>
              </a:ext>
            </a:extLst>
          </p:cNvPr>
          <p:cNvSpPr txBox="1"/>
          <p:nvPr/>
        </p:nvSpPr>
        <p:spPr>
          <a:xfrm>
            <a:off x="1175740" y="899937"/>
            <a:ext cx="72008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200" dirty="0"/>
              <a:t>Steps of computation in a full GN block.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90773FA-8D64-4404-99D1-0425E35C1E13}"/>
                  </a:ext>
                </a:extLst>
              </p:cNvPr>
              <p:cNvSpPr txBox="1"/>
              <p:nvPr/>
            </p:nvSpPr>
            <p:spPr>
              <a:xfrm>
                <a:off x="1175740" y="2744531"/>
                <a:ext cx="4343402" cy="14562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e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v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altLang="zh-CN" sz="2800" dirty="0">
                  <a:latin typeface="微软雅黑" pitchFamily="34" charset="-122"/>
                  <a:ea typeface="微软雅黑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u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90773FA-8D64-4404-99D1-0425E35C1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740" y="2744531"/>
                <a:ext cx="4343402" cy="14562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48D8CB-6988-4987-BC07-C9495400E4F4}"/>
                  </a:ext>
                </a:extLst>
              </p:cNvPr>
              <p:cNvSpPr txBox="1"/>
              <p:nvPr/>
            </p:nvSpPr>
            <p:spPr>
              <a:xfrm>
                <a:off x="6668166" y="2796725"/>
                <a:ext cx="4032448" cy="142308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zh-CN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zh-CN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zh-CN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48D8CB-6988-4987-BC07-C9495400E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166" y="2796725"/>
                <a:ext cx="4032448" cy="1423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CBF24DD-605B-483C-A48A-8E3BB463DC8E}"/>
                  </a:ext>
                </a:extLst>
              </p:cNvPr>
              <p:cNvSpPr txBox="1"/>
              <p:nvPr/>
            </p:nvSpPr>
            <p:spPr>
              <a:xfrm>
                <a:off x="1175740" y="1699123"/>
                <a:ext cx="6120680" cy="830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sz="2400" dirty="0"/>
                  <a:t>A GN block contains three “update” functions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sz="2400" dirty="0"/>
                  <a:t>, and three “aggregation” functions, </a:t>
                </a:r>
                <a:r>
                  <a:rPr lang="el-GR" altLang="zh-CN" sz="2400" dirty="0"/>
                  <a:t>ρ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CBF24DD-605B-483C-A48A-8E3BB463D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740" y="1699123"/>
                <a:ext cx="6120680" cy="830997"/>
              </a:xfrm>
              <a:prstGeom prst="rect">
                <a:avLst/>
              </a:prstGeom>
              <a:blipFill>
                <a:blip r:embed="rId5"/>
                <a:stretch>
                  <a:fillRect l="-1594" t="-5882" r="-3884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309FD992-B7D8-410A-A4CE-74B0F3A33817}"/>
              </a:ext>
            </a:extLst>
          </p:cNvPr>
          <p:cNvSpPr txBox="1"/>
          <p:nvPr/>
        </p:nvSpPr>
        <p:spPr>
          <a:xfrm>
            <a:off x="1175740" y="4558712"/>
            <a:ext cx="952487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/>
              <a:t>Crucially, the </a:t>
            </a:r>
            <a:r>
              <a:rPr lang="el-GR" altLang="zh-CN" sz="2400" dirty="0">
                <a:solidFill>
                  <a:srgbClr val="FF0000"/>
                </a:solidFill>
              </a:rPr>
              <a:t>ρ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functions </a:t>
            </a:r>
            <a:r>
              <a:rPr lang="en-US" altLang="zh-CN" sz="2400" dirty="0"/>
              <a:t>must be invariant to permutations of their inputs, and should</a:t>
            </a:r>
            <a:r>
              <a:rPr lang="zh-CN" altLang="en-US" sz="2400" dirty="0"/>
              <a:t> </a:t>
            </a:r>
            <a:r>
              <a:rPr lang="en-US" altLang="zh-CN" sz="2400" dirty="0"/>
              <a:t>take variable numbers of arguments (e.g., elementwise summation, mean, maximum, etc.).</a:t>
            </a:r>
            <a:endParaRPr lang="zh-CN" altLang="en-US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8140370-0C59-4458-8E71-191669BE80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1550" y="1412776"/>
            <a:ext cx="2566432" cy="175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23481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22726" y="495925"/>
            <a:ext cx="1305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Graph 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networks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BD5A0F-43C7-462D-B4C1-4D43A4027FF3}"/>
              </a:ext>
            </a:extLst>
          </p:cNvPr>
          <p:cNvSpPr txBox="1"/>
          <p:nvPr/>
        </p:nvSpPr>
        <p:spPr>
          <a:xfrm>
            <a:off x="946634" y="505485"/>
            <a:ext cx="72008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200" dirty="0"/>
              <a:t>Steps of computation in a full GN block.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E457E18-9ED3-4B1D-8CE6-7FCC593CA99C}"/>
                  </a:ext>
                </a:extLst>
              </p:cNvPr>
              <p:cNvSpPr txBox="1"/>
              <p:nvPr/>
            </p:nvSpPr>
            <p:spPr>
              <a:xfrm>
                <a:off x="1126654" y="1039996"/>
                <a:ext cx="6840760" cy="6158737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spAutoFit/>
              </a:bodyPr>
              <a:lstStyle/>
              <a:p>
                <a:r>
                  <a:rPr lang="en-US" altLang="zh-CN" sz="2400" b="1" dirty="0"/>
                  <a:t>function</a:t>
                </a:r>
                <a:r>
                  <a:rPr lang="en-US" altLang="zh-CN" sz="2400" dirty="0"/>
                  <a:t> </a:t>
                </a:r>
                <a:r>
                  <a:rPr lang="en-US" altLang="zh-CN" sz="2400" dirty="0" err="1"/>
                  <a:t>GraphNetwork</a:t>
                </a:r>
                <a:r>
                  <a:rPr lang="en-US" altLang="zh-CN" sz="2400" dirty="0"/>
                  <a:t>(E, V,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u)</a:t>
                </a:r>
              </a:p>
              <a:p>
                <a:r>
                  <a:rPr lang="en-US" altLang="zh-CN" sz="2400" dirty="0"/>
                  <a:t>    </a:t>
                </a:r>
                <a:r>
                  <a:rPr lang="en-US" altLang="zh-CN" sz="2400" b="1" dirty="0"/>
                  <a:t>for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{1…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b="1" dirty="0"/>
                  <a:t>do</a:t>
                </a:r>
              </a:p>
              <a:p>
                <a:r>
                  <a:rPr lang="en-US" altLang="zh-CN" sz="2400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en-US" altLang="zh-CN" sz="2400" b="1" dirty="0"/>
                  <a:t>    end for</a:t>
                </a:r>
              </a:p>
              <a:p>
                <a:r>
                  <a:rPr lang="en-US" altLang="zh-CN" sz="2400" dirty="0"/>
                  <a:t>    </a:t>
                </a:r>
                <a:r>
                  <a:rPr lang="en-US" altLang="zh-CN" sz="2400" b="1" dirty="0"/>
                  <a:t>for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1…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/>
                  <a:t> do</a:t>
                </a:r>
              </a:p>
              <a:p>
                <a:r>
                  <a:rPr lang="en-US" altLang="zh-CN" sz="2400" dirty="0"/>
                  <a:t>        </a:t>
                </a:r>
                <a:r>
                  <a:rPr lang="en-US" altLang="zh-CN" sz="2400" b="1" dirty="0"/>
                  <a:t>let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v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en-US" altLang="zh-CN" sz="2400" b="1" dirty="0"/>
                  <a:t>    end for</a:t>
                </a:r>
              </a:p>
              <a:p>
                <a:r>
                  <a:rPr lang="en-US" altLang="zh-CN" sz="2400" dirty="0"/>
                  <a:t>    </a:t>
                </a:r>
                <a:r>
                  <a:rPr lang="en-US" altLang="zh-CN" sz="2400" b="1" dirty="0"/>
                  <a:t>let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′}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;  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=1:</m:t>
                        </m:r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u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altLang="zh-CN" sz="2400" b="0" dirty="0"/>
              </a:p>
              <a:p>
                <a:r>
                  <a:rPr lang="en-US" altLang="zh-CN" sz="2400" dirty="0"/>
                  <a:t>    </a:t>
                </a:r>
                <a:r>
                  <a:rPr lang="en-US" altLang="zh-CN" sz="2400" b="1" dirty="0"/>
                  <a:t>return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b="1" dirty="0"/>
                  <a:t>End function</a:t>
                </a:r>
              </a:p>
              <a:p>
                <a:endParaRPr lang="en-US" altLang="zh-CN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E457E18-9ED3-4B1D-8CE6-7FCC593CA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654" y="1039996"/>
                <a:ext cx="6840760" cy="6158737"/>
              </a:xfrm>
              <a:prstGeom prst="rect">
                <a:avLst/>
              </a:prstGeom>
              <a:blipFill>
                <a:blip r:embed="rId3"/>
                <a:stretch>
                  <a:fillRect l="-1426" t="-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5ECBB73-3EA9-49BC-BD96-868C783EF85A}"/>
              </a:ext>
            </a:extLst>
          </p:cNvPr>
          <p:cNvSpPr txBox="1"/>
          <p:nvPr/>
        </p:nvSpPr>
        <p:spPr>
          <a:xfrm>
            <a:off x="7325364" y="1931898"/>
            <a:ext cx="42484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dirty="0"/>
              <a:t>→1. Compute updated edge attributes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B6B8BC-28F3-4E3D-BB10-4C8003EE51F9}"/>
              </a:ext>
            </a:extLst>
          </p:cNvPr>
          <p:cNvSpPr txBox="1"/>
          <p:nvPr/>
        </p:nvSpPr>
        <p:spPr>
          <a:xfrm>
            <a:off x="7325364" y="3318052"/>
            <a:ext cx="467449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dirty="0"/>
              <a:t>→2. Aggregate edge attributes per node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2777F5-2103-41A1-8889-B4B6DDD6DA24}"/>
              </a:ext>
            </a:extLst>
          </p:cNvPr>
          <p:cNvSpPr txBox="1"/>
          <p:nvPr/>
        </p:nvSpPr>
        <p:spPr>
          <a:xfrm>
            <a:off x="7325364" y="3718162"/>
            <a:ext cx="42484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dirty="0"/>
              <a:t>→3. Compute updated node attributes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71941C-B7C2-4C15-87BD-892E524E369E}"/>
              </a:ext>
            </a:extLst>
          </p:cNvPr>
          <p:cNvSpPr txBox="1"/>
          <p:nvPr/>
        </p:nvSpPr>
        <p:spPr>
          <a:xfrm>
            <a:off x="7311652" y="4858282"/>
            <a:ext cx="42484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dirty="0"/>
              <a:t>→4. Aggregate edge attributes globally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8A6DCE-77EC-4774-9809-CCBF3D1B6EF7}"/>
              </a:ext>
            </a:extLst>
          </p:cNvPr>
          <p:cNvSpPr txBox="1"/>
          <p:nvPr/>
        </p:nvSpPr>
        <p:spPr>
          <a:xfrm>
            <a:off x="7311652" y="5258392"/>
            <a:ext cx="42484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dirty="0"/>
              <a:t>→5. Aggregate node attributes globally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CE54F2-30F5-4BC2-8649-93CE28E0C566}"/>
              </a:ext>
            </a:extLst>
          </p:cNvPr>
          <p:cNvSpPr txBox="1"/>
          <p:nvPr/>
        </p:nvSpPr>
        <p:spPr>
          <a:xfrm>
            <a:off x="7311652" y="5658502"/>
            <a:ext cx="42484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dirty="0"/>
              <a:t>→6. Compute updated global attribute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55523000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BD5A0F-43C7-462D-B4C1-4D43A4027FF3}"/>
              </a:ext>
            </a:extLst>
          </p:cNvPr>
          <p:cNvSpPr txBox="1"/>
          <p:nvPr/>
        </p:nvSpPr>
        <p:spPr>
          <a:xfrm>
            <a:off x="821436" y="911423"/>
            <a:ext cx="83758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200" dirty="0"/>
              <a:t>Configurable within-block structure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F9939E-57E0-46E2-BAB0-B70085D91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36" y="1977804"/>
            <a:ext cx="5705818" cy="35231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F67EEEE-03CD-4722-B5FD-EA3890D87F1D}"/>
                  </a:ext>
                </a:extLst>
              </p:cNvPr>
              <p:cNvSpPr txBox="1"/>
              <p:nvPr/>
            </p:nvSpPr>
            <p:spPr>
              <a:xfrm>
                <a:off x="6743277" y="1977804"/>
                <a:ext cx="5447135" cy="2789161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spAutoFit/>
              </a:bodyPr>
              <a:lstStyle/>
              <a:p>
                <a:r>
                  <a:rPr lang="en-US" altLang="zh-CN" sz="2400" dirty="0"/>
                  <a:t>Hamrick et al. (2018)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微软雅黑" pitchFamily="34" charset="-122"/>
                    <a:ea typeface="微软雅黑" pitchFamily="34" charset="-122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𝑁𝑁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([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𝑢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])</m:t>
                    </m:r>
                  </m:oMath>
                </a14:m>
                <a:endParaRPr lang="en-US" altLang="zh-CN" sz="2400" dirty="0">
                  <a:latin typeface="微软雅黑" pitchFamily="34" charset="-122"/>
                  <a:ea typeface="微软雅黑" pitchFamily="34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v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微软雅黑" pitchFamily="34" charset="-122"/>
                    <a:ea typeface="微软雅黑" pitchFamily="34" charset="-122"/>
                  </a:rPr>
                  <a:t>    =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𝑁𝑁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([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𝑒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𝑢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])</m:t>
                    </m:r>
                  </m:oMath>
                </a14:m>
                <a:endParaRPr lang="en-US" altLang="zh-CN" sz="2400" dirty="0">
                  <a:latin typeface="微软雅黑" pitchFamily="34" charset="-122"/>
                  <a:ea typeface="微软雅黑" pitchFamily="34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u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微软雅黑" pitchFamily="34" charset="-122"/>
                    <a:ea typeface="微软雅黑" pitchFamily="34" charset="-122"/>
                  </a:rPr>
                  <a:t>    =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𝑁𝑁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𝑢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([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𝑒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微软雅黑" pitchFamily="34" charset="-122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𝑢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itchFamily="34" charset="-122"/>
                      </a:rPr>
                      <m:t>])</m:t>
                    </m:r>
                  </m:oMath>
                </a14:m>
                <a:endParaRPr lang="en-US" altLang="zh-CN" sz="2400" dirty="0">
                  <a:latin typeface="微软雅黑" pitchFamily="34" charset="-122"/>
                  <a:ea typeface="微软雅黑" pitchFamily="34" charset="-122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u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         =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400" dirty="0"/>
                  <a:t>           =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zh-CN" sz="2400" dirty="0"/>
                  <a:t>           =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F67EEEE-03CD-4722-B5FD-EA3890D87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277" y="1977804"/>
                <a:ext cx="5447135" cy="2789161"/>
              </a:xfrm>
              <a:prstGeom prst="rect">
                <a:avLst/>
              </a:prstGeom>
              <a:blipFill>
                <a:blip r:embed="rId4"/>
                <a:stretch>
                  <a:fillRect l="-1678" t="-1747" b="-314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3">
            <a:extLst>
              <a:ext uri="{FF2B5EF4-FFF2-40B4-BE49-F238E27FC236}">
                <a16:creationId xmlns:a16="http://schemas.microsoft.com/office/drawing/2014/main" id="{A1D39B9E-320D-4584-A1B1-0D3DE43F8235}"/>
              </a:ext>
            </a:extLst>
          </p:cNvPr>
          <p:cNvSpPr txBox="1"/>
          <p:nvPr/>
        </p:nvSpPr>
        <p:spPr>
          <a:xfrm>
            <a:off x="10122726" y="495925"/>
            <a:ext cx="1305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Graph 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260019583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147744" y="1931512"/>
            <a:ext cx="2046054" cy="2046054"/>
            <a:chOff x="952456" y="3218117"/>
            <a:chExt cx="877066" cy="877066"/>
          </a:xfrm>
        </p:grpSpPr>
        <p:sp>
          <p:nvSpPr>
            <p:cNvPr id="36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chemeClr val="bg1"/>
            </a:solidFill>
            <a:ln w="76200" cap="sq" cmpd="sng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2086" y="3367890"/>
              <a:ext cx="477805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2183384" y="4309950"/>
            <a:ext cx="1974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D:\360data\重要数据\桌面\466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64" y="1916832"/>
            <a:ext cx="2075414" cy="207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6383238" y="1906138"/>
            <a:ext cx="2009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032873" y="2016171"/>
            <a:ext cx="180975" cy="2796989"/>
            <a:chOff x="6032873" y="1880798"/>
            <a:chExt cx="180975" cy="2796989"/>
          </a:xfrm>
        </p:grpSpPr>
        <p:sp>
          <p:nvSpPr>
            <p:cNvPr id="54" name="直接连接符 14"/>
            <p:cNvSpPr>
              <a:spLocks noChangeShapeType="1"/>
            </p:cNvSpPr>
            <p:nvPr/>
          </p:nvSpPr>
          <p:spPr bwMode="auto">
            <a:xfrm>
              <a:off x="6123362" y="1897848"/>
              <a:ext cx="0" cy="2689917"/>
            </a:xfrm>
            <a:prstGeom prst="lin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椭圆 7"/>
            <p:cNvSpPr>
              <a:spLocks noChangeArrowheads="1"/>
            </p:cNvSpPr>
            <p:nvPr/>
          </p:nvSpPr>
          <p:spPr bwMode="auto">
            <a:xfrm>
              <a:off x="6032873" y="1880798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58" name="椭圆 8"/>
            <p:cNvSpPr>
              <a:spLocks noChangeArrowheads="1"/>
            </p:cNvSpPr>
            <p:nvPr/>
          </p:nvSpPr>
          <p:spPr bwMode="auto">
            <a:xfrm>
              <a:off x="6032873" y="2535034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60" name="椭圆 9"/>
            <p:cNvSpPr>
              <a:spLocks noChangeArrowheads="1"/>
            </p:cNvSpPr>
            <p:nvPr/>
          </p:nvSpPr>
          <p:spPr bwMode="auto">
            <a:xfrm>
              <a:off x="6032873" y="3189270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61" name="椭圆 10"/>
            <p:cNvSpPr>
              <a:spLocks noChangeArrowheads="1"/>
            </p:cNvSpPr>
            <p:nvPr/>
          </p:nvSpPr>
          <p:spPr bwMode="auto">
            <a:xfrm>
              <a:off x="6032873" y="3843507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62" name="椭圆 11"/>
            <p:cNvSpPr>
              <a:spLocks noChangeArrowheads="1"/>
            </p:cNvSpPr>
            <p:nvPr/>
          </p:nvSpPr>
          <p:spPr bwMode="auto">
            <a:xfrm>
              <a:off x="6032873" y="4497743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383238" y="2529596"/>
            <a:ext cx="4070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Relational inductive biases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83238" y="3183832"/>
            <a:ext cx="2524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Graph networks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83238" y="3838069"/>
            <a:ext cx="3794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Design principles for GN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83238" y="4479503"/>
            <a:ext cx="173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48552850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22726" y="495925"/>
            <a:ext cx="1305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Graph 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networks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BD5A0F-43C7-462D-B4C1-4D43A4027FF3}"/>
              </a:ext>
            </a:extLst>
          </p:cNvPr>
          <p:cNvSpPr txBox="1"/>
          <p:nvPr/>
        </p:nvSpPr>
        <p:spPr>
          <a:xfrm>
            <a:off x="1175740" y="899937"/>
            <a:ext cx="72008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200" dirty="0"/>
              <a:t>Steps of computation in a full GN block.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06A581-F0FC-4A54-9F74-4F1D6CFBC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740" y="1908048"/>
            <a:ext cx="9047535" cy="259969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7EBE081-A77B-4C8E-82EC-3F603A0A5DEE}"/>
              </a:ext>
            </a:extLst>
          </p:cNvPr>
          <p:cNvSpPr txBox="1"/>
          <p:nvPr/>
        </p:nvSpPr>
        <p:spPr>
          <a:xfrm>
            <a:off x="1175740" y="5003018"/>
            <a:ext cx="916793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000" dirty="0"/>
              <a:t>Note, though we assume this sequence of steps here, the </a:t>
            </a:r>
            <a:r>
              <a:rPr lang="en-US" altLang="zh-CN" sz="2000" dirty="0">
                <a:solidFill>
                  <a:srgbClr val="FF0000"/>
                </a:solidFill>
              </a:rPr>
              <a:t>order</a:t>
            </a:r>
            <a:r>
              <a:rPr lang="en-US" altLang="zh-CN" sz="2000" dirty="0"/>
              <a:t> is not strictly enforced: it is possible</a:t>
            </a:r>
            <a:r>
              <a:rPr lang="zh-CN" altLang="en-US" sz="2000" dirty="0"/>
              <a:t> </a:t>
            </a:r>
            <a:r>
              <a:rPr lang="en-US" altLang="zh-CN" sz="2000" dirty="0"/>
              <a:t>to reverse the update functions to proceed from global, to per-node, to per-edge updates.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31090533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122726" y="495925"/>
            <a:ext cx="1305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Graph 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networks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BD5A0F-43C7-462D-B4C1-4D43A4027FF3}"/>
              </a:ext>
            </a:extLst>
          </p:cNvPr>
          <p:cNvSpPr txBox="1"/>
          <p:nvPr/>
        </p:nvSpPr>
        <p:spPr>
          <a:xfrm>
            <a:off x="1175740" y="899937"/>
            <a:ext cx="83758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200" dirty="0"/>
              <a:t>Relational inductive biases in graph networks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7E1799-36A1-4925-8E90-D96B67811FDB}"/>
              </a:ext>
            </a:extLst>
          </p:cNvPr>
          <p:cNvSpPr txBox="1"/>
          <p:nvPr/>
        </p:nvSpPr>
        <p:spPr>
          <a:xfrm>
            <a:off x="1175740" y="2060848"/>
            <a:ext cx="8568952" cy="193899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graphs can express </a:t>
            </a:r>
            <a:r>
              <a:rPr lang="en-US" altLang="zh-CN" sz="2400" dirty="0">
                <a:solidFill>
                  <a:srgbClr val="FF0000"/>
                </a:solidFill>
              </a:rPr>
              <a:t>arbitrary</a:t>
            </a:r>
            <a:r>
              <a:rPr lang="en-US" altLang="zh-CN" sz="2400" dirty="0"/>
              <a:t> relationships among entities.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graphs represent entities and their relations as sets, which are </a:t>
            </a:r>
            <a:r>
              <a:rPr lang="en-US" altLang="zh-CN" sz="2400" dirty="0">
                <a:solidFill>
                  <a:srgbClr val="FF0000"/>
                </a:solidFill>
              </a:rPr>
              <a:t>invariant to permutations</a:t>
            </a:r>
            <a:r>
              <a:rPr lang="en-US" altLang="zh-CN" sz="2400" dirty="0"/>
              <a:t>.</a:t>
            </a:r>
            <a:endParaRPr lang="zh-CN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 GN’s per-edge and per-node functions are </a:t>
            </a:r>
            <a:r>
              <a:rPr lang="en-US" altLang="zh-CN" sz="2400" dirty="0">
                <a:solidFill>
                  <a:srgbClr val="FF0000"/>
                </a:solidFill>
              </a:rPr>
              <a:t>reused</a:t>
            </a:r>
            <a:r>
              <a:rPr lang="en-US" altLang="zh-CN" sz="2400" dirty="0"/>
              <a:t> across all edges and nodes, respectively.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27008483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147744" y="1931512"/>
            <a:ext cx="2046054" cy="2046054"/>
            <a:chOff x="952456" y="3218117"/>
            <a:chExt cx="877066" cy="877066"/>
          </a:xfrm>
        </p:grpSpPr>
        <p:sp>
          <p:nvSpPr>
            <p:cNvPr id="36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chemeClr val="bg1"/>
            </a:solidFill>
            <a:ln w="76200" cap="sq" cmpd="sng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2086" y="3367890"/>
              <a:ext cx="477805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2183384" y="4309950"/>
            <a:ext cx="1974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D:\360data\重要数据\桌面\466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64" y="1916832"/>
            <a:ext cx="2075414" cy="207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6383238" y="1906138"/>
            <a:ext cx="2009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032873" y="2016171"/>
            <a:ext cx="180975" cy="2796989"/>
            <a:chOff x="6032873" y="1880798"/>
            <a:chExt cx="180975" cy="2796989"/>
          </a:xfrm>
        </p:grpSpPr>
        <p:sp>
          <p:nvSpPr>
            <p:cNvPr id="54" name="直接连接符 14"/>
            <p:cNvSpPr>
              <a:spLocks noChangeShapeType="1"/>
            </p:cNvSpPr>
            <p:nvPr/>
          </p:nvSpPr>
          <p:spPr bwMode="auto">
            <a:xfrm>
              <a:off x="6123362" y="1897848"/>
              <a:ext cx="0" cy="2689917"/>
            </a:xfrm>
            <a:prstGeom prst="lin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椭圆 7"/>
            <p:cNvSpPr>
              <a:spLocks noChangeArrowheads="1"/>
            </p:cNvSpPr>
            <p:nvPr/>
          </p:nvSpPr>
          <p:spPr bwMode="auto">
            <a:xfrm>
              <a:off x="6032873" y="1880798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58" name="椭圆 8"/>
            <p:cNvSpPr>
              <a:spLocks noChangeArrowheads="1"/>
            </p:cNvSpPr>
            <p:nvPr/>
          </p:nvSpPr>
          <p:spPr bwMode="auto">
            <a:xfrm>
              <a:off x="6032873" y="2535034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60" name="椭圆 9"/>
            <p:cNvSpPr>
              <a:spLocks noChangeArrowheads="1"/>
            </p:cNvSpPr>
            <p:nvPr/>
          </p:nvSpPr>
          <p:spPr bwMode="auto">
            <a:xfrm>
              <a:off x="6032873" y="3189270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61" name="椭圆 10"/>
            <p:cNvSpPr>
              <a:spLocks noChangeArrowheads="1"/>
            </p:cNvSpPr>
            <p:nvPr/>
          </p:nvSpPr>
          <p:spPr bwMode="auto">
            <a:xfrm>
              <a:off x="6032873" y="3843507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62" name="椭圆 11"/>
            <p:cNvSpPr>
              <a:spLocks noChangeArrowheads="1"/>
            </p:cNvSpPr>
            <p:nvPr/>
          </p:nvSpPr>
          <p:spPr bwMode="auto">
            <a:xfrm>
              <a:off x="6032873" y="4497743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383238" y="2529596"/>
            <a:ext cx="4070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Relational inductive biases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83238" y="3183832"/>
            <a:ext cx="2524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Graph networks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83238" y="3838069"/>
            <a:ext cx="3794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Design principles for GN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83238" y="4479503"/>
            <a:ext cx="173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89113720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91885" y="495925"/>
            <a:ext cx="1367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Design 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principles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BD5A0F-43C7-462D-B4C1-4D43A4027FF3}"/>
              </a:ext>
            </a:extLst>
          </p:cNvPr>
          <p:cNvSpPr txBox="1"/>
          <p:nvPr/>
        </p:nvSpPr>
        <p:spPr>
          <a:xfrm>
            <a:off x="821436" y="911423"/>
            <a:ext cx="83758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200" dirty="0"/>
              <a:t>Design principles for GN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7E1799-36A1-4925-8E90-D96B67811FDB}"/>
              </a:ext>
            </a:extLst>
          </p:cNvPr>
          <p:cNvSpPr txBox="1"/>
          <p:nvPr/>
        </p:nvSpPr>
        <p:spPr>
          <a:xfrm>
            <a:off x="821436" y="1733449"/>
            <a:ext cx="10283827" cy="224676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flexible representations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configurable within-block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composable multi-block architectures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09225691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91885" y="495925"/>
            <a:ext cx="1367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Design 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principles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BD5A0F-43C7-462D-B4C1-4D43A4027FF3}"/>
              </a:ext>
            </a:extLst>
          </p:cNvPr>
          <p:cNvSpPr txBox="1"/>
          <p:nvPr/>
        </p:nvSpPr>
        <p:spPr>
          <a:xfrm>
            <a:off x="821436" y="911423"/>
            <a:ext cx="83758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200" dirty="0"/>
              <a:t>Flexible representations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7E1799-36A1-4925-8E90-D96B67811FDB}"/>
              </a:ext>
            </a:extLst>
          </p:cNvPr>
          <p:cNvSpPr txBox="1"/>
          <p:nvPr/>
        </p:nvSpPr>
        <p:spPr>
          <a:xfrm>
            <a:off x="821436" y="1733449"/>
            <a:ext cx="10283827" cy="267765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Attributes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arbitrary representational formats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output of a GN block can also be tailored to the demands of the task.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edge-focused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node-focused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graph-focused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mixed-and-matched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320178677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91885" y="495925"/>
            <a:ext cx="1367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Design 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principles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BD5A0F-43C7-462D-B4C1-4D43A4027FF3}"/>
              </a:ext>
            </a:extLst>
          </p:cNvPr>
          <p:cNvSpPr txBox="1"/>
          <p:nvPr/>
        </p:nvSpPr>
        <p:spPr>
          <a:xfrm>
            <a:off x="821436" y="911423"/>
            <a:ext cx="83758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200" dirty="0"/>
              <a:t>Flexible representations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A7EC49-0692-43F8-A5D1-4832A51A0E3A}"/>
              </a:ext>
            </a:extLst>
          </p:cNvPr>
          <p:cNvSpPr txBox="1"/>
          <p:nvPr/>
        </p:nvSpPr>
        <p:spPr>
          <a:xfrm>
            <a:off x="821436" y="1710569"/>
            <a:ext cx="9270449" cy="12003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Graph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explicit relational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relational structure must be inferred or assumed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119E0EB-84B5-40B8-B21B-9F241B908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36" y="3029036"/>
            <a:ext cx="7263683" cy="32344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5C8B41-6D2E-4E11-88D6-109E9A532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509" y="3017395"/>
            <a:ext cx="2952195" cy="162888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F14C207-8060-4642-B54F-A520215EA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215" y="4646275"/>
            <a:ext cx="2960489" cy="159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78209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91885" y="495925"/>
            <a:ext cx="1367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Design 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principles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BD5A0F-43C7-462D-B4C1-4D43A4027FF3}"/>
              </a:ext>
            </a:extLst>
          </p:cNvPr>
          <p:cNvSpPr txBox="1"/>
          <p:nvPr/>
        </p:nvSpPr>
        <p:spPr>
          <a:xfrm>
            <a:off x="821436" y="911423"/>
            <a:ext cx="83758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200" dirty="0"/>
              <a:t>Design principles for GN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7E1799-36A1-4925-8E90-D96B67811FDB}"/>
              </a:ext>
            </a:extLst>
          </p:cNvPr>
          <p:cNvSpPr txBox="1"/>
          <p:nvPr/>
        </p:nvSpPr>
        <p:spPr>
          <a:xfrm>
            <a:off x="821436" y="1733449"/>
            <a:ext cx="10283827" cy="224676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flexible representations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configurable within-block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composable multi-block architectures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007787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91885" y="495925"/>
            <a:ext cx="1367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Design 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principles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BD5A0F-43C7-462D-B4C1-4D43A4027FF3}"/>
              </a:ext>
            </a:extLst>
          </p:cNvPr>
          <p:cNvSpPr txBox="1"/>
          <p:nvPr/>
        </p:nvSpPr>
        <p:spPr>
          <a:xfrm>
            <a:off x="821436" y="911423"/>
            <a:ext cx="83758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200" dirty="0"/>
              <a:t>Configurable within-block structure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6A721C7-9833-4EB1-91AD-D4718B90E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06" y="1830184"/>
            <a:ext cx="8452234" cy="440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07665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91885" y="495925"/>
            <a:ext cx="1367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Design 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principles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BD5A0F-43C7-462D-B4C1-4D43A4027FF3}"/>
              </a:ext>
            </a:extLst>
          </p:cNvPr>
          <p:cNvSpPr txBox="1"/>
          <p:nvPr/>
        </p:nvSpPr>
        <p:spPr>
          <a:xfrm>
            <a:off x="821436" y="911423"/>
            <a:ext cx="83758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200" dirty="0"/>
              <a:t>Design principles for GN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7E1799-36A1-4925-8E90-D96B67811FDB}"/>
              </a:ext>
            </a:extLst>
          </p:cNvPr>
          <p:cNvSpPr txBox="1"/>
          <p:nvPr/>
        </p:nvSpPr>
        <p:spPr>
          <a:xfrm>
            <a:off x="821436" y="1733449"/>
            <a:ext cx="10283827" cy="224676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flexible representations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configurable within-block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</a:rPr>
              <a:t>composable multi-block architectures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69295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91885" y="495925"/>
            <a:ext cx="1367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Design 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principles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BD5A0F-43C7-462D-B4C1-4D43A4027FF3}"/>
              </a:ext>
            </a:extLst>
          </p:cNvPr>
          <p:cNvSpPr txBox="1"/>
          <p:nvPr/>
        </p:nvSpPr>
        <p:spPr>
          <a:xfrm>
            <a:off x="821436" y="911423"/>
            <a:ext cx="83758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200" dirty="0"/>
              <a:t>Composable multi-block architectures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EBA598-159C-4B08-BD69-4B28511D7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36" y="2002956"/>
            <a:ext cx="6351637" cy="371927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3151543-9F4B-4F24-A894-BD3B1D3BA7B0}"/>
              </a:ext>
            </a:extLst>
          </p:cNvPr>
          <p:cNvSpPr txBox="1"/>
          <p:nvPr/>
        </p:nvSpPr>
        <p:spPr>
          <a:xfrm>
            <a:off x="7564659" y="4005064"/>
            <a:ext cx="316835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/>
              <a:t>message-passing 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5BE378E-44DB-4AEF-BFDF-92D23829C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358" y="2027701"/>
            <a:ext cx="2897067" cy="197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3380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53802" y="626880"/>
            <a:ext cx="16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6734" y="1772816"/>
            <a:ext cx="74845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altLang="zh-CN" sz="2400" dirty="0"/>
              <a:t>A key signature of human intelligence is the ability to make “infinite use of finite means”</a:t>
            </a:r>
            <a:r>
              <a:rPr lang="en-US" altLang="zh-CN" sz="2400" dirty="0"/>
              <a:t>, in which a small set of elements (such as words) can be productively composed in limitless ways (such as into new sentences). 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151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91885" y="495925"/>
            <a:ext cx="1367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Design 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principles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BD5A0F-43C7-462D-B4C1-4D43A4027FF3}"/>
              </a:ext>
            </a:extLst>
          </p:cNvPr>
          <p:cNvSpPr txBox="1"/>
          <p:nvPr/>
        </p:nvSpPr>
        <p:spPr>
          <a:xfrm>
            <a:off x="821436" y="911423"/>
            <a:ext cx="83758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200" dirty="0"/>
              <a:t>Composable multi-block architectures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FD71D0-1EBD-4328-8B94-7041F6586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702" y="1460390"/>
            <a:ext cx="4842867" cy="467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83238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91885" y="495925"/>
            <a:ext cx="1367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Design 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principles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BD5A0F-43C7-462D-B4C1-4D43A4027FF3}"/>
              </a:ext>
            </a:extLst>
          </p:cNvPr>
          <p:cNvSpPr txBox="1"/>
          <p:nvPr/>
        </p:nvSpPr>
        <p:spPr>
          <a:xfrm>
            <a:off x="821436" y="911423"/>
            <a:ext cx="83758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200" dirty="0"/>
              <a:t>Composable multi-block architectures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8B6CE7-E6D4-4508-9394-191CBB0E7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702" y="1612987"/>
            <a:ext cx="5061228" cy="43473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0EBBDFF-EF17-4B14-8EF1-A7BA3D039C23}"/>
              </a:ext>
            </a:extLst>
          </p:cNvPr>
          <p:cNvSpPr txBox="1"/>
          <p:nvPr/>
        </p:nvSpPr>
        <p:spPr>
          <a:xfrm>
            <a:off x="6887294" y="1710569"/>
            <a:ext cx="363616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predicting the trajectory of a dynamical system 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4300968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147744" y="1931512"/>
            <a:ext cx="2046054" cy="2046054"/>
            <a:chOff x="952456" y="3218117"/>
            <a:chExt cx="877066" cy="877066"/>
          </a:xfrm>
        </p:grpSpPr>
        <p:sp>
          <p:nvSpPr>
            <p:cNvPr id="36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chemeClr val="bg1"/>
            </a:solidFill>
            <a:ln w="76200" cap="sq" cmpd="sng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2086" y="3367890"/>
              <a:ext cx="477805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2183384" y="4309950"/>
            <a:ext cx="1974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D:\360data\重要数据\桌面\466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64" y="1916832"/>
            <a:ext cx="2075414" cy="207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6383238" y="1906138"/>
            <a:ext cx="2009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032873" y="2016171"/>
            <a:ext cx="180975" cy="2796989"/>
            <a:chOff x="6032873" y="1880798"/>
            <a:chExt cx="180975" cy="2796989"/>
          </a:xfrm>
        </p:grpSpPr>
        <p:sp>
          <p:nvSpPr>
            <p:cNvPr id="54" name="直接连接符 14"/>
            <p:cNvSpPr>
              <a:spLocks noChangeShapeType="1"/>
            </p:cNvSpPr>
            <p:nvPr/>
          </p:nvSpPr>
          <p:spPr bwMode="auto">
            <a:xfrm>
              <a:off x="6123362" y="1897848"/>
              <a:ext cx="0" cy="2689917"/>
            </a:xfrm>
            <a:prstGeom prst="lin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椭圆 7"/>
            <p:cNvSpPr>
              <a:spLocks noChangeArrowheads="1"/>
            </p:cNvSpPr>
            <p:nvPr/>
          </p:nvSpPr>
          <p:spPr bwMode="auto">
            <a:xfrm>
              <a:off x="6032873" y="1880798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58" name="椭圆 8"/>
            <p:cNvSpPr>
              <a:spLocks noChangeArrowheads="1"/>
            </p:cNvSpPr>
            <p:nvPr/>
          </p:nvSpPr>
          <p:spPr bwMode="auto">
            <a:xfrm>
              <a:off x="6032873" y="2535034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60" name="椭圆 9"/>
            <p:cNvSpPr>
              <a:spLocks noChangeArrowheads="1"/>
            </p:cNvSpPr>
            <p:nvPr/>
          </p:nvSpPr>
          <p:spPr bwMode="auto">
            <a:xfrm>
              <a:off x="6032873" y="3189270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61" name="椭圆 10"/>
            <p:cNvSpPr>
              <a:spLocks noChangeArrowheads="1"/>
            </p:cNvSpPr>
            <p:nvPr/>
          </p:nvSpPr>
          <p:spPr bwMode="auto">
            <a:xfrm>
              <a:off x="6032873" y="3843507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62" name="椭圆 11"/>
            <p:cNvSpPr>
              <a:spLocks noChangeArrowheads="1"/>
            </p:cNvSpPr>
            <p:nvPr/>
          </p:nvSpPr>
          <p:spPr bwMode="auto">
            <a:xfrm>
              <a:off x="6032873" y="4497743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383238" y="2529596"/>
            <a:ext cx="4070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Relational inductive biases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83238" y="3183832"/>
            <a:ext cx="2524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Graph networks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83238" y="3838069"/>
            <a:ext cx="3794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Design principles for GN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83238" y="4479503"/>
            <a:ext cx="173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53475356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34177" y="581740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Discussion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06B8E7-9867-46FC-8932-525553E057B3}"/>
              </a:ext>
            </a:extLst>
          </p:cNvPr>
          <p:cNvSpPr txBox="1"/>
          <p:nvPr/>
        </p:nvSpPr>
        <p:spPr>
          <a:xfrm>
            <a:off x="910630" y="1589851"/>
            <a:ext cx="9882282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dirty="0"/>
              <a:t>In this paper, we analyzed the extent to which relational inductive bias exists in deep learning</a:t>
            </a:r>
            <a:r>
              <a:rPr lang="zh-CN" altLang="en-US" sz="2400" dirty="0"/>
              <a:t> </a:t>
            </a:r>
            <a:r>
              <a:rPr lang="en-US" altLang="zh-CN" sz="2400" dirty="0"/>
              <a:t>architectures like MLPs, CNNs, and RNNs, and concluded that while CNNs and RNNs do contain</a:t>
            </a:r>
            <a:r>
              <a:rPr lang="zh-CN" altLang="en-US" sz="2400" dirty="0"/>
              <a:t> </a:t>
            </a:r>
            <a:r>
              <a:rPr lang="en-US" altLang="zh-CN" sz="2400" dirty="0"/>
              <a:t>relational inductive biases, they cannot naturally handle more structured representations such as</a:t>
            </a:r>
            <a:r>
              <a:rPr lang="zh-CN" altLang="en-US" sz="2400" dirty="0"/>
              <a:t> </a:t>
            </a:r>
            <a:r>
              <a:rPr lang="en-US" altLang="zh-CN" sz="2400" dirty="0"/>
              <a:t>sets or graphs. We advocated for building stronger relational inductive biases into deep learning</a:t>
            </a:r>
            <a:r>
              <a:rPr lang="zh-CN" altLang="en-US" sz="2400" dirty="0"/>
              <a:t> </a:t>
            </a:r>
            <a:r>
              <a:rPr lang="en-US" altLang="zh-CN" sz="2400" dirty="0"/>
              <a:t>architectures by highlighting an underused deep learning building block called a graph network,</a:t>
            </a:r>
            <a:r>
              <a:rPr lang="zh-CN" altLang="en-US" sz="2400" dirty="0"/>
              <a:t> </a:t>
            </a:r>
            <a:r>
              <a:rPr lang="en-US" altLang="zh-CN" sz="2400" dirty="0"/>
              <a:t>which performs computations over graph-structured data. Our graph network framework unifies</a:t>
            </a:r>
            <a:r>
              <a:rPr lang="zh-CN" altLang="en-US" sz="2400" dirty="0"/>
              <a:t> </a:t>
            </a:r>
            <a:r>
              <a:rPr lang="en-US" altLang="zh-CN" sz="2400" dirty="0"/>
              <a:t>existing approaches that also operate over graphs, and provides a straightforward interface for</a:t>
            </a:r>
            <a:r>
              <a:rPr lang="zh-CN" altLang="en-US" sz="2400" dirty="0"/>
              <a:t> </a:t>
            </a:r>
            <a:r>
              <a:rPr lang="en-US" altLang="zh-CN" sz="2400" dirty="0"/>
              <a:t>assembling graph networks into complex, sophisticated architectures.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6043075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34177" y="581740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Discussion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BD5A0F-43C7-462D-B4C1-4D43A4027FF3}"/>
              </a:ext>
            </a:extLst>
          </p:cNvPr>
          <p:cNvSpPr txBox="1"/>
          <p:nvPr/>
        </p:nvSpPr>
        <p:spPr>
          <a:xfrm>
            <a:off x="821436" y="911423"/>
            <a:ext cx="83758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200" dirty="0"/>
              <a:t>Combinatorial generalization in graph networks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06B8E7-9867-46FC-8932-525553E057B3}"/>
              </a:ext>
            </a:extLst>
          </p:cNvPr>
          <p:cNvSpPr txBox="1"/>
          <p:nvPr/>
        </p:nvSpPr>
        <p:spPr>
          <a:xfrm>
            <a:off x="821436" y="1495124"/>
            <a:ext cx="9882282" cy="181588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“infinite use of finite means”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one-step physical state predictions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zero-shot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GN-based decision-making policies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D5D202-C693-4705-B485-419AE8ACDF99}"/>
              </a:ext>
            </a:extLst>
          </p:cNvPr>
          <p:cNvSpPr txBox="1"/>
          <p:nvPr/>
        </p:nvSpPr>
        <p:spPr>
          <a:xfrm>
            <a:off x="821436" y="3568699"/>
            <a:ext cx="8586138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/>
              <a:t>Embracing </a:t>
            </a:r>
            <a:r>
              <a:rPr lang="en-US" altLang="zh-CN" sz="2800" dirty="0">
                <a:solidFill>
                  <a:srgbClr val="FF0000"/>
                </a:solidFill>
              </a:rPr>
              <a:t>explicit structure and flexible learning </a:t>
            </a:r>
            <a:r>
              <a:rPr lang="en-US" altLang="zh-CN" sz="2800" dirty="0"/>
              <a:t>is a viable approach toward realizing better</a:t>
            </a:r>
            <a:r>
              <a:rPr lang="zh-CN" altLang="en-US" sz="2800" dirty="0"/>
              <a:t> </a:t>
            </a:r>
            <a:r>
              <a:rPr lang="en-US" altLang="zh-CN" sz="2800" dirty="0"/>
              <a:t>sample efficiency and generalization in modern AI.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99351319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34177" y="581740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Discussion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BD5A0F-43C7-462D-B4C1-4D43A4027FF3}"/>
              </a:ext>
            </a:extLst>
          </p:cNvPr>
          <p:cNvSpPr txBox="1"/>
          <p:nvPr/>
        </p:nvSpPr>
        <p:spPr>
          <a:xfrm>
            <a:off x="821436" y="911423"/>
            <a:ext cx="83758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200" dirty="0"/>
              <a:t>Limitations of graph networks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06B8E7-9867-46FC-8932-525553E057B3}"/>
              </a:ext>
            </a:extLst>
          </p:cNvPr>
          <p:cNvSpPr txBox="1"/>
          <p:nvPr/>
        </p:nvSpPr>
        <p:spPr>
          <a:xfrm>
            <a:off x="821436" y="1772816"/>
            <a:ext cx="9018186" cy="224676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zh-CN" sz="2800" dirty="0"/>
              <a:t>While graphs are a powerful way of representing structure information, they have limits.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control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conditional iteration 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1634043"/>
      </p:ext>
    </p:extLst>
  </p:cSld>
  <p:clrMapOvr>
    <a:masterClrMapping/>
  </p:clrMapOvr>
  <p:transition spd="slow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34177" y="581740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Discussion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BD5A0F-43C7-462D-B4C1-4D43A4027FF3}"/>
              </a:ext>
            </a:extLst>
          </p:cNvPr>
          <p:cNvSpPr txBox="1"/>
          <p:nvPr/>
        </p:nvSpPr>
        <p:spPr>
          <a:xfrm>
            <a:off x="821436" y="911423"/>
            <a:ext cx="83758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200" dirty="0"/>
              <a:t>Open questions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06B8E7-9867-46FC-8932-525553E057B3}"/>
              </a:ext>
            </a:extLst>
          </p:cNvPr>
          <p:cNvSpPr txBox="1"/>
          <p:nvPr/>
        </p:nvSpPr>
        <p:spPr>
          <a:xfrm>
            <a:off x="821436" y="1772816"/>
            <a:ext cx="10026298" cy="35394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zh-CN" sz="2400" dirty="0"/>
              <a:t>Although we are excited about the potential impacts that graph networks can have, we caution that</a:t>
            </a:r>
            <a:r>
              <a:rPr lang="zh-CN" altLang="en-US" sz="2400" dirty="0"/>
              <a:t> </a:t>
            </a:r>
            <a:r>
              <a:rPr lang="en-US" altLang="zh-CN" sz="2400" dirty="0"/>
              <a:t>these models are only one step forward. </a:t>
            </a:r>
          </a:p>
          <a:p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where do the graphs come from that graph networks operate over?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how to adaptively modify graph structures during the course of computation?</a:t>
            </a:r>
            <a:endParaRPr lang="en-US" altLang="zh-CN" sz="5400" dirty="0"/>
          </a:p>
          <a:p>
            <a:endParaRPr lang="en-US" altLang="zh-CN" sz="2800" dirty="0"/>
          </a:p>
          <a:p>
            <a:r>
              <a:rPr lang="en-US" altLang="zh-CN" sz="2400" dirty="0"/>
              <a:t>An interesting direction for future work</a:t>
            </a:r>
            <a:r>
              <a:rPr lang="zh-CN" altLang="en-US" sz="2400" dirty="0"/>
              <a:t> </a:t>
            </a:r>
            <a:r>
              <a:rPr lang="en-US" altLang="zh-CN" sz="2400" dirty="0"/>
              <a:t>is to further explore the interpretability of the behavior of graph networks.</a:t>
            </a:r>
            <a:endParaRPr lang="zh-CN" altLang="en-US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71068885"/>
      </p:ext>
    </p:extLst>
  </p:cSld>
  <p:clrMapOvr>
    <a:masterClrMapping/>
  </p:clrMapOvr>
  <p:transition spd="slow">
    <p:cover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34177" y="581740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Discussion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BD5A0F-43C7-462D-B4C1-4D43A4027FF3}"/>
              </a:ext>
            </a:extLst>
          </p:cNvPr>
          <p:cNvSpPr txBox="1"/>
          <p:nvPr/>
        </p:nvSpPr>
        <p:spPr>
          <a:xfrm>
            <a:off x="1907281" y="3136612"/>
            <a:ext cx="83758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200" dirty="0"/>
              <a:t>Integrative approaches for learning and structure</a:t>
            </a:r>
          </a:p>
        </p:txBody>
      </p:sp>
    </p:spTree>
    <p:extLst>
      <p:ext uri="{BB962C8B-B14F-4D97-AF65-F5344CB8AC3E}">
        <p14:creationId xmlns:p14="http://schemas.microsoft.com/office/powerpoint/2010/main" val="947410823"/>
      </p:ext>
    </p:extLst>
  </p:cSld>
  <p:clrMapOvr>
    <a:masterClrMapping/>
  </p:clrMapOvr>
  <p:transition spd="slow">
    <p:cover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离页连接符 2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034177" y="581740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Discussion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BD5A0F-43C7-462D-B4C1-4D43A4027FF3}"/>
              </a:ext>
            </a:extLst>
          </p:cNvPr>
          <p:cNvSpPr txBox="1"/>
          <p:nvPr/>
        </p:nvSpPr>
        <p:spPr>
          <a:xfrm>
            <a:off x="821436" y="911423"/>
            <a:ext cx="83758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3200" dirty="0"/>
              <a:t>Conclusion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06B8E7-9867-46FC-8932-525553E057B3}"/>
              </a:ext>
            </a:extLst>
          </p:cNvPr>
          <p:cNvSpPr txBox="1"/>
          <p:nvPr/>
        </p:nvSpPr>
        <p:spPr>
          <a:xfrm>
            <a:off x="821436" y="1772816"/>
            <a:ext cx="10026298" cy="3785652"/>
          </a:xfrm>
          <a:prstGeom prst="rect">
            <a:avLst/>
          </a:prstGeom>
        </p:spPr>
        <p:txBody>
          <a:bodyPr wrap="square" rtlCol="0" anchor="t" anchorCtr="0">
            <a:spAutoFit/>
          </a:bodyPr>
          <a:lstStyle/>
          <a:p>
            <a:r>
              <a:rPr lang="en-US" altLang="zh-CN" sz="2400" dirty="0"/>
              <a:t>Recent advances in AI, propelled by deep learning, have been transformative across many important</a:t>
            </a:r>
            <a:r>
              <a:rPr lang="zh-CN" altLang="en-US" sz="2400" dirty="0"/>
              <a:t> </a:t>
            </a:r>
            <a:r>
              <a:rPr lang="en-US" altLang="zh-CN" sz="2400" dirty="0"/>
              <a:t>domains. Despite this, a vast gap between human and machine intelligence remains, especially with</a:t>
            </a:r>
            <a:r>
              <a:rPr lang="zh-CN" altLang="en-US" sz="2400" dirty="0"/>
              <a:t> </a:t>
            </a:r>
            <a:r>
              <a:rPr lang="en-US" altLang="zh-CN" sz="2400" dirty="0"/>
              <a:t>respect to efficient, generalizable learning. We argue for making </a:t>
            </a:r>
            <a:r>
              <a:rPr lang="en-US" altLang="zh-CN" sz="2400" dirty="0">
                <a:solidFill>
                  <a:srgbClr val="FF0000"/>
                </a:solidFill>
              </a:rPr>
              <a:t>combinatorial generalization </a:t>
            </a:r>
            <a:r>
              <a:rPr lang="en-US" altLang="zh-CN" sz="2400" dirty="0"/>
              <a:t>a top</a:t>
            </a:r>
            <a:r>
              <a:rPr lang="zh-CN" altLang="en-US" sz="2400" dirty="0"/>
              <a:t> </a:t>
            </a:r>
            <a:r>
              <a:rPr lang="en-US" altLang="zh-CN" sz="2400" dirty="0"/>
              <a:t>priority for AI, and advocate for embracing </a:t>
            </a:r>
            <a:r>
              <a:rPr lang="en-US" altLang="zh-CN" sz="2400" dirty="0">
                <a:solidFill>
                  <a:srgbClr val="FF0000"/>
                </a:solidFill>
              </a:rPr>
              <a:t>integrative approaches </a:t>
            </a:r>
            <a:r>
              <a:rPr lang="en-US" altLang="zh-CN" sz="2400" dirty="0"/>
              <a:t>which draw on ideas from human</a:t>
            </a:r>
            <a:r>
              <a:rPr lang="zh-CN" altLang="en-US" sz="2400" dirty="0"/>
              <a:t> </a:t>
            </a:r>
            <a:r>
              <a:rPr lang="en-US" altLang="zh-CN" sz="2400" dirty="0"/>
              <a:t>cognition, traditional computer science, standard engineering practice, and modern deep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graph networks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Just only a stepping stone on the path toward human-like intelligence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other relevant, and perhaps underappreciated, </a:t>
            </a:r>
            <a:r>
              <a:rPr lang="en-US" altLang="zh-CN" sz="2400" dirty="0">
                <a:solidFill>
                  <a:srgbClr val="FF0000"/>
                </a:solidFill>
              </a:rPr>
              <a:t>research directions</a:t>
            </a:r>
            <a:endParaRPr lang="en-US" altLang="zh-C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38707"/>
      </p:ext>
    </p:extLst>
  </p:cSld>
  <p:clrMapOvr>
    <a:masterClrMapping/>
  </p:clrMapOvr>
  <p:transition spd="slow">
    <p:cover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319178" y="2690336"/>
            <a:ext cx="3552056" cy="131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0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4000" b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0413" cy="112474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5733256"/>
            <a:ext cx="12190413" cy="112474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52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53802" y="626880"/>
            <a:ext cx="16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FFC800-B6FA-45BC-A1B9-488B4124A1E1}"/>
              </a:ext>
            </a:extLst>
          </p:cNvPr>
          <p:cNvSpPr txBox="1"/>
          <p:nvPr/>
        </p:nvSpPr>
        <p:spPr>
          <a:xfrm>
            <a:off x="1598699" y="1844243"/>
            <a:ext cx="8352929" cy="2677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/>
              <a:t>Build artificial systems which exhibit combinatorial generalization</a:t>
            </a:r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Example for past approaches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relational reinforcement learning</a:t>
            </a:r>
            <a:endParaRPr lang="zh-CN" alt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statistical relational learning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9121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53802" y="626880"/>
            <a:ext cx="16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FFC800-B6FA-45BC-A1B9-488B4124A1E1}"/>
              </a:ext>
            </a:extLst>
          </p:cNvPr>
          <p:cNvSpPr txBox="1"/>
          <p:nvPr/>
        </p:nvSpPr>
        <p:spPr>
          <a:xfrm>
            <a:off x="1342678" y="1268760"/>
            <a:ext cx="8352929" cy="353943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zh-CN" sz="2800" dirty="0"/>
              <a:t>modern deep learning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end-to-end</a:t>
            </a: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avoid explicit structure and “hand-engineering”</a:t>
            </a:r>
          </a:p>
          <a:p>
            <a:endParaRPr lang="zh-CN" altLang="en-US" sz="2800" dirty="0"/>
          </a:p>
          <a:p>
            <a:r>
              <a:rPr lang="en-US" altLang="zh-CN" sz="2800" dirty="0"/>
              <a:t>challenges of modern deep learning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complex language and scene understanding</a:t>
            </a: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reasoning about structured data</a:t>
            </a:r>
            <a:endParaRPr lang="zh-CN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learning from small amounts of experience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92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离页连接符 6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53802" y="626880"/>
            <a:ext cx="164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3150D2-58DF-4C37-B05D-96AFDEA6A229}"/>
              </a:ext>
            </a:extLst>
          </p:cNvPr>
          <p:cNvSpPr txBox="1"/>
          <p:nvPr/>
        </p:nvSpPr>
        <p:spPr>
          <a:xfrm>
            <a:off x="1424597" y="2708920"/>
            <a:ext cx="748453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Here we explore how to improve modern AI’s capacity for combinatorial generalization by</a:t>
            </a:r>
            <a:r>
              <a:rPr lang="zh-CN" altLang="en-US" sz="2400" dirty="0"/>
              <a:t> </a:t>
            </a:r>
            <a:r>
              <a:rPr lang="en-US" altLang="zh-CN" sz="2400" dirty="0"/>
              <a:t>biasing learning towards structured representations and computations, and in particular, systems</a:t>
            </a:r>
            <a:r>
              <a:rPr lang="zh-CN" altLang="en-US" sz="2400" dirty="0"/>
              <a:t> </a:t>
            </a:r>
            <a:r>
              <a:rPr lang="en-US" altLang="zh-CN" sz="2400" dirty="0"/>
              <a:t>that operate on graphs.</a:t>
            </a:r>
            <a:endParaRPr lang="zh-CN" altLang="en-US" sz="2400" dirty="0"/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50B00A24-F967-4FFD-A1D8-B725E800C929}"/>
              </a:ext>
            </a:extLst>
          </p:cNvPr>
          <p:cNvSpPr txBox="1"/>
          <p:nvPr/>
        </p:nvSpPr>
        <p:spPr>
          <a:xfrm>
            <a:off x="1424597" y="1263252"/>
            <a:ext cx="7484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x-none" altLang="zh-CN" sz="2400" dirty="0"/>
              <a:t>Humans’ capacity for combinatorial</a:t>
            </a:r>
            <a:r>
              <a:rPr lang="en-US" altLang="zh-CN" sz="2400" dirty="0"/>
              <a:t> </a:t>
            </a:r>
            <a:r>
              <a:rPr lang="x-none" altLang="zh-CN" sz="2400" dirty="0"/>
              <a:t>generalization depends critically on our cognitive mechanisms for representing structure and reasoning about relations.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8175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147744" y="1931512"/>
            <a:ext cx="2046054" cy="2046054"/>
            <a:chOff x="952456" y="3218117"/>
            <a:chExt cx="877066" cy="877066"/>
          </a:xfrm>
        </p:grpSpPr>
        <p:sp>
          <p:nvSpPr>
            <p:cNvPr id="36" name="椭圆 50"/>
            <p:cNvSpPr>
              <a:spLocks noChangeArrowheads="1"/>
            </p:cNvSpPr>
            <p:nvPr/>
          </p:nvSpPr>
          <p:spPr bwMode="auto">
            <a:xfrm>
              <a:off x="952456" y="3218117"/>
              <a:ext cx="877066" cy="877066"/>
            </a:xfrm>
            <a:prstGeom prst="ellipse">
              <a:avLst/>
            </a:prstGeom>
            <a:solidFill>
              <a:schemeClr val="bg1"/>
            </a:solidFill>
            <a:ln w="76200" cap="sq" cmpd="sng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zh-CN" altLang="zh-CN" sz="24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pic>
          <p:nvPicPr>
            <p:cNvPr id="3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52086" y="3367890"/>
              <a:ext cx="477805" cy="577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2183384" y="4309950"/>
            <a:ext cx="1974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sz="3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D:\360data\重要数据\桌面\4667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64" y="1916832"/>
            <a:ext cx="2075414" cy="207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6383238" y="1906138"/>
            <a:ext cx="2009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Introduction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032873" y="2016171"/>
            <a:ext cx="180975" cy="2796989"/>
            <a:chOff x="6032873" y="1880798"/>
            <a:chExt cx="180975" cy="2796989"/>
          </a:xfrm>
        </p:grpSpPr>
        <p:sp>
          <p:nvSpPr>
            <p:cNvPr id="54" name="直接连接符 14"/>
            <p:cNvSpPr>
              <a:spLocks noChangeShapeType="1"/>
            </p:cNvSpPr>
            <p:nvPr/>
          </p:nvSpPr>
          <p:spPr bwMode="auto">
            <a:xfrm>
              <a:off x="6123362" y="1897848"/>
              <a:ext cx="0" cy="2689917"/>
            </a:xfrm>
            <a:prstGeom prst="lin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椭圆 7"/>
            <p:cNvSpPr>
              <a:spLocks noChangeArrowheads="1"/>
            </p:cNvSpPr>
            <p:nvPr/>
          </p:nvSpPr>
          <p:spPr bwMode="auto">
            <a:xfrm>
              <a:off x="6032873" y="1880798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58" name="椭圆 8"/>
            <p:cNvSpPr>
              <a:spLocks noChangeArrowheads="1"/>
            </p:cNvSpPr>
            <p:nvPr/>
          </p:nvSpPr>
          <p:spPr bwMode="auto">
            <a:xfrm>
              <a:off x="6032873" y="2535034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60" name="椭圆 9"/>
            <p:cNvSpPr>
              <a:spLocks noChangeArrowheads="1"/>
            </p:cNvSpPr>
            <p:nvPr/>
          </p:nvSpPr>
          <p:spPr bwMode="auto">
            <a:xfrm>
              <a:off x="6032873" y="3189270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61" name="椭圆 10"/>
            <p:cNvSpPr>
              <a:spLocks noChangeArrowheads="1"/>
            </p:cNvSpPr>
            <p:nvPr/>
          </p:nvSpPr>
          <p:spPr bwMode="auto">
            <a:xfrm>
              <a:off x="6032873" y="3843507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62" name="椭圆 11"/>
            <p:cNvSpPr>
              <a:spLocks noChangeArrowheads="1"/>
            </p:cNvSpPr>
            <p:nvPr/>
          </p:nvSpPr>
          <p:spPr bwMode="auto">
            <a:xfrm>
              <a:off x="6032873" y="4497743"/>
              <a:ext cx="180975" cy="180044"/>
            </a:xfrm>
            <a:prstGeom prst="ellipse">
              <a:avLst/>
            </a:prstGeom>
            <a:solidFill>
              <a:srgbClr val="414455"/>
            </a:solidFill>
            <a:ln w="38100" cap="flat" cmpd="sng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6383238" y="2529596"/>
            <a:ext cx="4070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Relational inductive biases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83238" y="3183832"/>
            <a:ext cx="2524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Graph networks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83238" y="3838069"/>
            <a:ext cx="3794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Design principles for GN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83238" y="4479503"/>
            <a:ext cx="1737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94354018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离页连接符 5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39659" y="397277"/>
            <a:ext cx="1472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Relational 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Inductive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biases</a:t>
            </a:r>
          </a:p>
        </p:txBody>
      </p:sp>
      <p:sp>
        <p:nvSpPr>
          <p:cNvPr id="66" name="矩形 65"/>
          <p:cNvSpPr/>
          <p:nvPr/>
        </p:nvSpPr>
        <p:spPr>
          <a:xfrm>
            <a:off x="3502918" y="1338472"/>
            <a:ext cx="6361113" cy="969902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334768" y="1124744"/>
            <a:ext cx="4686300" cy="4635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entity 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六边形 66"/>
          <p:cNvSpPr/>
          <p:nvPr/>
        </p:nvSpPr>
        <p:spPr>
          <a:xfrm>
            <a:off x="838622" y="2924944"/>
            <a:ext cx="1765636" cy="1368152"/>
          </a:xfrm>
          <a:prstGeom prst="hexagon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/>
              <a:t>Relational reasoning</a:t>
            </a:r>
            <a:endParaRPr lang="zh-CN" altLang="en-US" sz="2000" dirty="0"/>
          </a:p>
        </p:txBody>
      </p:sp>
      <p:cxnSp>
        <p:nvCxnSpPr>
          <p:cNvPr id="70" name="直接箭头连接符 69"/>
          <p:cNvCxnSpPr>
            <a:cxnSpLocks/>
            <a:stCxn id="67" idx="5"/>
          </p:cNvCxnSpPr>
          <p:nvPr/>
        </p:nvCxnSpPr>
        <p:spPr>
          <a:xfrm flipV="1">
            <a:off x="2262220" y="1988840"/>
            <a:ext cx="1240698" cy="936104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cxnSpLocks/>
            <a:stCxn id="67" idx="0"/>
          </p:cNvCxnSpPr>
          <p:nvPr/>
        </p:nvCxnSpPr>
        <p:spPr>
          <a:xfrm>
            <a:off x="2604258" y="3609020"/>
            <a:ext cx="898660" cy="0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cxnSpLocks/>
            <a:stCxn id="67" idx="1"/>
          </p:cNvCxnSpPr>
          <p:nvPr/>
        </p:nvCxnSpPr>
        <p:spPr>
          <a:xfrm>
            <a:off x="2262220" y="4293096"/>
            <a:ext cx="1240698" cy="936104"/>
          </a:xfrm>
          <a:prstGeom prst="straightConnector1">
            <a:avLst/>
          </a:prstGeom>
          <a:ln>
            <a:solidFill>
              <a:srgbClr val="41445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718942" y="1628800"/>
            <a:ext cx="6048672" cy="53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ysClr val="windowText" lastClr="000000"/>
                </a:solidFill>
                <a:ea typeface="微软雅黑" pitchFamily="34" charset="-122"/>
              </a:rPr>
              <a:t>An entity is an element with attributes.</a:t>
            </a:r>
            <a:endParaRPr lang="zh-CN" altLang="en-US" sz="2400" dirty="0">
              <a:solidFill>
                <a:sysClr val="windowText" lastClr="000000"/>
              </a:solidFill>
              <a:ea typeface="微软雅黑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502918" y="3138672"/>
            <a:ext cx="6361113" cy="866392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4334768" y="2924944"/>
            <a:ext cx="4686300" cy="4635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relation 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718942" y="3429000"/>
            <a:ext cx="6048672" cy="531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A relation is a property between entities. </a:t>
            </a:r>
            <a:endParaRPr lang="zh-CN" altLang="en-US" sz="20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502918" y="4938871"/>
            <a:ext cx="6361113" cy="1298441"/>
          </a:xfrm>
          <a:prstGeom prst="rect">
            <a:avLst/>
          </a:prstGeom>
          <a:solidFill>
            <a:srgbClr val="E8E8E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4334768" y="4725144"/>
            <a:ext cx="4686300" cy="46355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rule 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718942" y="5229200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 rule is a function that maps entities and relations</a:t>
            </a:r>
            <a:r>
              <a:rPr lang="zh-CN" altLang="en-US" sz="2400" dirty="0"/>
              <a:t> </a:t>
            </a:r>
            <a:r>
              <a:rPr lang="en-US" altLang="zh-CN" sz="2400" dirty="0"/>
              <a:t>to other entities and relations</a:t>
            </a:r>
            <a:endParaRPr lang="zh-CN" altLang="en-US" sz="20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146595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404664"/>
            <a:ext cx="12190413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流程图: 离页连接符 5"/>
          <p:cNvSpPr/>
          <p:nvPr/>
        </p:nvSpPr>
        <p:spPr>
          <a:xfrm>
            <a:off x="9983638" y="332656"/>
            <a:ext cx="1584176" cy="1080120"/>
          </a:xfrm>
          <a:prstGeom prst="flowChartOffpageConnector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039659" y="397277"/>
            <a:ext cx="1472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Relational 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Inductive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biases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01CF53-AB0A-448A-A21D-56F2A5C69CE0}"/>
              </a:ext>
            </a:extLst>
          </p:cNvPr>
          <p:cNvSpPr txBox="1"/>
          <p:nvPr/>
        </p:nvSpPr>
        <p:spPr>
          <a:xfrm>
            <a:off x="8003419" y="2271393"/>
            <a:ext cx="14761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Bottom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59A10B5-CB61-4B71-AB5A-FCC14536B43E}"/>
              </a:ext>
            </a:extLst>
          </p:cNvPr>
          <p:cNvSpPr txBox="1"/>
          <p:nvPr/>
        </p:nvSpPr>
        <p:spPr>
          <a:xfrm>
            <a:off x="5357124" y="2240616"/>
            <a:ext cx="147616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Middle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3E6FB3E-9FC3-4527-BEFB-292793F82725}"/>
              </a:ext>
            </a:extLst>
          </p:cNvPr>
          <p:cNvSpPr txBox="1"/>
          <p:nvPr/>
        </p:nvSpPr>
        <p:spPr>
          <a:xfrm>
            <a:off x="2710830" y="2240616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Top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EADC765-4B46-4B19-A80B-CAB6A23F0001}"/>
              </a:ext>
            </a:extLst>
          </p:cNvPr>
          <p:cNvCxnSpPr>
            <a:cxnSpLocks/>
          </p:cNvCxnSpPr>
          <p:nvPr/>
        </p:nvCxnSpPr>
        <p:spPr>
          <a:xfrm flipV="1">
            <a:off x="3752791" y="2502225"/>
            <a:ext cx="15121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7BFDBD0-6DB2-4D70-B418-097A4A5E5B3F}"/>
              </a:ext>
            </a:extLst>
          </p:cNvPr>
          <p:cNvCxnSpPr>
            <a:cxnSpLocks/>
          </p:cNvCxnSpPr>
          <p:nvPr/>
        </p:nvCxnSpPr>
        <p:spPr>
          <a:xfrm>
            <a:off x="6833288" y="2502225"/>
            <a:ext cx="11701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CA290015-D36D-4AD7-8FEE-14CD78186125}"/>
              </a:ext>
            </a:extLst>
          </p:cNvPr>
          <p:cNvSpPr/>
          <p:nvPr/>
        </p:nvSpPr>
        <p:spPr>
          <a:xfrm>
            <a:off x="3194304" y="1694288"/>
            <a:ext cx="5498592" cy="597808"/>
          </a:xfrm>
          <a:custGeom>
            <a:avLst/>
            <a:gdLst>
              <a:gd name="connsiteX0" fmla="*/ 0 w 5498592"/>
              <a:gd name="connsiteY0" fmla="*/ 524656 h 597808"/>
              <a:gd name="connsiteX1" fmla="*/ 2926080 w 5498592"/>
              <a:gd name="connsiteY1" fmla="*/ 400 h 597808"/>
              <a:gd name="connsiteX2" fmla="*/ 5498592 w 5498592"/>
              <a:gd name="connsiteY2" fmla="*/ 597808 h 59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8592" h="597808">
                <a:moveTo>
                  <a:pt x="0" y="524656"/>
                </a:moveTo>
                <a:cubicBezTo>
                  <a:pt x="1004824" y="256432"/>
                  <a:pt x="2009648" y="-11792"/>
                  <a:pt x="2926080" y="400"/>
                </a:cubicBezTo>
                <a:cubicBezTo>
                  <a:pt x="3842512" y="12592"/>
                  <a:pt x="4670552" y="305200"/>
                  <a:pt x="5498592" y="59780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24F7475-FB19-4C3E-B9DA-2E0F80E36381}"/>
              </a:ext>
            </a:extLst>
          </p:cNvPr>
          <p:cNvSpPr txBox="1"/>
          <p:nvPr/>
        </p:nvSpPr>
        <p:spPr>
          <a:xfrm>
            <a:off x="5303118" y="1299493"/>
            <a:ext cx="158417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Above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0E54C9C-8F67-46A9-B92A-609FC3AF182C}"/>
              </a:ext>
            </a:extLst>
          </p:cNvPr>
          <p:cNvSpPr txBox="1"/>
          <p:nvPr/>
        </p:nvSpPr>
        <p:spPr>
          <a:xfrm>
            <a:off x="3932811" y="2579170"/>
            <a:ext cx="11521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Above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C036D86-5EA2-403D-9F04-862A85DE07BA}"/>
              </a:ext>
            </a:extLst>
          </p:cNvPr>
          <p:cNvSpPr txBox="1"/>
          <p:nvPr/>
        </p:nvSpPr>
        <p:spPr>
          <a:xfrm>
            <a:off x="6842289" y="2584901"/>
            <a:ext cx="11521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Above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062103B-5C61-4C1E-B715-41306143DA01}"/>
              </a:ext>
            </a:extLst>
          </p:cNvPr>
          <p:cNvSpPr txBox="1"/>
          <p:nvPr/>
        </p:nvSpPr>
        <p:spPr>
          <a:xfrm>
            <a:off x="2726252" y="3717032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Bob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127F1C2-D88B-408B-B284-6BFA8C4238CE}"/>
              </a:ext>
            </a:extLst>
          </p:cNvPr>
          <p:cNvSpPr txBox="1"/>
          <p:nvPr/>
        </p:nvSpPr>
        <p:spPr>
          <a:xfrm>
            <a:off x="5627154" y="3717032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Tom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E967605-C5F6-4934-AF7C-A4592062E794}"/>
              </a:ext>
            </a:extLst>
          </p:cNvPr>
          <p:cNvSpPr txBox="1"/>
          <p:nvPr/>
        </p:nvSpPr>
        <p:spPr>
          <a:xfrm>
            <a:off x="8121842" y="3717032"/>
            <a:ext cx="123931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Peter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9DBA5DD-7CD4-4FD2-8D9D-AB20A4E7711A}"/>
              </a:ext>
            </a:extLst>
          </p:cNvPr>
          <p:cNvCxnSpPr>
            <a:cxnSpLocks/>
            <a:stCxn id="20" idx="2"/>
            <a:endCxn id="37" idx="0"/>
          </p:cNvCxnSpPr>
          <p:nvPr/>
        </p:nvCxnSpPr>
        <p:spPr>
          <a:xfrm>
            <a:off x="3178882" y="2763836"/>
            <a:ext cx="15422" cy="9531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0A234F9-6A13-4A01-B32F-BF0327A5C061}"/>
              </a:ext>
            </a:extLst>
          </p:cNvPr>
          <p:cNvCxnSpPr>
            <a:stCxn id="19" idx="2"/>
            <a:endCxn id="38" idx="0"/>
          </p:cNvCxnSpPr>
          <p:nvPr/>
        </p:nvCxnSpPr>
        <p:spPr>
          <a:xfrm>
            <a:off x="6095206" y="2763836"/>
            <a:ext cx="0" cy="9531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7AC10EA-A01B-43E2-B4B3-D1AB04C5CBB8}"/>
              </a:ext>
            </a:extLst>
          </p:cNvPr>
          <p:cNvCxnSpPr>
            <a:stCxn id="3" idx="2"/>
            <a:endCxn id="39" idx="0"/>
          </p:cNvCxnSpPr>
          <p:nvPr/>
        </p:nvCxnSpPr>
        <p:spPr>
          <a:xfrm>
            <a:off x="8741501" y="2733058"/>
            <a:ext cx="0" cy="98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4C3CAE2-14EC-4DB8-BFDA-F47101D9694D}"/>
              </a:ext>
            </a:extLst>
          </p:cNvPr>
          <p:cNvCxnSpPr>
            <a:cxnSpLocks/>
          </p:cNvCxnSpPr>
          <p:nvPr/>
        </p:nvCxnSpPr>
        <p:spPr>
          <a:xfrm>
            <a:off x="3752791" y="3982692"/>
            <a:ext cx="1694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2643DFA-1ECB-4254-9D4B-5D9A15D6F5E2}"/>
              </a:ext>
            </a:extLst>
          </p:cNvPr>
          <p:cNvCxnSpPr>
            <a:cxnSpLocks/>
          </p:cNvCxnSpPr>
          <p:nvPr/>
        </p:nvCxnSpPr>
        <p:spPr>
          <a:xfrm>
            <a:off x="6702773" y="3974550"/>
            <a:ext cx="1431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92FF1ED1-F37D-4C52-967F-9B56D51C5C24}"/>
              </a:ext>
            </a:extLst>
          </p:cNvPr>
          <p:cNvSpPr txBox="1"/>
          <p:nvPr/>
        </p:nvSpPr>
        <p:spPr>
          <a:xfrm>
            <a:off x="3877935" y="3587896"/>
            <a:ext cx="12618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Taller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1DD41EF-0764-4D3A-A6CE-29794ECD892B}"/>
              </a:ext>
            </a:extLst>
          </p:cNvPr>
          <p:cNvSpPr txBox="1"/>
          <p:nvPr/>
        </p:nvSpPr>
        <p:spPr>
          <a:xfrm>
            <a:off x="6793603" y="3533207"/>
            <a:ext cx="12618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Taller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73CD245C-6814-488C-9F03-C25E1B74820A}"/>
              </a:ext>
            </a:extLst>
          </p:cNvPr>
          <p:cNvSpPr/>
          <p:nvPr/>
        </p:nvSpPr>
        <p:spPr>
          <a:xfrm rot="10800000">
            <a:off x="3178882" y="4265716"/>
            <a:ext cx="5498592" cy="597808"/>
          </a:xfrm>
          <a:custGeom>
            <a:avLst/>
            <a:gdLst>
              <a:gd name="connsiteX0" fmla="*/ 0 w 5498592"/>
              <a:gd name="connsiteY0" fmla="*/ 524656 h 597808"/>
              <a:gd name="connsiteX1" fmla="*/ 2926080 w 5498592"/>
              <a:gd name="connsiteY1" fmla="*/ 400 h 597808"/>
              <a:gd name="connsiteX2" fmla="*/ 5498592 w 5498592"/>
              <a:gd name="connsiteY2" fmla="*/ 597808 h 59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98592" h="597808">
                <a:moveTo>
                  <a:pt x="0" y="524656"/>
                </a:moveTo>
                <a:cubicBezTo>
                  <a:pt x="1004824" y="256432"/>
                  <a:pt x="2009648" y="-11792"/>
                  <a:pt x="2926080" y="400"/>
                </a:cubicBezTo>
                <a:cubicBezTo>
                  <a:pt x="3842512" y="12592"/>
                  <a:pt x="4670552" y="305200"/>
                  <a:pt x="5498592" y="597808"/>
                </a:cubicBezTo>
              </a:path>
            </a:pathLst>
          </a:custGeom>
          <a:noFill/>
          <a:ln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8E409C-D833-468B-8058-D4B7F536E35A}"/>
              </a:ext>
            </a:extLst>
          </p:cNvPr>
          <p:cNvSpPr txBox="1"/>
          <p:nvPr/>
        </p:nvSpPr>
        <p:spPr>
          <a:xfrm>
            <a:off x="5205947" y="4936729"/>
            <a:ext cx="177851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Taller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5EF0B53-24CC-45DD-94A6-9AFBFA43B482}"/>
              </a:ext>
            </a:extLst>
          </p:cNvPr>
          <p:cNvSpPr txBox="1"/>
          <p:nvPr/>
        </p:nvSpPr>
        <p:spPr>
          <a:xfrm>
            <a:off x="1337512" y="5542077"/>
            <a:ext cx="36827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/>
              <a:t>Structured</a:t>
            </a:r>
            <a:r>
              <a:rPr lang="zh-CN" altLang="en-US" sz="2400" dirty="0"/>
              <a:t> </a:t>
            </a:r>
            <a:r>
              <a:rPr lang="en-US" altLang="zh-CN" sz="2400" dirty="0"/>
              <a:t>representations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0E6EEEA-1D43-41ED-835E-58FA7E72FD90}"/>
              </a:ext>
            </a:extLst>
          </p:cNvPr>
          <p:cNvSpPr txBox="1"/>
          <p:nvPr/>
        </p:nvSpPr>
        <p:spPr>
          <a:xfrm>
            <a:off x="6900130" y="5558507"/>
            <a:ext cx="36827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/>
              <a:t>Structured</a:t>
            </a:r>
            <a:r>
              <a:rPr lang="zh-CN" altLang="en-US" sz="2400" dirty="0"/>
              <a:t> </a:t>
            </a:r>
            <a:r>
              <a:rPr lang="en-US" altLang="zh-CN" sz="2400" dirty="0"/>
              <a:t>computations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4093996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falsh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 anchor="ctr">
        <a:spAutoFit/>
      </a:bodyPr>
      <a:lstStyle>
        <a:defPPr>
          <a:defRPr smtClean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3737</TotalTime>
  <Words>1880</Words>
  <Application>Microsoft Office PowerPoint</Application>
  <PresentationFormat>自定义</PresentationFormat>
  <Paragraphs>388</Paragraphs>
  <Slides>39</Slides>
  <Notes>39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falsh</dc:title>
  <dc:creator>Administrator</dc:creator>
  <cp:lastModifiedBy>tong wei</cp:lastModifiedBy>
  <cp:revision>243</cp:revision>
  <dcterms:created xsi:type="dcterms:W3CDTF">2014-05-15T03:15:25Z</dcterms:created>
  <dcterms:modified xsi:type="dcterms:W3CDTF">2018-10-19T16:10:40Z</dcterms:modified>
</cp:coreProperties>
</file>